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5" r:id="rId4"/>
    <p:sldId id="294" r:id="rId5"/>
    <p:sldId id="295" r:id="rId6"/>
    <p:sldId id="296" r:id="rId7"/>
    <p:sldId id="263" r:id="rId8"/>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spcAft>
              <a:spcPct val="15000"/>
            </a:spcAft>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spcAft>
              <a:spcPct val="15000"/>
            </a:spcAft>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spcAft>
              <a:spcPct val="15000"/>
            </a:spcAft>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spcAft>
              <a:spcPct val="15000"/>
            </a:spcAft>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spcAft>
              <a:spcPct val="15000"/>
            </a:spcAft>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spcAft>
              <a:spcPct val="15000"/>
            </a:spcAft>
          </a:pPr>
          <a:endParaRPr lang="en-US" sz="500" b="0" u="sng" dirty="0">
            <a:solidFill>
              <a:schemeClr val="tx1"/>
            </a:solidFill>
          </a:endParaRPr>
        </a:p>
      </dgm:t>
    </dgm:pt>
    <dgm:pt modelId="{5F933F13-77D4-474D-BF80-CCFE77C06778}" type="sibTrans" cxnId="{BF43E7D7-4876-4F08-A970-02BE68EB30D0}">
      <dgm:prSet/>
      <dgm:spPr/>
      <dgm:t>
        <a:bodyPr/>
        <a:lstStyle/>
        <a:p>
          <a:endParaRPr lang="en-US"/>
        </a:p>
      </dgm:t>
    </dgm:pt>
    <dgm:pt modelId="{AFF17592-D8D3-48B6-9DA0-9DBBD36BDB49}" type="parTrans" cxnId="{BF43E7D7-4876-4F08-A970-02BE68EB30D0}">
      <dgm:prSet/>
      <dgm:spPr/>
      <dgm:t>
        <a:bodyPr/>
        <a:lstStyle/>
        <a:p>
          <a:endParaRPr lang="en-US"/>
        </a:p>
      </dgm:t>
    </dgm:pt>
    <dgm:pt modelId="{9C3A2005-A209-4C68-B3C7-AA869E8BB276}">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rPr>
            <a:t>System Instances &amp; MT Performance </a:t>
          </a:r>
          <a:r>
            <a:rPr lang="en-US" sz="2000" b="0" u="none" dirty="0">
              <a:solidFill>
                <a:schemeClr val="tx1"/>
              </a:solidFill>
            </a:rPr>
            <a:t>– All December SLAs met. All SLAs for 2024 were met despite April 2024 incident.  MarkeTrak performance remains well within SLO.  New slide on MarkeTrak volumes is provided which could contribute to slow down of query detail processing. </a:t>
          </a:r>
          <a:endParaRPr lang="en-US" sz="2000" b="0" dirty="0">
            <a:solidFill>
              <a:schemeClr val="tx1"/>
            </a:solidFill>
          </a:endParaRPr>
        </a:p>
      </dgm:t>
    </dgm:pt>
    <dgm:pt modelId="{17F0B1FE-EC4E-4D98-A43F-FD814F245AFB}" type="sibTrans" cxnId="{AA2C3B27-DBC3-433A-98FE-538B2504EF6D}">
      <dgm:prSet/>
      <dgm:spPr/>
      <dgm:t>
        <a:bodyPr/>
        <a:lstStyle/>
        <a:p>
          <a:endParaRPr lang="en-US"/>
        </a:p>
      </dgm:t>
    </dgm:pt>
    <dgm:pt modelId="{08CD82FF-A315-41BD-9942-8E34D07EC0B7}" type="parTrans" cxnId="{AA2C3B27-DBC3-433A-98FE-538B2504EF6D}">
      <dgm:prSet/>
      <dgm:spPr/>
      <dgm:t>
        <a:bodyPr/>
        <a:lstStyle/>
        <a:p>
          <a:endParaRPr lang="en-US"/>
        </a:p>
      </dgm:t>
    </dgm:pt>
    <dgm:pt modelId="{8776B6F4-A836-436A-8E55-03F488D45FC7}">
      <dgm:prSet phldrT="[Text]" custT="1"/>
      <dgm:spPr>
        <a:solidFill>
          <a:schemeClr val="bg1">
            <a:alpha val="90000"/>
          </a:schemeClr>
        </a:solidFill>
      </dgm:spPr>
      <dgm:t>
        <a:bodyPr anchor="ctr" anchorCtr="0"/>
        <a:lstStyle/>
        <a:p>
          <a:pPr algn="just">
            <a:lnSpc>
              <a:spcPct val="100000"/>
            </a:lnSpc>
            <a:spcAft>
              <a:spcPts val="1200"/>
            </a:spcAft>
            <a:buFontTx/>
            <a:buNone/>
          </a:pPr>
          <a:r>
            <a:rPr lang="en-US" sz="2000" b="0" dirty="0">
              <a:solidFill>
                <a:schemeClr val="tx1"/>
              </a:solidFill>
              <a:latin typeface="Calibri" panose="020F0502020204030204" pitchFamily="34" charset="0"/>
              <a:ea typeface="+mn-ea"/>
              <a:cs typeface="Calibri" panose="020F0502020204030204" pitchFamily="34" charset="0"/>
            </a:rPr>
            <a:t> </a:t>
          </a:r>
          <a:r>
            <a:rPr lang="en-US" sz="2800" b="1" dirty="0">
              <a:solidFill>
                <a:srgbClr val="FF0000"/>
              </a:solidFill>
              <a:latin typeface="Calibri" panose="020F0502020204030204" pitchFamily="34" charset="0"/>
              <a:ea typeface="+mn-ea"/>
              <a:cs typeface="Calibri" panose="020F0502020204030204" pitchFamily="34" charset="0"/>
            </a:rPr>
            <a:t>VOTE</a:t>
          </a:r>
          <a:endParaRPr lang="en-US" sz="2800" b="1" dirty="0">
            <a:solidFill>
              <a:srgbClr val="FF0000"/>
            </a:solidFill>
          </a:endParaRPr>
        </a:p>
      </dgm:t>
    </dgm:pt>
    <dgm:pt modelId="{00558169-0D69-4B86-A9A3-AD3846C3ACB0}" type="parTrans" cxnId="{B10DCFB4-E774-4792-9F9F-FD4B90CA5546}">
      <dgm:prSet/>
      <dgm:spPr/>
      <dgm:t>
        <a:bodyPr/>
        <a:lstStyle/>
        <a:p>
          <a:endParaRPr lang="en-US"/>
        </a:p>
      </dgm:t>
    </dgm:pt>
    <dgm:pt modelId="{4A7A6DB9-9E03-4929-9672-76E9BCF4B434}" type="sibTrans" cxnId="{B10DCFB4-E774-4792-9F9F-FD4B90CA5546}">
      <dgm:prSet/>
      <dgm:spPr/>
      <dgm:t>
        <a:bodyPr/>
        <a:lstStyle/>
        <a:p>
          <a:endParaRPr lang="en-US"/>
        </a:p>
      </dgm:t>
    </dgm:pt>
    <dgm:pt modelId="{C130F86D-B2FF-4E8D-BA90-6026B63BB5FE}">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rPr>
            <a:t>Listservs </a:t>
          </a:r>
          <a:r>
            <a:rPr lang="en-US" sz="2000" b="0" dirty="0">
              <a:solidFill>
                <a:schemeClr val="tx1"/>
              </a:solidFill>
            </a:rPr>
            <a:t>– No issues</a:t>
          </a:r>
        </a:p>
      </dgm:t>
    </dgm:pt>
    <dgm:pt modelId="{16D702DB-FD3B-4B72-82AA-3B66B1043261}" type="parTrans" cxnId="{3C4C3958-E4A3-4A69-B5E8-84F633CCB3DF}">
      <dgm:prSet/>
      <dgm:spPr/>
      <dgm:t>
        <a:bodyPr/>
        <a:lstStyle/>
        <a:p>
          <a:endParaRPr lang="en-US"/>
        </a:p>
      </dgm:t>
    </dgm:pt>
    <dgm:pt modelId="{E929E584-6E7C-4DDD-A539-44461E74583E}" type="sibTrans" cxnId="{3C4C3958-E4A3-4A69-B5E8-84F633CCB3DF}">
      <dgm:prSet/>
      <dgm:spPr/>
      <dgm:t>
        <a:bodyPr/>
        <a:lstStyle/>
        <a:p>
          <a:endParaRPr lang="en-US"/>
        </a:p>
      </dgm:t>
    </dgm:pt>
    <dgm:pt modelId="{E2F085F1-8669-43C6-AA21-3EC84FBBC66C}">
      <dgm:prSet phldrT="[Text]" custT="1"/>
      <dgm:spPr>
        <a:solidFill>
          <a:schemeClr val="bg1">
            <a:alpha val="90000"/>
          </a:schemeClr>
        </a:solidFill>
      </dgm:spPr>
      <dgm:t>
        <a:bodyPr anchor="ctr" anchorCtr="0"/>
        <a:lstStyle/>
        <a:p>
          <a:pPr algn="just">
            <a:lnSpc>
              <a:spcPct val="100000"/>
            </a:lnSpc>
            <a:spcAft>
              <a:spcPts val="0"/>
            </a:spcAft>
          </a:pPr>
          <a:endParaRPr lang="en-US" sz="2000" b="0" dirty="0">
            <a:solidFill>
              <a:schemeClr val="tx1"/>
            </a:solidFill>
          </a:endParaRPr>
        </a:p>
      </dgm:t>
    </dgm:pt>
    <dgm:pt modelId="{2C6D171D-78C3-44DB-89E3-AECD86265582}" type="parTrans" cxnId="{161DD854-AACA-4F2B-8C48-BC38F290333E}">
      <dgm:prSet/>
      <dgm:spPr/>
    </dgm:pt>
    <dgm:pt modelId="{C8D3730A-8D24-4FF4-BD87-24A043117E14}" type="sibTrans" cxnId="{161DD854-AACA-4F2B-8C48-BC38F290333E}">
      <dgm:prSet/>
      <dgm:spPr/>
    </dgm:pt>
    <dgm:pt modelId="{8E00EE24-408A-4034-8B2B-4283549544BE}">
      <dgm:prSet phldrT="[Text]" custT="1"/>
      <dgm:spPr>
        <a:solidFill>
          <a:schemeClr val="bg1">
            <a:alpha val="90000"/>
          </a:schemeClr>
        </a:solidFill>
      </dgm:spPr>
      <dgm:t>
        <a:bodyPr anchor="ctr" anchorCtr="0"/>
        <a:lstStyle/>
        <a:p>
          <a:pPr algn="just">
            <a:lnSpc>
              <a:spcPct val="100000"/>
            </a:lnSpc>
            <a:spcAft>
              <a:spcPts val="1200"/>
            </a:spcAft>
            <a:buFontTx/>
            <a:buNone/>
          </a:pPr>
          <a:endParaRPr lang="en-US" sz="2000" b="0" dirty="0">
            <a:solidFill>
              <a:schemeClr val="tx1"/>
            </a:solidFill>
          </a:endParaRPr>
        </a:p>
      </dgm:t>
    </dgm:pt>
    <dgm:pt modelId="{CFFFA754-818E-4E19-9262-DDCCE4C67254}" type="parTrans" cxnId="{EA8A9A6B-3988-4CAB-94CF-7AF872B7877C}">
      <dgm:prSet/>
      <dgm:spPr/>
    </dgm:pt>
    <dgm:pt modelId="{4347A253-510D-49E7-A065-C78EA37843DA}" type="sibTrans" cxnId="{EA8A9A6B-3988-4CAB-94CF-7AF872B7877C}">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3243AC01-E092-4D71-A428-90E1FEA02F70}" type="presOf" srcId="{E2F085F1-8669-43C6-AA21-3EC84FBBC66C}" destId="{12E172B9-01B0-436D-9684-1CCC8FA3FE5C}" srcOrd="0" destOrd="7" presId="urn:microsoft.com/office/officeart/2005/8/layout/list1"/>
    <dgm:cxn modelId="{39DDC214-6FC1-454E-88EC-0DDBEDCA2EF5}" type="presOf" srcId="{0CECDB57-B9D3-44E6-A2D1-2B3212E4F9DC}" destId="{12E172B9-01B0-436D-9684-1CCC8FA3FE5C}" srcOrd="0" destOrd="12" presId="urn:microsoft.com/office/officeart/2005/8/layout/list1"/>
    <dgm:cxn modelId="{AA2C3B27-DBC3-433A-98FE-538B2504EF6D}" srcId="{FA84BF92-43C6-4E94-A77F-6263E68B6783}" destId="{9C3A2005-A209-4C68-B3C7-AA869E8BB276}" srcOrd="4" destOrd="0" parTransId="{08CD82FF-A315-41BD-9942-8E34D07EC0B7}" sibTransId="{17F0B1FE-EC4E-4D98-A43F-FD814F245AFB}"/>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57E1922A-C923-4407-B0ED-322DA4414834}" type="presOf" srcId="{8776B6F4-A836-436A-8E55-03F488D45FC7}" destId="{12E172B9-01B0-436D-9684-1CCC8FA3FE5C}" srcOrd="0" destOrd="3" presId="urn:microsoft.com/office/officeart/2005/8/layout/list1"/>
    <dgm:cxn modelId="{B23A0731-79E2-4270-AAB6-7A1EE80C9C3D}" type="presOf" srcId="{F18887B4-A9C2-4B49-ABE8-49DF326452E7}" destId="{12E172B9-01B0-436D-9684-1CCC8FA3FE5C}" srcOrd="0" destOrd="18"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3" destOrd="0" parTransId="{97BDA069-1255-4E85-B88A-6FCCDC7B7136}" sibTransId="{A4CF7CFA-5064-4465-83D7-9FEE5A29D561}"/>
    <dgm:cxn modelId="{4176E43E-FDED-4F11-8E1C-D5C82883D1F3}" type="presOf" srcId="{94550AC5-755B-4FE2-BC99-418571DCBADA}" destId="{12E172B9-01B0-436D-9684-1CCC8FA3FE5C}" srcOrd="0" destOrd="8"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2EA4FD5C-BCE7-4278-98D1-B794D0698A3D}" type="presOf" srcId="{9C3A2005-A209-4C68-B3C7-AA869E8BB276}" destId="{12E172B9-01B0-436D-9684-1CCC8FA3FE5C}" srcOrd="0" destOrd="4"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5" presId="urn:microsoft.com/office/officeart/2005/8/layout/list1"/>
    <dgm:cxn modelId="{A1F9B648-F63C-432A-A4F3-E26A8CBE4719}" type="presOf" srcId="{FCEFAC0C-5069-4448-A59D-67F3FF38F006}" destId="{12E172B9-01B0-436D-9684-1CCC8FA3FE5C}" srcOrd="0" destOrd="14" presId="urn:microsoft.com/office/officeart/2005/8/layout/list1"/>
    <dgm:cxn modelId="{EA8A9A6B-3988-4CAB-94CF-7AF872B7877C}" srcId="{FA84BF92-43C6-4E94-A77F-6263E68B6783}" destId="{8E00EE24-408A-4034-8B2B-4283549544BE}" srcOrd="6" destOrd="0" parTransId="{CFFFA754-818E-4E19-9262-DDCCE4C67254}" sibTransId="{4347A253-510D-49E7-A065-C78EA37843DA}"/>
    <dgm:cxn modelId="{F4314A4D-0735-44B5-9582-32F4296D3752}" srcId="{FA84BF92-43C6-4E94-A77F-6263E68B6783}" destId="{1616B780-130C-4489-8015-5B7727E71914}" srcOrd="2" destOrd="0" parTransId="{8CD62D38-3DF6-4F3A-92D1-742D49A5F97A}" sibTransId="{B23F14C2-1F74-4D6C-A372-2B787DD37545}"/>
    <dgm:cxn modelId="{161DD854-AACA-4F2B-8C48-BC38F290333E}" srcId="{FA84BF92-43C6-4E94-A77F-6263E68B6783}" destId="{E2F085F1-8669-43C6-AA21-3EC84FBBC66C}" srcOrd="7" destOrd="0" parTransId="{2C6D171D-78C3-44DB-89E3-AECD86265582}" sibTransId="{C8D3730A-8D24-4FF4-BD87-24A043117E14}"/>
    <dgm:cxn modelId="{4D6A1677-FACA-4FC2-9BAD-D795E46A726B}" srcId="{FA84BF92-43C6-4E94-A77F-6263E68B6783}" destId="{0CECDB57-B9D3-44E6-A2D1-2B3212E4F9DC}" srcOrd="11" destOrd="0" parTransId="{192466B8-3FF2-4C5B-A04F-2D616EACCEE2}" sibTransId="{4171523B-F827-47D5-B708-BFF4D519D913}"/>
    <dgm:cxn modelId="{37B62457-56F2-4E5F-9626-E38527A8F72E}" type="presOf" srcId="{1616B780-130C-4489-8015-5B7727E71914}" destId="{12E172B9-01B0-436D-9684-1CCC8FA3FE5C}" srcOrd="0" destOrd="2" presId="urn:microsoft.com/office/officeart/2005/8/layout/list1"/>
    <dgm:cxn modelId="{3C4C3958-E4A3-4A69-B5E8-84F633CCB3DF}" srcId="{FA84BF92-43C6-4E94-A77F-6263E68B6783}" destId="{C130F86D-B2FF-4E8D-BA90-6026B63BB5FE}" srcOrd="5" destOrd="0" parTransId="{16D702DB-FD3B-4B72-82AA-3B66B1043261}" sibTransId="{E929E584-6E7C-4DDD-A539-44461E74583E}"/>
    <dgm:cxn modelId="{DD48DB58-3F86-4D61-8F9C-D900565CCF29}" type="presOf" srcId="{F9A36B2E-3D32-427C-B6D2-3234E6BF0C93}" destId="{12E172B9-01B0-436D-9684-1CCC8FA3FE5C}" srcOrd="0" destOrd="10" presId="urn:microsoft.com/office/officeart/2005/8/layout/list1"/>
    <dgm:cxn modelId="{0C8D335A-1E31-4D71-A435-F30023CACF77}" type="presOf" srcId="{263CFF6C-8696-4F6A-9EB7-628D97548AAD}" destId="{12E172B9-01B0-436D-9684-1CCC8FA3FE5C}" srcOrd="0" destOrd="11" presId="urn:microsoft.com/office/officeart/2005/8/layout/list1"/>
    <dgm:cxn modelId="{E3D56A7A-83E3-4EFF-9C59-322EF44762C9}" type="presOf" srcId="{226B0FD5-C8F1-4A31-92EE-7133608D07F3}" destId="{12E172B9-01B0-436D-9684-1CCC8FA3FE5C}" srcOrd="0" destOrd="9"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5" destOrd="0" parTransId="{480C3FD9-8EB1-4EE2-B4F9-2C138C6BD6D0}" sibTransId="{9E5FF257-C3DA-4EA6-B516-DEDC36EB687B}"/>
    <dgm:cxn modelId="{53FE3A94-2A7C-4489-88CD-2B784B95DDA8}" type="presOf" srcId="{74E390F1-7AF1-432A-99A0-B8F1B85D20B3}" destId="{12E172B9-01B0-436D-9684-1CCC8FA3FE5C}" srcOrd="0" destOrd="17" presId="urn:microsoft.com/office/officeart/2005/8/layout/list1"/>
    <dgm:cxn modelId="{1B216798-B512-402E-9FF6-18FE7E53DA3D}" srcId="{FA84BF92-43C6-4E94-A77F-6263E68B6783}" destId="{F18887B4-A9C2-4B49-ABE8-49DF326452E7}" srcOrd="14" destOrd="0" parTransId="{CE36CAE3-5A27-4090-ABCC-90C2B2DA4F88}" sibTransId="{08076DF6-76C1-494E-95E8-6622E5A06ECB}"/>
    <dgm:cxn modelId="{C8574798-3ECD-4B9E-85DD-58961791511C}" srcId="{FA84BF92-43C6-4E94-A77F-6263E68B6783}" destId="{EF487C93-5E55-4DAF-B79D-ADDE8830BA0C}" srcOrd="12" destOrd="0" parTransId="{2C58708F-C7CE-45B7-9B32-0810D9FFD79A}" sibTransId="{E4E6C7DA-0DCE-4085-9AAA-A8B306BC756D}"/>
    <dgm:cxn modelId="{E10B46AC-F791-4473-90F0-88FB3E5093F9}" srcId="{FA84BF92-43C6-4E94-A77F-6263E68B6783}" destId="{226B0FD5-C8F1-4A31-92EE-7133608D07F3}" srcOrd="9" destOrd="0" parTransId="{6BAB4B72-5E31-437F-BA9F-1C8BAD622EBB}" sibTransId="{9B6AC911-7C23-4037-8F88-6A4709B859E4}"/>
    <dgm:cxn modelId="{B1D523AD-B0C6-4801-AFB9-6F13E1269704}" type="presOf" srcId="{8E00EE24-408A-4034-8B2B-4283549544BE}" destId="{12E172B9-01B0-436D-9684-1CCC8FA3FE5C}" srcOrd="0" destOrd="6" presId="urn:microsoft.com/office/officeart/2005/8/layout/list1"/>
    <dgm:cxn modelId="{2E5AFDAE-E8EE-4CF7-AAFE-853A1D0707CF}" srcId="{226B0FD5-C8F1-4A31-92EE-7133608D07F3}"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9" presId="urn:microsoft.com/office/officeart/2005/8/layout/list1"/>
    <dgm:cxn modelId="{B10DCFB4-E774-4792-9F9F-FD4B90CA5546}" srcId="{FA84BF92-43C6-4E94-A77F-6263E68B6783}" destId="{8776B6F4-A836-436A-8E55-03F488D45FC7}" srcOrd="3" destOrd="0" parTransId="{00558169-0D69-4B86-A9A3-AD3846C3ACB0}" sibTransId="{4A7A6DB9-9E03-4929-9672-76E9BCF4B434}"/>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B61467C5-6D0D-485D-B960-E8B596254459}" type="presOf" srcId="{C130F86D-B2FF-4E8D-BA90-6026B63BB5FE}" destId="{12E172B9-01B0-436D-9684-1CCC8FA3FE5C}" srcOrd="0" destOrd="5"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FA84BF92-43C6-4E94-A77F-6263E68B6783}" destId="{263CFF6C-8696-4F6A-9EB7-628D97548AAD}" srcOrd="10" destOrd="0" parTransId="{A043C1D6-F430-46C4-B296-68806E48B67A}" sibTransId="{CDABCD78-7AF2-430B-BCD5-72F16543D760}"/>
    <dgm:cxn modelId="{BF43E7D7-4876-4F08-A970-02BE68EB30D0}" srcId="{FA84BF92-43C6-4E94-A77F-6263E68B6783}" destId="{94550AC5-755B-4FE2-BC99-418571DCBADA}" srcOrd="8" destOrd="0" parTransId="{AFF17592-D8D3-48B6-9DA0-9DBBD36BDB49}" sibTransId="{5F933F13-77D4-474D-BF80-CCFE77C06778}"/>
    <dgm:cxn modelId="{05A690E2-0105-4346-9445-82CDC7965746}" type="presOf" srcId="{94C110E6-5461-46AA-8C04-078B6F0C89A9}" destId="{12E172B9-01B0-436D-9684-1CCC8FA3FE5C}" srcOrd="0" destOrd="16" presId="urn:microsoft.com/office/officeart/2005/8/layout/list1"/>
    <dgm:cxn modelId="{CCB438E3-E93C-400B-B9F0-3A7CBCC7AB66}" type="presOf" srcId="{C8BAF929-6746-4A55-8092-1987E15E9A3A}" destId="{12E172B9-01B0-436D-9684-1CCC8FA3FE5C}" srcOrd="0" destOrd="1" presId="urn:microsoft.com/office/officeart/2005/8/layout/list1"/>
    <dgm:cxn modelId="{92D55DF4-1424-4F0A-928F-ECB1868D5190}" type="presOf" srcId="{5AF85BF6-DD91-42CE-84E2-B98D52B18B5B}" destId="{12E172B9-01B0-436D-9684-1CCC8FA3FE5C}" srcOrd="0" destOrd="13"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TDTMS Meeting 1/14/25</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59F1EB01-8390-4B7E-ADDD-E49D8F66044E}">
      <dgm:prSet phldrT="[Text]" custT="1"/>
      <dgm:spPr>
        <a:solidFill>
          <a:schemeClr val="bg1">
            <a:alpha val="90000"/>
          </a:schemeClr>
        </a:solidFill>
      </dgm:spPr>
      <dgm:t>
        <a:bodyPr anchor="ctr" anchorCtr="0"/>
        <a:lstStyle/>
        <a:p>
          <a:pPr algn="l">
            <a:lnSpc>
              <a:spcPct val="90000"/>
            </a:lnSpc>
          </a:pPr>
          <a:r>
            <a:rPr lang="en-US" sz="2000" b="1" dirty="0">
              <a:solidFill>
                <a:schemeClr val="tx1"/>
              </a:solidFill>
            </a:rPr>
            <a:t>727 Extract Enhancements – </a:t>
          </a:r>
          <a:r>
            <a:rPr lang="en-US" sz="2000" b="0" dirty="0">
              <a:solidFill>
                <a:schemeClr val="tx1"/>
              </a:solidFill>
            </a:rPr>
            <a:t>with new attributes (i.e. county name, meter service type), it was suggested these were included in existing 727 extracts.  ERCOT explained architecture of extracts were designed to join various elements of different extracts to create and customize a shadow settlement database “to see what ERCOT sees”.  If any new extracts or modifications are desired, vetting through the stakeholder process would be required. </a:t>
          </a:r>
        </a:p>
      </dgm:t>
    </dgm:pt>
    <dgm:pt modelId="{5571FE3A-67C1-4A66-ADB1-77D29354CBE6}" type="sibTrans" cxnId="{FCE6FCAA-2D47-4612-8A6F-6899E439D7D4}">
      <dgm:prSet/>
      <dgm:spPr/>
      <dgm:t>
        <a:bodyPr/>
        <a:lstStyle/>
        <a:p>
          <a:endParaRPr lang="en-US"/>
        </a:p>
      </dgm:t>
    </dgm:pt>
    <dgm:pt modelId="{5B446236-A632-4F13-BA07-A8B189DD68FF}" type="parTrans" cxnId="{FCE6FCAA-2D47-4612-8A6F-6899E439D7D4}">
      <dgm:prSet/>
      <dgm:spPr/>
      <dgm:t>
        <a:bodyPr/>
        <a:lstStyle/>
        <a:p>
          <a:endParaRPr lang="en-US"/>
        </a:p>
      </dgm:t>
    </dgm:pt>
    <dgm:pt modelId="{0FD0A983-AF7B-4A83-B9D7-9A36B82BD735}">
      <dgm:prSet phldrT="[Text]" custT="1"/>
      <dgm:spPr>
        <a:solidFill>
          <a:schemeClr val="bg1">
            <a:alpha val="90000"/>
          </a:schemeClr>
        </a:solidFill>
      </dgm:spPr>
      <dgm:t>
        <a:bodyPr anchor="ctr" anchorCtr="0"/>
        <a:lstStyle/>
        <a:p>
          <a:pPr algn="l">
            <a:lnSpc>
              <a:spcPct val="90000"/>
            </a:lnSpc>
          </a:pPr>
          <a:r>
            <a:rPr lang="en-US" sz="2000" b="1" dirty="0">
              <a:solidFill>
                <a:schemeClr val="tx1"/>
              </a:solidFill>
            </a:rPr>
            <a:t>Critical Care Flags Post IAG – </a:t>
          </a:r>
          <a:r>
            <a:rPr lang="en-US" sz="2000" b="0" dirty="0">
              <a:solidFill>
                <a:schemeClr val="tx1"/>
              </a:solidFill>
            </a:rPr>
            <a:t>business processes for each TDSP were reviewed on how critical care status is reinstated in the resolution of an IAG</a:t>
          </a:r>
        </a:p>
      </dgm:t>
    </dgm:pt>
    <dgm:pt modelId="{40EA61D1-9047-4077-8E4E-6EAE7C47E52E}" type="sibTrans" cxnId="{74EB5EA6-8458-436B-B409-7FE86E6D3188}">
      <dgm:prSet/>
      <dgm:spPr/>
      <dgm:t>
        <a:bodyPr/>
        <a:lstStyle/>
        <a:p>
          <a:endParaRPr lang="en-US"/>
        </a:p>
      </dgm:t>
    </dgm:pt>
    <dgm:pt modelId="{1720F551-4683-44AE-9B85-CC1598AC9A1A}" type="parTrans" cxnId="{74EB5EA6-8458-436B-B409-7FE86E6D3188}">
      <dgm:prSet/>
      <dgm:spPr/>
      <dgm:t>
        <a:bodyPr/>
        <a:lstStyle/>
        <a:p>
          <a:endParaRPr lang="en-US"/>
        </a:p>
      </dgm:t>
    </dgm:pt>
    <dgm:pt modelId="{90EF4384-BFA3-45A0-BF4E-A28F33517031}">
      <dgm:prSet phldrT="[Text]" custT="1"/>
      <dgm:spPr>
        <a:solidFill>
          <a:schemeClr val="bg1">
            <a:alpha val="90000"/>
          </a:schemeClr>
        </a:solidFill>
      </dgm:spPr>
      <dgm:t>
        <a:bodyPr anchor="ctr" anchorCtr="0"/>
        <a:lstStyle/>
        <a:p>
          <a:pPr algn="l">
            <a:lnSpc>
              <a:spcPct val="90000"/>
            </a:lnSpc>
          </a:pPr>
          <a:r>
            <a:rPr lang="en-US" sz="2000" b="1" dirty="0">
              <a:solidFill>
                <a:schemeClr val="tx1"/>
              </a:solidFill>
            </a:rPr>
            <a:t>Tampering Flags Post IAG – </a:t>
          </a:r>
          <a:r>
            <a:rPr lang="en-US" sz="2000" b="0" dirty="0">
              <a:solidFill>
                <a:schemeClr val="tx1"/>
              </a:solidFill>
            </a:rPr>
            <a:t>business processes for each TDSP were reviewed on how Tampering Switch Holds are reinstated in the resolution of an IAG</a:t>
          </a:r>
        </a:p>
      </dgm:t>
    </dgm:pt>
    <dgm:pt modelId="{9F8BC582-DC72-4F04-AE47-C948ED86D164}" type="sibTrans" cxnId="{A8061446-6B56-4306-9EF3-8214682A84A4}">
      <dgm:prSet/>
      <dgm:spPr/>
      <dgm:t>
        <a:bodyPr/>
        <a:lstStyle/>
        <a:p>
          <a:endParaRPr lang="en-US"/>
        </a:p>
      </dgm:t>
    </dgm:pt>
    <dgm:pt modelId="{8FD4F695-2A64-4267-935E-7556FE60AFD9}" type="parTrans" cxnId="{A8061446-6B56-4306-9EF3-8214682A84A4}">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8116AF54-5504-4FE5-AB58-FD8B0322C0BA}">
      <dgm:prSet phldrT="[Text]" custT="1"/>
      <dgm:spPr>
        <a:solidFill>
          <a:schemeClr val="bg1">
            <a:alpha val="90000"/>
          </a:schemeClr>
        </a:solidFill>
      </dgm:spPr>
      <dgm:t>
        <a:bodyPr anchor="ctr" anchorCtr="0"/>
        <a:lstStyle/>
        <a:p>
          <a:pPr algn="l">
            <a:lnSpc>
              <a:spcPct val="90000"/>
            </a:lnSpc>
          </a:pPr>
          <a:r>
            <a:rPr lang="en-US" sz="2000" b="1" dirty="0">
              <a:solidFill>
                <a:schemeClr val="tx1"/>
              </a:solidFill>
            </a:rPr>
            <a:t>Switch Hold Removal &amp; new Retail Release Calendar – </a:t>
          </a:r>
          <a:r>
            <a:rPr lang="en-US" sz="2000" b="0" dirty="0">
              <a:solidFill>
                <a:schemeClr val="tx1"/>
              </a:solidFill>
            </a:rPr>
            <a:t>reviewed SH removal language in RMG and NPRR1259 to determine if new calendar times would address potential delays of the “four business hours” processing window.  No further action will be taken.</a:t>
          </a:r>
        </a:p>
      </dgm:t>
    </dgm:pt>
    <dgm:pt modelId="{6DA4AD6B-5B0B-4118-A9FB-D207227D2DF7}" type="parTrans" cxnId="{0C82F654-6382-4275-B54D-B7E2EE72DA63}">
      <dgm:prSet/>
      <dgm:spPr/>
      <dgm:t>
        <a:bodyPr/>
        <a:lstStyle/>
        <a:p>
          <a:endParaRPr lang="en-US"/>
        </a:p>
      </dgm:t>
    </dgm:pt>
    <dgm:pt modelId="{7F62C9BC-DF28-4BC4-968A-671C4011E9E1}" type="sibTrans" cxnId="{0C82F654-6382-4275-B54D-B7E2EE72DA63}">
      <dgm:prSet/>
      <dgm:spPr/>
      <dgm:t>
        <a:bodyPr/>
        <a:lstStyle/>
        <a:p>
          <a:endParaRPr lang="en-US"/>
        </a:p>
      </dgm:t>
    </dgm:pt>
    <dgm:pt modelId="{FD56247E-4D2B-4045-8212-62C42C2CB38F}">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26C70E4B-DCED-4489-B4BA-D88A423EE73F}" type="parTrans" cxnId="{17860AE0-6F5E-436B-ABE8-13A27F15D15A}">
      <dgm:prSet/>
      <dgm:spPr/>
      <dgm:t>
        <a:bodyPr/>
        <a:lstStyle/>
        <a:p>
          <a:endParaRPr lang="en-US"/>
        </a:p>
      </dgm:t>
    </dgm:pt>
    <dgm:pt modelId="{123CE468-912F-4C73-82A6-686DBF575C6A}" type="sibTrans" cxnId="{17860AE0-6F5E-436B-ABE8-13A27F15D15A}">
      <dgm:prSet/>
      <dgm:spPr/>
      <dgm:t>
        <a:bodyPr/>
        <a:lstStyle/>
        <a:p>
          <a:endParaRPr lang="en-US"/>
        </a:p>
      </dgm:t>
    </dgm:pt>
    <dgm:pt modelId="{22598A5B-70A3-420D-8662-DFF17BDCA48C}">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E8129006-5DEE-4E50-9349-0BE879A0F069}" type="parTrans" cxnId="{43AE697A-AD41-4458-8BDB-E53ED8CB60D2}">
      <dgm:prSet/>
      <dgm:spPr/>
      <dgm:t>
        <a:bodyPr/>
        <a:lstStyle/>
        <a:p>
          <a:endParaRPr lang="en-US"/>
        </a:p>
      </dgm:t>
    </dgm:pt>
    <dgm:pt modelId="{D47A1D00-65CC-4F01-A774-EBD850F0F06E}" type="sibTrans" cxnId="{43AE697A-AD41-4458-8BDB-E53ED8CB60D2}">
      <dgm:prSet/>
      <dgm:spPr/>
      <dgm:t>
        <a:bodyPr/>
        <a:lstStyle/>
        <a:p>
          <a:endParaRPr lang="en-US"/>
        </a:p>
      </dgm:t>
    </dgm:pt>
    <dgm:pt modelId="{E8140AF1-944C-43A4-9563-7D7CDB421704}">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45CBEBA6-0E23-4D5E-BE78-173060CA461D}" type="parTrans" cxnId="{46FA9964-92A0-41C4-80B6-A6C35A7BF7C4}">
      <dgm:prSet/>
      <dgm:spPr/>
      <dgm:t>
        <a:bodyPr/>
        <a:lstStyle/>
        <a:p>
          <a:endParaRPr lang="en-US"/>
        </a:p>
      </dgm:t>
    </dgm:pt>
    <dgm:pt modelId="{B3206316-A72D-4E3D-9466-51F40FB1073E}" type="sibTrans" cxnId="{46FA9964-92A0-41C4-80B6-A6C35A7BF7C4}">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57D9770D-CA7B-41B8-B2D4-D91247BE737C}" type="presOf" srcId="{E8140AF1-944C-43A4-9563-7D7CDB421704}" destId="{12E172B9-01B0-436D-9684-1CCC8FA3FE5C}" srcOrd="0" destOrd="4" presId="urn:microsoft.com/office/officeart/2005/8/layout/list1"/>
    <dgm:cxn modelId="{B0AD141A-A0D5-43BB-AD52-42A36A00CE76}" type="presOf" srcId="{FD56247E-4D2B-4045-8212-62C42C2CB38F}" destId="{12E172B9-01B0-436D-9684-1CCC8FA3FE5C}" srcOrd="0" destOrd="6" presId="urn:microsoft.com/office/officeart/2005/8/layout/list1"/>
    <dgm:cxn modelId="{F762CF1B-1424-495A-ACCE-2E89A1028D72}" type="presOf" srcId="{59F1EB01-8390-4B7E-ADDD-E49D8F66044E}" destId="{12E172B9-01B0-436D-9684-1CCC8FA3FE5C}" srcOrd="0" destOrd="5" presId="urn:microsoft.com/office/officeart/2005/8/layout/list1"/>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2" presId="urn:microsoft.com/office/officeart/2005/8/layout/list1"/>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46FA9964-92A0-41C4-80B6-A6C35A7BF7C4}" srcId="{FA84BF92-43C6-4E94-A77F-6263E68B6783}" destId="{E8140AF1-944C-43A4-9563-7D7CDB421704}" srcOrd="4" destOrd="0" parTransId="{45CBEBA6-0E23-4D5E-BE78-173060CA461D}" sibTransId="{B3206316-A72D-4E3D-9466-51F40FB1073E}"/>
    <dgm:cxn modelId="{A8061446-6B56-4306-9EF3-8214682A84A4}" srcId="{FA84BF92-43C6-4E94-A77F-6263E68B6783}" destId="{90EF4384-BFA3-45A0-BF4E-A28F33517031}" srcOrd="9" destOrd="0" parTransId="{8FD4F695-2A64-4267-935E-7556FE60AFD9}" sibTransId="{9F8BC582-DC72-4F04-AE47-C948ED86D164}"/>
    <dgm:cxn modelId="{0C82F654-6382-4275-B54D-B7E2EE72DA63}" srcId="{FA84BF92-43C6-4E94-A77F-6263E68B6783}" destId="{8116AF54-5504-4FE5-AB58-FD8B0322C0BA}" srcOrd="3" destOrd="0" parTransId="{6DA4AD6B-5B0B-4118-A9FB-D207227D2DF7}" sibTransId="{7F62C9BC-DF28-4BC4-968A-671C4011E9E1}"/>
    <dgm:cxn modelId="{3BE1C778-8F76-4B95-A5E1-E68F4E7AEABF}" type="presOf" srcId="{A21EA40E-B2FA-464E-9C37-6DC232E0E05C}" destId="{12E172B9-01B0-436D-9684-1CCC8FA3FE5C}" srcOrd="0" destOrd="10" presId="urn:microsoft.com/office/officeart/2005/8/layout/list1"/>
    <dgm:cxn modelId="{43AE697A-AD41-4458-8BDB-E53ED8CB60D2}" srcId="{FA84BF92-43C6-4E94-A77F-6263E68B6783}" destId="{22598A5B-70A3-420D-8662-DFF17BDCA48C}" srcOrd="8" destOrd="0" parTransId="{E8129006-5DEE-4E50-9349-0BE879A0F069}" sibTransId="{D47A1D00-65CC-4F01-A774-EBD850F0F06E}"/>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1" destOrd="0" parTransId="{480C3FD9-8EB1-4EE2-B4F9-2C138C6BD6D0}" sibTransId="{9E5FF257-C3DA-4EA6-B516-DEDC36EB687B}"/>
    <dgm:cxn modelId="{F10FF887-F027-4B90-AD1D-640B98B63E92}" type="presOf" srcId="{8116AF54-5504-4FE5-AB58-FD8B0322C0BA}" destId="{12E172B9-01B0-436D-9684-1CCC8FA3FE5C}" srcOrd="0" destOrd="3" presId="urn:microsoft.com/office/officeart/2005/8/layout/list1"/>
    <dgm:cxn modelId="{1B216798-B512-402E-9FF6-18FE7E53DA3D}" srcId="{FA84BF92-43C6-4E94-A77F-6263E68B6783}" destId="{F18887B4-A9C2-4B49-ABE8-49DF326452E7}" srcOrd="10" destOrd="0" parTransId="{CE36CAE3-5A27-4090-ABCC-90C2B2DA4F88}" sibTransId="{08076DF6-76C1-494E-95E8-6622E5A06ECB}"/>
    <dgm:cxn modelId="{36F7FF99-FB64-4B92-B2E9-9E31B441503D}" type="presOf" srcId="{0FD0A983-AF7B-4A83-B9D7-9A36B82BD735}" destId="{12E172B9-01B0-436D-9684-1CCC8FA3FE5C}" srcOrd="0" destOrd="7" presId="urn:microsoft.com/office/officeart/2005/8/layout/list1"/>
    <dgm:cxn modelId="{74EB5EA6-8458-436B-B409-7FE86E6D3188}" srcId="{FA84BF92-43C6-4E94-A77F-6263E68B6783}" destId="{0FD0A983-AF7B-4A83-B9D7-9A36B82BD735}" srcOrd="7" destOrd="0" parTransId="{1720F551-4683-44AE-9B85-CC1598AC9A1A}" sibTransId="{40EA61D1-9047-4077-8E4E-6EAE7C47E52E}"/>
    <dgm:cxn modelId="{FCE6FCAA-2D47-4612-8A6F-6899E439D7D4}" srcId="{FA84BF92-43C6-4E94-A77F-6263E68B6783}" destId="{59F1EB01-8390-4B7E-ADDD-E49D8F66044E}" srcOrd="5" destOrd="0" parTransId="{5B446236-A632-4F13-BA07-A8B189DD68FF}" sibTransId="{5571FE3A-67C1-4A66-ADB1-77D29354CBE6}"/>
    <dgm:cxn modelId="{950E0FB1-AE7A-4B5B-90C3-644F310F6CA0}" type="presOf" srcId="{D45AA15C-ACDC-4858-A60B-A8623616E445}" destId="{12E172B9-01B0-436D-9684-1CCC8FA3FE5C}" srcOrd="0" destOrd="13" presId="urn:microsoft.com/office/officeart/2005/8/layout/list1"/>
    <dgm:cxn modelId="{6B6F52BD-4EEF-4742-AEE2-BE32E55D40AA}" srcId="{90EF4384-BFA3-45A0-BF4E-A28F33517031}" destId="{A21EA40E-B2FA-464E-9C37-6DC232E0E05C}" srcOrd="0" destOrd="0" parTransId="{C44BFE72-7CC2-4460-B775-01C676F054CA}" sibTransId="{F2E96FFE-2204-4FC1-B462-06D5F4679584}"/>
    <dgm:cxn modelId="{76E977C1-19D9-4697-8CEF-220CB318FFEA}" type="presOf" srcId="{1AFB66F0-95C8-4468-A011-E51331EFA4DE}" destId="{12E172B9-01B0-436D-9684-1CCC8FA3FE5C}" srcOrd="0" destOrd="0" presId="urn:microsoft.com/office/officeart/2005/8/layout/list1"/>
    <dgm:cxn modelId="{3918F2D1-0E05-42C7-A2E3-FE8B57A81480}" type="presOf" srcId="{22598A5B-70A3-420D-8662-DFF17BDCA48C}" destId="{12E172B9-01B0-436D-9684-1CCC8FA3FE5C}" srcOrd="0" destOrd="8" presId="urn:microsoft.com/office/officeart/2005/8/layout/list1"/>
    <dgm:cxn modelId="{BF43E7D7-4876-4F08-A970-02BE68EB30D0}" srcId="{FA84BF92-43C6-4E94-A77F-6263E68B6783}" destId="{94550AC5-755B-4FE2-BC99-418571DCBADA}" srcOrd="2" destOrd="0" parTransId="{AFF17592-D8D3-48B6-9DA0-9DBBD36BDB49}" sibTransId="{5F933F13-77D4-474D-BF80-CCFE77C06778}"/>
    <dgm:cxn modelId="{17860AE0-6F5E-436B-ABE8-13A27F15D15A}" srcId="{FA84BF92-43C6-4E94-A77F-6263E68B6783}" destId="{FD56247E-4D2B-4045-8212-62C42C2CB38F}" srcOrd="6" destOrd="0" parTransId="{26C70E4B-DCED-4489-B4BA-D88A423EE73F}" sibTransId="{123CE468-912F-4C73-82A6-686DBF575C6A}"/>
    <dgm:cxn modelId="{CCB438E3-E93C-400B-B9F0-3A7CBCC7AB66}" type="presOf" srcId="{C8BAF929-6746-4A55-8092-1987E15E9A3A}" destId="{12E172B9-01B0-436D-9684-1CCC8FA3FE5C}" srcOrd="0" destOrd="1" presId="urn:microsoft.com/office/officeart/2005/8/layout/list1"/>
    <dgm:cxn modelId="{4983E2E7-FCCE-4DCB-B0C8-BBA16372613F}" type="presOf" srcId="{752DB3C6-8708-41D7-89B4-ACA930EB0CF1}" destId="{12E172B9-01B0-436D-9684-1CCC8FA3FE5C}" srcOrd="0" destOrd="11" presId="urn:microsoft.com/office/officeart/2005/8/layout/list1"/>
    <dgm:cxn modelId="{6A60C2ED-F895-47D7-860C-62D6F3A98F82}" srcId="{90EF4384-BFA3-45A0-BF4E-A28F33517031}" destId="{752DB3C6-8708-41D7-89B4-ACA930EB0CF1}" srcOrd="1" destOrd="0" parTransId="{81447608-DA46-43B8-9966-919A34F350A9}" sibTransId="{6E20297D-C06D-4CFE-8537-F708286CCCE4}"/>
    <dgm:cxn modelId="{71020EFE-368B-4EB3-B138-5112686A2D9F}" type="presOf" srcId="{90EF4384-BFA3-45A0-BF4E-A28F33517031}" destId="{12E172B9-01B0-436D-9684-1CCC8FA3FE5C}" srcOrd="0" destOrd="9"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2024 Accomplishments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59F1EB01-8390-4B7E-ADDD-E49D8F66044E}">
      <dgm:prSet phldrT="[Text]" custT="1"/>
      <dgm:spPr>
        <a:solidFill>
          <a:schemeClr val="bg1">
            <a:alpha val="90000"/>
          </a:schemeClr>
        </a:solidFill>
      </dgm:spPr>
      <dgm:t>
        <a:bodyPr anchor="ctr" anchorCtr="0"/>
        <a:lstStyle/>
        <a:p>
          <a:pPr algn="l">
            <a:lnSpc>
              <a:spcPct val="90000"/>
            </a:lnSpc>
            <a:buFont typeface="+mj-lt"/>
            <a:buAutoNum type="arabicPeriod"/>
          </a:pPr>
          <a:r>
            <a:rPr lang="en-US" sz="1600" b="1" dirty="0"/>
            <a:t>Performed the bi-annual reviews of the MarkeTrak Subtype Analysis volumes </a:t>
          </a:r>
          <a:r>
            <a:rPr lang="en-US" sz="1600" dirty="0"/>
            <a:t>communicating observations to RMS.</a:t>
          </a:r>
          <a:endParaRPr lang="en-US" sz="1600" b="0" dirty="0">
            <a:solidFill>
              <a:schemeClr val="tx1"/>
            </a:solidFill>
          </a:endParaRPr>
        </a:p>
      </dgm:t>
    </dgm:pt>
    <dgm:pt modelId="{5571FE3A-67C1-4A66-ADB1-77D29354CBE6}" type="sibTrans" cxnId="{FCE6FCAA-2D47-4612-8A6F-6899E439D7D4}">
      <dgm:prSet/>
      <dgm:spPr/>
      <dgm:t>
        <a:bodyPr/>
        <a:lstStyle/>
        <a:p>
          <a:endParaRPr lang="en-US"/>
        </a:p>
      </dgm:t>
    </dgm:pt>
    <dgm:pt modelId="{5B446236-A632-4F13-BA07-A8B189DD68FF}" type="parTrans" cxnId="{FCE6FCAA-2D47-4612-8A6F-6899E439D7D4}">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2000" b="0" dirty="0">
            <a:solidFill>
              <a:schemeClr val="tx1"/>
            </a:solidFill>
          </a:endParaRP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8116AF54-5504-4FE5-AB58-FD8B0322C0BA}">
      <dgm:prSet phldrT="[Text]" custT="1"/>
      <dgm:spPr>
        <a:solidFill>
          <a:schemeClr val="bg1">
            <a:alpha val="90000"/>
          </a:schemeClr>
        </a:solidFill>
      </dgm:spPr>
      <dgm:t>
        <a:bodyPr anchor="ctr" anchorCtr="0"/>
        <a:lstStyle/>
        <a:p>
          <a:pPr algn="l">
            <a:lnSpc>
              <a:spcPct val="90000"/>
            </a:lnSpc>
            <a:buFont typeface="+mj-lt"/>
            <a:buAutoNum type="arabicPeriod"/>
          </a:pPr>
          <a:r>
            <a:rPr lang="en-US" sz="1600" b="1" dirty="0">
              <a:latin typeface="+mn-lt"/>
            </a:rPr>
            <a:t>Supported implementation of SCR817 - MarkeTrak Enhancements Aligning w/ TXSET 5.0 </a:t>
          </a:r>
          <a:r>
            <a:rPr lang="en-US" sz="1600" dirty="0">
              <a:latin typeface="+mn-lt"/>
            </a:rPr>
            <a:t>business requirements offering guidance on development.</a:t>
          </a:r>
          <a:endParaRPr lang="en-US" sz="1600" b="0" dirty="0">
            <a:solidFill>
              <a:schemeClr val="tx1"/>
            </a:solidFill>
            <a:latin typeface="+mn-lt"/>
          </a:endParaRPr>
        </a:p>
      </dgm:t>
    </dgm:pt>
    <dgm:pt modelId="{6DA4AD6B-5B0B-4118-A9FB-D207227D2DF7}" type="parTrans" cxnId="{0C82F654-6382-4275-B54D-B7E2EE72DA63}">
      <dgm:prSet/>
      <dgm:spPr/>
      <dgm:t>
        <a:bodyPr/>
        <a:lstStyle/>
        <a:p>
          <a:endParaRPr lang="en-US"/>
        </a:p>
      </dgm:t>
    </dgm:pt>
    <dgm:pt modelId="{7F62C9BC-DF28-4BC4-968A-671C4011E9E1}" type="sibTrans" cxnId="{0C82F654-6382-4275-B54D-B7E2EE72DA63}">
      <dgm:prSet/>
      <dgm:spPr/>
      <dgm:t>
        <a:bodyPr/>
        <a:lstStyle/>
        <a:p>
          <a:endParaRPr lang="en-US"/>
        </a:p>
      </dgm:t>
    </dgm:pt>
    <dgm:pt modelId="{22598A5B-70A3-420D-8662-DFF17BDCA48C}">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E8129006-5DEE-4E50-9349-0BE879A0F069}" type="parTrans" cxnId="{43AE697A-AD41-4458-8BDB-E53ED8CB60D2}">
      <dgm:prSet/>
      <dgm:spPr/>
      <dgm:t>
        <a:bodyPr/>
        <a:lstStyle/>
        <a:p>
          <a:endParaRPr lang="en-US"/>
        </a:p>
      </dgm:t>
    </dgm:pt>
    <dgm:pt modelId="{D47A1D00-65CC-4F01-A774-EBD850F0F06E}" type="sibTrans" cxnId="{43AE697A-AD41-4458-8BDB-E53ED8CB60D2}">
      <dgm:prSet/>
      <dgm:spPr/>
      <dgm:t>
        <a:bodyPr/>
        <a:lstStyle/>
        <a:p>
          <a:endParaRPr lang="en-US"/>
        </a:p>
      </dgm:t>
    </dgm:pt>
    <dgm:pt modelId="{6740362B-E667-4470-AB28-0B22C0D8B44B}">
      <dgm:prSet custT="1"/>
      <dgm:spPr/>
      <dgm:t>
        <a:bodyPr/>
        <a:lstStyle/>
        <a:p>
          <a:pPr>
            <a:buFont typeface="+mj-lt"/>
            <a:buAutoNum type="alphaLcParenR"/>
          </a:pPr>
          <a:r>
            <a:rPr lang="en-US" sz="1600" dirty="0">
              <a:latin typeface="+mn-lt"/>
            </a:rPr>
            <a:t>Developed </a:t>
          </a:r>
          <a:r>
            <a:rPr lang="en-US" sz="1600" u="sng" dirty="0">
              <a:latin typeface="+mn-lt"/>
            </a:rPr>
            <a:t>communication plan </a:t>
          </a:r>
          <a:r>
            <a:rPr lang="en-US" sz="1600" dirty="0">
              <a:latin typeface="+mn-lt"/>
            </a:rPr>
            <a:t>for transition of in-flight Inadvertent Gain </a:t>
          </a:r>
          <a:r>
            <a:rPr lang="en-US" sz="1600" dirty="0" err="1">
              <a:latin typeface="+mn-lt"/>
            </a:rPr>
            <a:t>MarkeTraks</a:t>
          </a:r>
          <a:r>
            <a:rPr lang="en-US" sz="1600" dirty="0">
              <a:latin typeface="+mn-lt"/>
            </a:rPr>
            <a:t> from TXSET 4.0 to 5.0 before, during, and after implementation weekend</a:t>
          </a:r>
        </a:p>
      </dgm:t>
    </dgm:pt>
    <dgm:pt modelId="{D8B023B5-3BD9-4BDF-B805-F718FB918591}" type="parTrans" cxnId="{7008153E-1178-4080-8976-FCACDF6F9A17}">
      <dgm:prSet/>
      <dgm:spPr/>
      <dgm:t>
        <a:bodyPr/>
        <a:lstStyle/>
        <a:p>
          <a:endParaRPr lang="en-US"/>
        </a:p>
      </dgm:t>
    </dgm:pt>
    <dgm:pt modelId="{2FCA742F-1BFA-4644-89A2-4D8C96AFC5EC}" type="sibTrans" cxnId="{7008153E-1178-4080-8976-FCACDF6F9A17}">
      <dgm:prSet/>
      <dgm:spPr/>
      <dgm:t>
        <a:bodyPr/>
        <a:lstStyle/>
        <a:p>
          <a:endParaRPr lang="en-US"/>
        </a:p>
      </dgm:t>
    </dgm:pt>
    <dgm:pt modelId="{4364797E-03E5-4B67-BB03-78C35D715D98}">
      <dgm:prSet custT="1"/>
      <dgm:spPr/>
      <dgm:t>
        <a:bodyPr/>
        <a:lstStyle/>
        <a:p>
          <a:pPr>
            <a:buFont typeface="+mj-lt"/>
            <a:buAutoNum type="alphaLcParenR"/>
          </a:pPr>
          <a:r>
            <a:rPr lang="en-US" sz="1600" dirty="0">
              <a:latin typeface="+mn-lt"/>
            </a:rPr>
            <a:t>Supported and communicated the </a:t>
          </a:r>
          <a:r>
            <a:rPr lang="en-US" sz="1600" u="sng" dirty="0">
              <a:latin typeface="+mn-lt"/>
            </a:rPr>
            <a:t>workshop on the MarkeTrak API changes </a:t>
          </a:r>
          <a:r>
            <a:rPr lang="en-US" sz="1600" dirty="0">
              <a:latin typeface="+mn-lt"/>
            </a:rPr>
            <a:t>associated with SCR817 </a:t>
          </a:r>
        </a:p>
      </dgm:t>
    </dgm:pt>
    <dgm:pt modelId="{D2730360-B85C-4346-98DC-BA1F5BB56BEF}" type="parTrans" cxnId="{E1587A4F-E648-404D-ABC0-750DB1B50D1E}">
      <dgm:prSet/>
      <dgm:spPr/>
      <dgm:t>
        <a:bodyPr/>
        <a:lstStyle/>
        <a:p>
          <a:endParaRPr lang="en-US"/>
        </a:p>
      </dgm:t>
    </dgm:pt>
    <dgm:pt modelId="{0C494641-74B6-412F-92C8-1A4CE898AF8C}" type="sibTrans" cxnId="{E1587A4F-E648-404D-ABC0-750DB1B50D1E}">
      <dgm:prSet/>
      <dgm:spPr/>
      <dgm:t>
        <a:bodyPr/>
        <a:lstStyle/>
        <a:p>
          <a:endParaRPr lang="en-US"/>
        </a:p>
      </dgm:t>
    </dgm:pt>
    <dgm:pt modelId="{437117A4-B74F-4D4D-8D28-789181F77F2B}">
      <dgm:prSet custT="1"/>
      <dgm:spPr/>
      <dgm:t>
        <a:bodyPr/>
        <a:lstStyle/>
        <a:p>
          <a:pPr>
            <a:buFont typeface="+mj-lt"/>
            <a:buAutoNum type="alphaLcParenR"/>
          </a:pPr>
          <a:r>
            <a:rPr lang="en-US" sz="1600" dirty="0">
              <a:latin typeface="+mn-lt"/>
            </a:rPr>
            <a:t>Conducted </a:t>
          </a:r>
          <a:r>
            <a:rPr lang="en-US" sz="1600" u="sng" dirty="0">
              <a:latin typeface="+mn-lt"/>
            </a:rPr>
            <a:t>two market training sessions </a:t>
          </a:r>
          <a:r>
            <a:rPr lang="en-US" sz="1600" dirty="0">
              <a:latin typeface="+mn-lt"/>
            </a:rPr>
            <a:t>attended by nearly </a:t>
          </a:r>
          <a:r>
            <a:rPr lang="en-US" sz="1600" b="1" dirty="0">
              <a:latin typeface="+mn-lt"/>
            </a:rPr>
            <a:t>400 market participants </a:t>
          </a:r>
          <a:r>
            <a:rPr lang="en-US" sz="1600" dirty="0">
              <a:latin typeface="+mn-lt"/>
            </a:rPr>
            <a:t>to review changes of SCR817 </a:t>
          </a:r>
        </a:p>
      </dgm:t>
    </dgm:pt>
    <dgm:pt modelId="{94A7154E-73F9-4D2F-94D8-987055D35596}" type="parTrans" cxnId="{082E7D1B-5C2E-40EA-9314-FD7D298A2757}">
      <dgm:prSet/>
      <dgm:spPr/>
      <dgm:t>
        <a:bodyPr/>
        <a:lstStyle/>
        <a:p>
          <a:endParaRPr lang="en-US"/>
        </a:p>
      </dgm:t>
    </dgm:pt>
    <dgm:pt modelId="{B27DCBA3-222F-4A60-8696-4F7894AEB315}" type="sibTrans" cxnId="{082E7D1B-5C2E-40EA-9314-FD7D298A2757}">
      <dgm:prSet/>
      <dgm:spPr/>
      <dgm:t>
        <a:bodyPr/>
        <a:lstStyle/>
        <a:p>
          <a:endParaRPr lang="en-US"/>
        </a:p>
      </dgm:t>
    </dgm:pt>
    <dgm:pt modelId="{FC69CD30-7367-4DEF-B4FC-667B49947320}">
      <dgm:prSet custT="1"/>
      <dgm:spPr/>
      <dgm:t>
        <a:bodyPr/>
        <a:lstStyle/>
        <a:p>
          <a:pPr>
            <a:buFont typeface="+mj-lt"/>
            <a:buAutoNum type="alphaLcParenR"/>
          </a:pPr>
          <a:r>
            <a:rPr lang="en-US" sz="1600" dirty="0">
              <a:latin typeface="+mn-lt"/>
            </a:rPr>
            <a:t>Approving </a:t>
          </a:r>
          <a:r>
            <a:rPr lang="en-US" sz="1600" u="sng" dirty="0">
              <a:latin typeface="+mn-lt"/>
            </a:rPr>
            <a:t>MarkeTrak User’s Guide revisions </a:t>
          </a:r>
        </a:p>
      </dgm:t>
    </dgm:pt>
    <dgm:pt modelId="{4F54D1AD-50D3-4985-B0DA-221B034C15A6}" type="parTrans" cxnId="{AEE8B1A6-5C9E-45BE-BB9E-7C23FFBFF2BA}">
      <dgm:prSet/>
      <dgm:spPr/>
      <dgm:t>
        <a:bodyPr/>
        <a:lstStyle/>
        <a:p>
          <a:endParaRPr lang="en-US"/>
        </a:p>
      </dgm:t>
    </dgm:pt>
    <dgm:pt modelId="{7A5EA8BC-9EDD-4E18-8C51-69B26AB8C242}" type="sibTrans" cxnId="{AEE8B1A6-5C9E-45BE-BB9E-7C23FFBFF2BA}">
      <dgm:prSet/>
      <dgm:spPr/>
      <dgm:t>
        <a:bodyPr/>
        <a:lstStyle/>
        <a:p>
          <a:endParaRPr lang="en-US"/>
        </a:p>
      </dgm:t>
    </dgm:pt>
    <dgm:pt modelId="{6285194B-A567-488B-8434-2D360A672CD3}">
      <dgm:prSet custT="1"/>
      <dgm:spPr/>
      <dgm:t>
        <a:bodyPr/>
        <a:lstStyle/>
        <a:p>
          <a:pPr>
            <a:buFont typeface="+mj-lt"/>
            <a:buAutoNum type="alphaLcParenR"/>
          </a:pPr>
          <a:r>
            <a:rPr lang="en-US" sz="1600" dirty="0">
              <a:latin typeface="+mn-lt"/>
            </a:rPr>
            <a:t>Facilitated discussion on </a:t>
          </a:r>
          <a:r>
            <a:rPr lang="en-US" sz="1600" u="sng" dirty="0">
              <a:latin typeface="+mn-lt"/>
            </a:rPr>
            <a:t>new ERCOT MIS views </a:t>
          </a:r>
          <a:r>
            <a:rPr lang="en-US" sz="1600" dirty="0">
              <a:latin typeface="+mn-lt"/>
            </a:rPr>
            <a:t>for Find ESI and Find Transaction post go-live</a:t>
          </a:r>
        </a:p>
      </dgm:t>
    </dgm:pt>
    <dgm:pt modelId="{C523B907-2979-43ED-AA8F-4F64F8770B99}" type="parTrans" cxnId="{34C16943-3110-4DE8-B055-6B77F3890F07}">
      <dgm:prSet/>
      <dgm:spPr/>
      <dgm:t>
        <a:bodyPr/>
        <a:lstStyle/>
        <a:p>
          <a:endParaRPr lang="en-US"/>
        </a:p>
      </dgm:t>
    </dgm:pt>
    <dgm:pt modelId="{AED0AED7-786E-4C07-9863-9E1F4BFE16FE}" type="sibTrans" cxnId="{34C16943-3110-4DE8-B055-6B77F3890F07}">
      <dgm:prSet/>
      <dgm:spPr/>
      <dgm:t>
        <a:bodyPr/>
        <a:lstStyle/>
        <a:p>
          <a:endParaRPr lang="en-US"/>
        </a:p>
      </dgm:t>
    </dgm:pt>
    <dgm:pt modelId="{6D37D4BB-8496-468F-B190-C0DD52C3D9EE}">
      <dgm:prSet custT="1"/>
      <dgm:spPr/>
      <dgm:t>
        <a:bodyPr/>
        <a:lstStyle/>
        <a:p>
          <a:pPr>
            <a:buFont typeface="+mj-lt"/>
            <a:buAutoNum type="alphaLcParenR"/>
          </a:pPr>
          <a:r>
            <a:rPr lang="en-US" sz="1600" dirty="0"/>
            <a:t>Completed </a:t>
          </a:r>
          <a:r>
            <a:rPr lang="en-US" sz="1600" u="sng" dirty="0"/>
            <a:t>deeper dive </a:t>
          </a:r>
          <a:r>
            <a:rPr lang="en-US" sz="1600" dirty="0"/>
            <a:t>of more common subtype analysis:  volumes by REP, </a:t>
          </a:r>
          <a:r>
            <a:rPr lang="en-US" sz="1600" dirty="0" err="1"/>
            <a:t>unexecutable</a:t>
          </a:r>
          <a:r>
            <a:rPr lang="en-US" sz="1600" dirty="0"/>
            <a:t> reasons, timing for completion. </a:t>
          </a:r>
        </a:p>
      </dgm:t>
    </dgm:pt>
    <dgm:pt modelId="{CE563EF1-A457-47A2-BB3D-159121DF9277}" type="parTrans" cxnId="{FDD4A9C4-1352-4F91-8222-AEBBAD968FD1}">
      <dgm:prSet/>
      <dgm:spPr/>
      <dgm:t>
        <a:bodyPr/>
        <a:lstStyle/>
        <a:p>
          <a:endParaRPr lang="en-US"/>
        </a:p>
      </dgm:t>
    </dgm:pt>
    <dgm:pt modelId="{5EA1F5C9-150D-468A-9EF1-BBE7D21FA066}" type="sibTrans" cxnId="{FDD4A9C4-1352-4F91-8222-AEBBAD968FD1}">
      <dgm:prSet/>
      <dgm:spPr/>
      <dgm:t>
        <a:bodyPr/>
        <a:lstStyle/>
        <a:p>
          <a:endParaRPr lang="en-US"/>
        </a:p>
      </dgm:t>
    </dgm:pt>
    <dgm:pt modelId="{E4CA6ACC-4C9B-438D-A841-AC78D34F6CB5}">
      <dgm:prSet custT="1"/>
      <dgm:spPr/>
      <dgm:t>
        <a:bodyPr/>
        <a:lstStyle/>
        <a:p>
          <a:pPr>
            <a:buFont typeface="+mj-lt"/>
            <a:buAutoNum type="alphaLcParenR"/>
          </a:pPr>
          <a:r>
            <a:rPr lang="en-US" sz="1600" dirty="0"/>
            <a:t>Improved the </a:t>
          </a:r>
          <a:r>
            <a:rPr lang="en-US" sz="1600" u="sng" dirty="0"/>
            <a:t>visual representation </a:t>
          </a:r>
          <a:r>
            <a:rPr lang="en-US" sz="1600" dirty="0"/>
            <a:t>of some findings </a:t>
          </a:r>
        </a:p>
      </dgm:t>
    </dgm:pt>
    <dgm:pt modelId="{58C74E2F-BA21-4A29-A461-2ED84F475C82}" type="parTrans" cxnId="{84D81830-223F-4AFC-9198-E153EE3CABAD}">
      <dgm:prSet/>
      <dgm:spPr/>
      <dgm:t>
        <a:bodyPr/>
        <a:lstStyle/>
        <a:p>
          <a:endParaRPr lang="en-US"/>
        </a:p>
      </dgm:t>
    </dgm:pt>
    <dgm:pt modelId="{A25FDC36-F810-49A5-B830-8152CCE6AFD2}" type="sibTrans" cxnId="{84D81830-223F-4AFC-9198-E153EE3CABAD}">
      <dgm:prSet/>
      <dgm:spPr/>
      <dgm:t>
        <a:bodyPr/>
        <a:lstStyle/>
        <a:p>
          <a:endParaRPr lang="en-US"/>
        </a:p>
      </dgm:t>
    </dgm:pt>
    <dgm:pt modelId="{AE42B149-31E3-4995-A946-0D168DC08856}">
      <dgm:prSet custT="1"/>
      <dgm:spPr/>
      <dgm:t>
        <a:bodyPr/>
        <a:lstStyle/>
        <a:p>
          <a:pPr>
            <a:buFont typeface="+mj-lt"/>
            <a:buAutoNum type="alphaLcParenR"/>
          </a:pPr>
          <a:r>
            <a:rPr lang="en-US" sz="1600" dirty="0"/>
            <a:t>Collaborated with </a:t>
          </a:r>
          <a:r>
            <a:rPr lang="en-US" sz="1600" u="sng" dirty="0"/>
            <a:t>Client Services </a:t>
          </a:r>
          <a:r>
            <a:rPr lang="en-US" sz="1600" dirty="0"/>
            <a:t>to provide data and </a:t>
          </a:r>
          <a:r>
            <a:rPr lang="en-US" sz="1600" u="sng" dirty="0"/>
            <a:t>talking points </a:t>
          </a:r>
          <a:r>
            <a:rPr lang="en-US" sz="1600" dirty="0"/>
            <a:t>for REP outreach on the MarkeTrak analysis</a:t>
          </a:r>
        </a:p>
      </dgm:t>
    </dgm:pt>
    <dgm:pt modelId="{56732025-3D5F-4C1B-823F-DDE5524BC08B}" type="parTrans" cxnId="{62C73B9D-9211-47FA-9F99-DB0093D316AA}">
      <dgm:prSet/>
      <dgm:spPr/>
      <dgm:t>
        <a:bodyPr/>
        <a:lstStyle/>
        <a:p>
          <a:endParaRPr lang="en-US"/>
        </a:p>
      </dgm:t>
    </dgm:pt>
    <dgm:pt modelId="{28186326-4070-48FA-981C-C9560D3C2947}" type="sibTrans" cxnId="{62C73B9D-9211-47FA-9F99-DB0093D316AA}">
      <dgm:prSet/>
      <dgm:spPr/>
      <dgm:t>
        <a:bodyPr/>
        <a:lstStyle/>
        <a:p>
          <a:endParaRPr lang="en-US"/>
        </a:p>
      </dgm:t>
    </dgm:pt>
    <dgm:pt modelId="{D006BBD7-B33B-4409-85EA-C000C64FE84A}">
      <dgm:prSet custT="1"/>
      <dgm:spPr/>
      <dgm:t>
        <a:bodyPr/>
        <a:lstStyle/>
        <a:p>
          <a:pPr>
            <a:buFont typeface="+mj-lt"/>
            <a:buAutoNum type="arabicPeriod"/>
          </a:pPr>
          <a:endParaRPr lang="en-US" sz="800" dirty="0">
            <a:latin typeface="+mn-lt"/>
          </a:endParaRPr>
        </a:p>
      </dgm:t>
    </dgm:pt>
    <dgm:pt modelId="{F27C3429-59F7-4C03-A0FA-9E7BA421C4B2}" type="parTrans" cxnId="{CF1D0120-ADF4-4A67-87DE-A60AE766C860}">
      <dgm:prSet/>
      <dgm:spPr/>
    </dgm:pt>
    <dgm:pt modelId="{1C631DB2-9503-4946-BEAB-3D22123C89A0}" type="sibTrans" cxnId="{CF1D0120-ADF4-4A67-87DE-A60AE766C860}">
      <dgm:prSet/>
      <dgm:spPr/>
    </dgm:pt>
    <dgm:pt modelId="{3651819D-B693-44C5-9260-978CDA7E4DA7}">
      <dgm:prSet custT="1"/>
      <dgm:spPr/>
      <dgm:t>
        <a:bodyPr/>
        <a:lstStyle/>
        <a:p>
          <a:pPr>
            <a:buFont typeface="+mj-lt"/>
            <a:buAutoNum type="arabicPeriod"/>
          </a:pPr>
          <a:r>
            <a:rPr lang="en-US" sz="1600" b="1" dirty="0"/>
            <a:t>Reviewed monthly ERCOT IAG report </a:t>
          </a:r>
          <a:r>
            <a:rPr lang="en-US" sz="1600" dirty="0"/>
            <a:t>noting observations and presenting findings to RMS.</a:t>
          </a:r>
        </a:p>
      </dgm:t>
    </dgm:pt>
    <dgm:pt modelId="{E1BA14C2-96DA-40A4-B21B-5AD5F91DB98B}" type="parTrans" cxnId="{8704EDBE-E789-4E4C-AED0-E1B8D6DB1FAD}">
      <dgm:prSet/>
      <dgm:spPr/>
    </dgm:pt>
    <dgm:pt modelId="{FA4248F6-77F9-4D74-86BD-6FC73588F356}" type="sibTrans" cxnId="{8704EDBE-E789-4E4C-AED0-E1B8D6DB1FAD}">
      <dgm:prSet/>
      <dgm:spPr/>
    </dgm:pt>
    <dgm:pt modelId="{1F6032A5-9062-4382-BBF0-1ABDDCAF25B4}">
      <dgm:prSet custT="1"/>
      <dgm:spPr/>
      <dgm:t>
        <a:bodyPr/>
        <a:lstStyle/>
        <a:p>
          <a:pPr>
            <a:buFont typeface="+mj-lt"/>
            <a:buAutoNum type="arabicPeriod"/>
          </a:pPr>
          <a:endParaRPr lang="en-US" sz="800" dirty="0"/>
        </a:p>
      </dgm:t>
    </dgm:pt>
    <dgm:pt modelId="{E379FEFA-7EB1-440F-B405-D0D8BC8F36A8}" type="parTrans" cxnId="{91191F12-A022-4B7C-BE38-40F8D0AD130C}">
      <dgm:prSet/>
      <dgm:spPr/>
    </dgm:pt>
    <dgm:pt modelId="{2C289652-2D2F-42D8-B4A7-0B813D3F45AA}" type="sibTrans" cxnId="{91191F12-A022-4B7C-BE38-40F8D0AD130C}">
      <dgm:prSet/>
      <dgm:spPr/>
    </dgm:pt>
    <dgm:pt modelId="{9130C42B-D45A-489D-95D4-767022342D4B}">
      <dgm:prSet custT="1"/>
      <dgm:spPr/>
      <dgm:t>
        <a:bodyPr/>
        <a:lstStyle/>
        <a:p>
          <a:pPr>
            <a:buFont typeface="+mj-lt"/>
            <a:buAutoNum type="arabicPeriod"/>
          </a:pPr>
          <a:r>
            <a:rPr lang="en-US" sz="1600" b="1" dirty="0"/>
            <a:t>Discussion on ERCOT’s Digital Certificate initiative </a:t>
          </a:r>
          <a:r>
            <a:rPr lang="en-US" sz="1600" dirty="0"/>
            <a:t>moving to multi-factor authentication along with root certificate update in May.</a:t>
          </a:r>
        </a:p>
      </dgm:t>
    </dgm:pt>
    <dgm:pt modelId="{E3755548-1D50-4286-B0C0-BE5C03A913CB}" type="parTrans" cxnId="{F2005B14-43A4-40A3-86E9-585CFF60A62F}">
      <dgm:prSet/>
      <dgm:spPr/>
    </dgm:pt>
    <dgm:pt modelId="{BA3BFA8F-1042-4B8F-8776-0A47204FEBBA}" type="sibTrans" cxnId="{F2005B14-43A4-40A3-86E9-585CFF60A62F}">
      <dgm:prSet/>
      <dgm:spPr/>
    </dgm:pt>
    <dgm:pt modelId="{67117F6D-C97A-4D3B-8A31-4C9557A8C69D}">
      <dgm:prSet custT="1"/>
      <dgm:spPr/>
      <dgm:t>
        <a:bodyPr/>
        <a:lstStyle/>
        <a:p>
          <a:pPr>
            <a:buFont typeface="+mj-lt"/>
            <a:buAutoNum type="arabicPeriod"/>
          </a:pPr>
          <a:endParaRPr lang="en-US" sz="800" dirty="0"/>
        </a:p>
      </dgm:t>
    </dgm:pt>
    <dgm:pt modelId="{A6BE1F2E-3789-40F8-84EC-BA7437884358}" type="parTrans" cxnId="{6043EC20-6106-4575-92A9-03378C8F56A1}">
      <dgm:prSet/>
      <dgm:spPr/>
    </dgm:pt>
    <dgm:pt modelId="{BC0CBFEB-3ECD-4A27-AD92-757603462CB8}" type="sibTrans" cxnId="{6043EC20-6106-4575-92A9-03378C8F56A1}">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91191F12-A022-4B7C-BE38-40F8D0AD130C}" srcId="{59F1EB01-8390-4B7E-ADDD-E49D8F66044E}" destId="{1F6032A5-9062-4382-BBF0-1ABDDCAF25B4}" srcOrd="3" destOrd="0" parTransId="{E379FEFA-7EB1-440F-B405-D0D8BC8F36A8}" sibTransId="{2C289652-2D2F-42D8-B4A7-0B813D3F45AA}"/>
    <dgm:cxn modelId="{F2005B14-43A4-40A3-86E9-585CFF60A62F}" srcId="{FA84BF92-43C6-4E94-A77F-6263E68B6783}" destId="{9130C42B-D45A-489D-95D4-767022342D4B}" srcOrd="7" destOrd="0" parTransId="{E3755548-1D50-4286-B0C0-BE5C03A913CB}" sibTransId="{BA3BFA8F-1042-4B8F-8776-0A47204FEBBA}"/>
    <dgm:cxn modelId="{082E7D1B-5C2E-40EA-9314-FD7D298A2757}" srcId="{8116AF54-5504-4FE5-AB58-FD8B0322C0BA}" destId="{437117A4-B74F-4D4D-8D28-789181F77F2B}" srcOrd="2" destOrd="0" parTransId="{94A7154E-73F9-4D2F-94D8-987055D35596}" sibTransId="{B27DCBA3-222F-4A60-8696-4F7894AEB315}"/>
    <dgm:cxn modelId="{F762CF1B-1424-495A-ACCE-2E89A1028D72}" type="presOf" srcId="{59F1EB01-8390-4B7E-ADDD-E49D8F66044E}" destId="{12E172B9-01B0-436D-9684-1CCC8FA3FE5C}" srcOrd="0" destOrd="10" presId="urn:microsoft.com/office/officeart/2005/8/layout/list1"/>
    <dgm:cxn modelId="{CF1D0120-ADF4-4A67-87DE-A60AE766C860}" srcId="{8116AF54-5504-4FE5-AB58-FD8B0322C0BA}" destId="{D006BBD7-B33B-4409-85EA-C000C64FE84A}" srcOrd="5" destOrd="0" parTransId="{F27C3429-59F7-4C03-A0FA-9E7BA421C4B2}" sibTransId="{1C631DB2-9503-4946-BEAB-3D22123C89A0}"/>
    <dgm:cxn modelId="{6043EC20-6106-4575-92A9-03378C8F56A1}" srcId="{FA84BF92-43C6-4E94-A77F-6263E68B6783}" destId="{67117F6D-C97A-4D3B-8A31-4C9557A8C69D}" srcOrd="6" destOrd="0" parTransId="{A6BE1F2E-3789-40F8-84EC-BA7437884358}" sibTransId="{BC0CBFEB-3ECD-4A27-AD92-757603462CB8}"/>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7A94A22C-C5CE-44D5-B5B6-0FB9EF8B4388}" type="presOf" srcId="{D006BBD7-B33B-4409-85EA-C000C64FE84A}" destId="{12E172B9-01B0-436D-9684-1CCC8FA3FE5C}" srcOrd="0" destOrd="9" presId="urn:microsoft.com/office/officeart/2005/8/layout/list1"/>
    <dgm:cxn modelId="{84D81830-223F-4AFC-9198-E153EE3CABAD}" srcId="{59F1EB01-8390-4B7E-ADDD-E49D8F66044E}" destId="{E4CA6ACC-4C9B-438D-A841-AC78D34F6CB5}" srcOrd="1" destOrd="0" parTransId="{58C74E2F-BA21-4A29-A461-2ED84F475C82}" sibTransId="{A25FDC36-F810-49A5-B830-8152CCE6AFD2}"/>
    <dgm:cxn modelId="{7008153E-1178-4080-8976-FCACDF6F9A17}" srcId="{8116AF54-5504-4FE5-AB58-FD8B0322C0BA}" destId="{6740362B-E667-4470-AB28-0B22C0D8B44B}" srcOrd="0" destOrd="0" parTransId="{D8B023B5-3BD9-4BDF-B805-F718FB918591}" sibTransId="{2FCA742F-1BFA-4644-89A2-4D8C96AFC5EC}"/>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34C16943-3110-4DE8-B055-6B77F3890F07}" srcId="{8116AF54-5504-4FE5-AB58-FD8B0322C0BA}" destId="{6285194B-A567-488B-8434-2D360A672CD3}" srcOrd="4" destOrd="0" parTransId="{C523B907-2979-43ED-AA8F-4F64F8770B99}" sibTransId="{AED0AED7-786E-4C07-9863-9E1F4BFE16FE}"/>
    <dgm:cxn modelId="{E20B4864-57B7-4DBE-BBCE-73B0A1FB15AE}" type="presOf" srcId="{6D37D4BB-8496-468F-B190-C0DD52C3D9EE}" destId="{12E172B9-01B0-436D-9684-1CCC8FA3FE5C}" srcOrd="0" destOrd="11" presId="urn:microsoft.com/office/officeart/2005/8/layout/list1"/>
    <dgm:cxn modelId="{E1587A4F-E648-404D-ABC0-750DB1B50D1E}" srcId="{8116AF54-5504-4FE5-AB58-FD8B0322C0BA}" destId="{4364797E-03E5-4B67-BB03-78C35D715D98}" srcOrd="1" destOrd="0" parTransId="{D2730360-B85C-4346-98DC-BA1F5BB56BEF}" sibTransId="{0C494641-74B6-412F-92C8-1A4CE898AF8C}"/>
    <dgm:cxn modelId="{0C82F654-6382-4275-B54D-B7E2EE72DA63}" srcId="{FA84BF92-43C6-4E94-A77F-6263E68B6783}" destId="{8116AF54-5504-4FE5-AB58-FD8B0322C0BA}" srcOrd="3" destOrd="0" parTransId="{6DA4AD6B-5B0B-4118-A9FB-D207227D2DF7}" sibTransId="{7F62C9BC-DF28-4BC4-968A-671C4011E9E1}"/>
    <dgm:cxn modelId="{48D24455-7017-46AD-84BB-0683A9019FAE}" type="presOf" srcId="{437117A4-B74F-4D4D-8D28-789181F77F2B}" destId="{12E172B9-01B0-436D-9684-1CCC8FA3FE5C}" srcOrd="0" destOrd="6" presId="urn:microsoft.com/office/officeart/2005/8/layout/list1"/>
    <dgm:cxn modelId="{E0754778-41BF-45C4-BA6A-6189F76FDA7B}" type="presOf" srcId="{67117F6D-C97A-4D3B-8A31-4C9557A8C69D}" destId="{12E172B9-01B0-436D-9684-1CCC8FA3FE5C}" srcOrd="0" destOrd="16" presId="urn:microsoft.com/office/officeart/2005/8/layout/list1"/>
    <dgm:cxn modelId="{3BE1C778-8F76-4B95-A5E1-E68F4E7AEABF}" type="presOf" srcId="{A21EA40E-B2FA-464E-9C37-6DC232E0E05C}" destId="{12E172B9-01B0-436D-9684-1CCC8FA3FE5C}" srcOrd="0" destOrd="19" presId="urn:microsoft.com/office/officeart/2005/8/layout/list1"/>
    <dgm:cxn modelId="{43AE697A-AD41-4458-8BDB-E53ED8CB60D2}" srcId="{FA84BF92-43C6-4E94-A77F-6263E68B6783}" destId="{22598A5B-70A3-420D-8662-DFF17BDCA48C}" srcOrd="8" destOrd="0" parTransId="{E8129006-5DEE-4E50-9349-0BE879A0F069}" sibTransId="{D47A1D00-65CC-4F01-A774-EBD850F0F06E}"/>
    <dgm:cxn modelId="{B568F27B-0E85-4EAC-B2DE-81C9E77FC4FB}" srcId="{DE4B9EAB-636A-44C0-B4F9-D4AE4F66DB43}" destId="{FA84BF92-43C6-4E94-A77F-6263E68B6783}" srcOrd="0" destOrd="0" parTransId="{AC2F3C19-8AC1-497A-9C58-F4EC2BFCFF7F}" sibTransId="{9D7AE265-07BF-4007-A381-FB05BD763012}"/>
    <dgm:cxn modelId="{F10FF887-F027-4B90-AD1D-640B98B63E92}" type="presOf" srcId="{8116AF54-5504-4FE5-AB58-FD8B0322C0BA}" destId="{12E172B9-01B0-436D-9684-1CCC8FA3FE5C}" srcOrd="0" destOrd="3" presId="urn:microsoft.com/office/officeart/2005/8/layout/list1"/>
    <dgm:cxn modelId="{6C322088-DE8E-4DFA-AF24-100904AA0978}" type="presOf" srcId="{3651819D-B693-44C5-9260-978CDA7E4DA7}" destId="{12E172B9-01B0-436D-9684-1CCC8FA3FE5C}" srcOrd="0" destOrd="15" presId="urn:microsoft.com/office/officeart/2005/8/layout/list1"/>
    <dgm:cxn modelId="{12CE978B-B2E1-4125-8633-A99FED9FBBA0}" type="presOf" srcId="{6285194B-A567-488B-8434-2D360A672CD3}" destId="{12E172B9-01B0-436D-9684-1CCC8FA3FE5C}" srcOrd="0" destOrd="8" presId="urn:microsoft.com/office/officeart/2005/8/layout/list1"/>
    <dgm:cxn modelId="{62C73B9D-9211-47FA-9F99-DB0093D316AA}" srcId="{59F1EB01-8390-4B7E-ADDD-E49D8F66044E}" destId="{AE42B149-31E3-4995-A946-0D168DC08856}" srcOrd="2" destOrd="0" parTransId="{56732025-3D5F-4C1B-823F-DDE5524BC08B}" sibTransId="{28186326-4070-48FA-981C-C9560D3C2947}"/>
    <dgm:cxn modelId="{55EB3CA0-D04C-4891-9F59-736ACC633136}" type="presOf" srcId="{6740362B-E667-4470-AB28-0B22C0D8B44B}" destId="{12E172B9-01B0-436D-9684-1CCC8FA3FE5C}" srcOrd="0" destOrd="4" presId="urn:microsoft.com/office/officeart/2005/8/layout/list1"/>
    <dgm:cxn modelId="{AEE8B1A6-5C9E-45BE-BB9E-7C23FFBFF2BA}" srcId="{8116AF54-5504-4FE5-AB58-FD8B0322C0BA}" destId="{FC69CD30-7367-4DEF-B4FC-667B49947320}" srcOrd="3" destOrd="0" parTransId="{4F54D1AD-50D3-4985-B0DA-221B034C15A6}" sibTransId="{7A5EA8BC-9EDD-4E18-8C51-69B26AB8C242}"/>
    <dgm:cxn modelId="{FCE6FCAA-2D47-4612-8A6F-6899E439D7D4}" srcId="{FA84BF92-43C6-4E94-A77F-6263E68B6783}" destId="{59F1EB01-8390-4B7E-ADDD-E49D8F66044E}" srcOrd="4" destOrd="0" parTransId="{5B446236-A632-4F13-BA07-A8B189DD68FF}" sibTransId="{5571FE3A-67C1-4A66-ADB1-77D29354CBE6}"/>
    <dgm:cxn modelId="{AA9929B3-C66F-4C72-B75D-7A3AEEA2FF93}" type="presOf" srcId="{4364797E-03E5-4B67-BB03-78C35D715D98}" destId="{12E172B9-01B0-436D-9684-1CCC8FA3FE5C}" srcOrd="0" destOrd="5" presId="urn:microsoft.com/office/officeart/2005/8/layout/list1"/>
    <dgm:cxn modelId="{6B6F52BD-4EEF-4742-AEE2-BE32E55D40AA}" srcId="{FA84BF92-43C6-4E94-A77F-6263E68B6783}" destId="{A21EA40E-B2FA-464E-9C37-6DC232E0E05C}" srcOrd="9" destOrd="0" parTransId="{C44BFE72-7CC2-4460-B775-01C676F054CA}" sibTransId="{F2E96FFE-2204-4FC1-B462-06D5F4679584}"/>
    <dgm:cxn modelId="{4E04F7BD-2F3A-4CE1-83D7-63F3F6B7020E}" type="presOf" srcId="{1F6032A5-9062-4382-BBF0-1ABDDCAF25B4}" destId="{12E172B9-01B0-436D-9684-1CCC8FA3FE5C}" srcOrd="0" destOrd="14" presId="urn:microsoft.com/office/officeart/2005/8/layout/list1"/>
    <dgm:cxn modelId="{8704EDBE-E789-4E4C-AED0-E1B8D6DB1FAD}" srcId="{FA84BF92-43C6-4E94-A77F-6263E68B6783}" destId="{3651819D-B693-44C5-9260-978CDA7E4DA7}" srcOrd="5" destOrd="0" parTransId="{E1BA14C2-96DA-40A4-B21B-5AD5F91DB98B}" sibTransId="{FA4248F6-77F9-4D74-86BD-6FC73588F356}"/>
    <dgm:cxn modelId="{76E977C1-19D9-4697-8CEF-220CB318FFEA}" type="presOf" srcId="{1AFB66F0-95C8-4468-A011-E51331EFA4DE}" destId="{12E172B9-01B0-436D-9684-1CCC8FA3FE5C}" srcOrd="0" destOrd="0" presId="urn:microsoft.com/office/officeart/2005/8/layout/list1"/>
    <dgm:cxn modelId="{FDD4A9C4-1352-4F91-8222-AEBBAD968FD1}" srcId="{59F1EB01-8390-4B7E-ADDD-E49D8F66044E}" destId="{6D37D4BB-8496-468F-B190-C0DD52C3D9EE}" srcOrd="0" destOrd="0" parTransId="{CE563EF1-A457-47A2-BB3D-159121DF9277}" sibTransId="{5EA1F5C9-150D-468A-9EF1-BBE7D21FA066}"/>
    <dgm:cxn modelId="{3918F2D1-0E05-42C7-A2E3-FE8B57A81480}" type="presOf" srcId="{22598A5B-70A3-420D-8662-DFF17BDCA48C}" destId="{12E172B9-01B0-436D-9684-1CCC8FA3FE5C}" srcOrd="0" destOrd="18" presId="urn:microsoft.com/office/officeart/2005/8/layout/list1"/>
    <dgm:cxn modelId="{BF43E7D7-4876-4F08-A970-02BE68EB30D0}" srcId="{FA84BF92-43C6-4E94-A77F-6263E68B6783}" destId="{94550AC5-755B-4FE2-BC99-418571DCBADA}" srcOrd="2" destOrd="0" parTransId="{AFF17592-D8D3-48B6-9DA0-9DBBD36BDB49}" sibTransId="{5F933F13-77D4-474D-BF80-CCFE77C06778}"/>
    <dgm:cxn modelId="{6E159ED8-0845-44CD-87BF-F2789C5A8160}" type="presOf" srcId="{E4CA6ACC-4C9B-438D-A841-AC78D34F6CB5}" destId="{12E172B9-01B0-436D-9684-1CCC8FA3FE5C}" srcOrd="0" destOrd="12" presId="urn:microsoft.com/office/officeart/2005/8/layout/list1"/>
    <dgm:cxn modelId="{381E34DC-B943-4FEB-BEF0-4323C0CEE928}" type="presOf" srcId="{9130C42B-D45A-489D-95D4-767022342D4B}" destId="{12E172B9-01B0-436D-9684-1CCC8FA3FE5C}" srcOrd="0" destOrd="17" presId="urn:microsoft.com/office/officeart/2005/8/layout/list1"/>
    <dgm:cxn modelId="{B0D09EDF-9EE1-4BA2-A11E-975E3AB1782D}" type="presOf" srcId="{FC69CD30-7367-4DEF-B4FC-667B49947320}" destId="{12E172B9-01B0-436D-9684-1CCC8FA3FE5C}" srcOrd="0" destOrd="7" presId="urn:microsoft.com/office/officeart/2005/8/layout/list1"/>
    <dgm:cxn modelId="{CCB438E3-E93C-400B-B9F0-3A7CBCC7AB66}" type="presOf" srcId="{C8BAF929-6746-4A55-8092-1987E15E9A3A}" destId="{12E172B9-01B0-436D-9684-1CCC8FA3FE5C}" srcOrd="0" destOrd="1" presId="urn:microsoft.com/office/officeart/2005/8/layout/list1"/>
    <dgm:cxn modelId="{4983E2E7-FCCE-4DCB-B0C8-BBA16372613F}" type="presOf" srcId="{752DB3C6-8708-41D7-89B4-ACA930EB0CF1}" destId="{12E172B9-01B0-436D-9684-1CCC8FA3FE5C}" srcOrd="0" destOrd="20" presId="urn:microsoft.com/office/officeart/2005/8/layout/list1"/>
    <dgm:cxn modelId="{F7101AE9-0CF8-4429-9832-4DCEF323810B}" type="presOf" srcId="{AE42B149-31E3-4995-A946-0D168DC08856}" destId="{12E172B9-01B0-436D-9684-1CCC8FA3FE5C}" srcOrd="0" destOrd="13" presId="urn:microsoft.com/office/officeart/2005/8/layout/list1"/>
    <dgm:cxn modelId="{6A60C2ED-F895-47D7-860C-62D6F3A98F82}" srcId="{FA84BF92-43C6-4E94-A77F-6263E68B6783}" destId="{752DB3C6-8708-41D7-89B4-ACA930EB0CF1}" srcOrd="10" destOrd="0" parTransId="{81447608-DA46-43B8-9966-919A34F350A9}" sibTransId="{6E20297D-C06D-4CFE-8537-F708286CCCE4}"/>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2024 Accomplishments – cont.</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59F1EB01-8390-4B7E-ADDD-E49D8F66044E}">
      <dgm:prSet phldrT="[Text]" custT="1"/>
      <dgm:spPr>
        <a:solidFill>
          <a:schemeClr val="bg1">
            <a:alpha val="90000"/>
          </a:schemeClr>
        </a:solidFill>
      </dgm:spPr>
      <dgm:t>
        <a:bodyPr anchor="ctr" anchorCtr="0"/>
        <a:lstStyle/>
        <a:p>
          <a:pPr algn="l">
            <a:lnSpc>
              <a:spcPct val="90000"/>
            </a:lnSpc>
            <a:buFont typeface="+mj-lt"/>
            <a:buAutoNum type="arabicPeriod" startAt="5"/>
          </a:pPr>
          <a:r>
            <a:rPr lang="en-US" sz="1600" b="1" dirty="0"/>
            <a:t>Discussed proposed approach to ERCOT 2025 Retail Release calendar </a:t>
          </a:r>
          <a:r>
            <a:rPr lang="en-US" sz="1600" dirty="0"/>
            <a:t>and approved calendar</a:t>
          </a:r>
          <a:endParaRPr lang="en-US" sz="1600" b="0" dirty="0">
            <a:solidFill>
              <a:schemeClr val="tx1"/>
            </a:solidFill>
          </a:endParaRPr>
        </a:p>
      </dgm:t>
    </dgm:pt>
    <dgm:pt modelId="{5571FE3A-67C1-4A66-ADB1-77D29354CBE6}" type="sibTrans" cxnId="{FCE6FCAA-2D47-4612-8A6F-6899E439D7D4}">
      <dgm:prSet/>
      <dgm:spPr/>
      <dgm:t>
        <a:bodyPr/>
        <a:lstStyle/>
        <a:p>
          <a:endParaRPr lang="en-US"/>
        </a:p>
      </dgm:t>
    </dgm:pt>
    <dgm:pt modelId="{5B446236-A632-4F13-BA07-A8B189DD68FF}" type="parTrans" cxnId="{FCE6FCAA-2D47-4612-8A6F-6899E439D7D4}">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2000" b="0" dirty="0">
            <a:solidFill>
              <a:schemeClr val="tx1"/>
            </a:solidFill>
          </a:endParaRP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8116AF54-5504-4FE5-AB58-FD8B0322C0BA}">
      <dgm:prSet phldrT="[Text]" custT="1"/>
      <dgm:spPr>
        <a:solidFill>
          <a:schemeClr val="bg1">
            <a:alpha val="90000"/>
          </a:schemeClr>
        </a:solidFill>
      </dgm:spPr>
      <dgm:t>
        <a:bodyPr anchor="ctr" anchorCtr="0"/>
        <a:lstStyle/>
        <a:p>
          <a:pPr algn="l">
            <a:lnSpc>
              <a:spcPct val="90000"/>
            </a:lnSpc>
            <a:buFont typeface="+mj-lt"/>
            <a:buAutoNum type="arabicPeriod" startAt="5"/>
          </a:pPr>
          <a:r>
            <a:rPr lang="en-US" sz="1600" b="1" dirty="0"/>
            <a:t>MarkeTrak Inadvertent Gain/Inadvertent Loss Analysis </a:t>
          </a:r>
          <a:r>
            <a:rPr lang="en-US" sz="1600" dirty="0"/>
            <a:t>for 2023 and first half of 2024 MTs – deep dive on REP performance for each phase of the IAG process.  Presented results to RMS.</a:t>
          </a:r>
          <a:endParaRPr lang="en-US" sz="1600" b="0" dirty="0">
            <a:solidFill>
              <a:schemeClr val="tx1"/>
            </a:solidFill>
            <a:latin typeface="+mn-lt"/>
          </a:endParaRPr>
        </a:p>
      </dgm:t>
    </dgm:pt>
    <dgm:pt modelId="{6DA4AD6B-5B0B-4118-A9FB-D207227D2DF7}" type="parTrans" cxnId="{0C82F654-6382-4275-B54D-B7E2EE72DA63}">
      <dgm:prSet/>
      <dgm:spPr/>
      <dgm:t>
        <a:bodyPr/>
        <a:lstStyle/>
        <a:p>
          <a:endParaRPr lang="en-US"/>
        </a:p>
      </dgm:t>
    </dgm:pt>
    <dgm:pt modelId="{7F62C9BC-DF28-4BC4-968A-671C4011E9E1}" type="sibTrans" cxnId="{0C82F654-6382-4275-B54D-B7E2EE72DA63}">
      <dgm:prSet/>
      <dgm:spPr/>
      <dgm:t>
        <a:bodyPr/>
        <a:lstStyle/>
        <a:p>
          <a:endParaRPr lang="en-US"/>
        </a:p>
      </dgm:t>
    </dgm:pt>
    <dgm:pt modelId="{22598A5B-70A3-420D-8662-DFF17BDCA48C}">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E8129006-5DEE-4E50-9349-0BE879A0F069}" type="parTrans" cxnId="{43AE697A-AD41-4458-8BDB-E53ED8CB60D2}">
      <dgm:prSet/>
      <dgm:spPr/>
      <dgm:t>
        <a:bodyPr/>
        <a:lstStyle/>
        <a:p>
          <a:endParaRPr lang="en-US"/>
        </a:p>
      </dgm:t>
    </dgm:pt>
    <dgm:pt modelId="{D47A1D00-65CC-4F01-A774-EBD850F0F06E}" type="sibTrans" cxnId="{43AE697A-AD41-4458-8BDB-E53ED8CB60D2}">
      <dgm:prSet/>
      <dgm:spPr/>
      <dgm:t>
        <a:bodyPr/>
        <a:lstStyle/>
        <a:p>
          <a:endParaRPr lang="en-US"/>
        </a:p>
      </dgm:t>
    </dgm:pt>
    <dgm:pt modelId="{D006BBD7-B33B-4409-85EA-C000C64FE84A}">
      <dgm:prSet custT="1"/>
      <dgm:spPr/>
      <dgm:t>
        <a:bodyPr/>
        <a:lstStyle/>
        <a:p>
          <a:pPr>
            <a:buFont typeface="+mj-lt"/>
            <a:buAutoNum type="arabicPeriod" startAt="5"/>
          </a:pPr>
          <a:endParaRPr lang="en-US" sz="800" dirty="0">
            <a:latin typeface="+mn-lt"/>
          </a:endParaRPr>
        </a:p>
      </dgm:t>
    </dgm:pt>
    <dgm:pt modelId="{F27C3429-59F7-4C03-A0FA-9E7BA421C4B2}" type="parTrans" cxnId="{CF1D0120-ADF4-4A67-87DE-A60AE766C860}">
      <dgm:prSet/>
      <dgm:spPr/>
    </dgm:pt>
    <dgm:pt modelId="{1C631DB2-9503-4946-BEAB-3D22123C89A0}" type="sibTrans" cxnId="{CF1D0120-ADF4-4A67-87DE-A60AE766C860}">
      <dgm:prSet/>
      <dgm:spPr/>
    </dgm:pt>
    <dgm:pt modelId="{3651819D-B693-44C5-9260-978CDA7E4DA7}">
      <dgm:prSet custT="1"/>
      <dgm:spPr/>
      <dgm:t>
        <a:bodyPr/>
        <a:lstStyle/>
        <a:p>
          <a:pPr>
            <a:buFont typeface="+mj-lt"/>
            <a:buAutoNum type="arabicPeriod" startAt="5"/>
          </a:pPr>
          <a:r>
            <a:rPr lang="en-US" sz="1600" b="1" dirty="0"/>
            <a:t>Follow up from MIS API project released in late 2023 </a:t>
          </a:r>
          <a:r>
            <a:rPr lang="en-US" sz="1600" dirty="0"/>
            <a:t>– post integration missing ‘key date’ </a:t>
          </a:r>
        </a:p>
      </dgm:t>
    </dgm:pt>
    <dgm:pt modelId="{E1BA14C2-96DA-40A4-B21B-5AD5F91DB98B}" type="parTrans" cxnId="{8704EDBE-E789-4E4C-AED0-E1B8D6DB1FAD}">
      <dgm:prSet/>
      <dgm:spPr/>
    </dgm:pt>
    <dgm:pt modelId="{FA4248F6-77F9-4D74-86BD-6FC73588F356}" type="sibTrans" cxnId="{8704EDBE-E789-4E4C-AED0-E1B8D6DB1FAD}">
      <dgm:prSet/>
      <dgm:spPr/>
    </dgm:pt>
    <dgm:pt modelId="{1F6032A5-9062-4382-BBF0-1ABDDCAF25B4}">
      <dgm:prSet custT="1"/>
      <dgm:spPr/>
      <dgm:t>
        <a:bodyPr/>
        <a:lstStyle/>
        <a:p>
          <a:pPr>
            <a:buFont typeface="+mj-lt"/>
            <a:buAutoNum type="arabicPeriod" startAt="5"/>
          </a:pPr>
          <a:endParaRPr lang="en-US" sz="800" dirty="0"/>
        </a:p>
      </dgm:t>
    </dgm:pt>
    <dgm:pt modelId="{E379FEFA-7EB1-440F-B405-D0D8BC8F36A8}" type="parTrans" cxnId="{91191F12-A022-4B7C-BE38-40F8D0AD130C}">
      <dgm:prSet/>
      <dgm:spPr/>
    </dgm:pt>
    <dgm:pt modelId="{2C289652-2D2F-42D8-B4A7-0B813D3F45AA}" type="sibTrans" cxnId="{91191F12-A022-4B7C-BE38-40F8D0AD130C}">
      <dgm:prSet/>
      <dgm:spPr/>
    </dgm:pt>
    <dgm:pt modelId="{9130C42B-D45A-489D-95D4-767022342D4B}">
      <dgm:prSet custT="1"/>
      <dgm:spPr/>
      <dgm:t>
        <a:bodyPr/>
        <a:lstStyle/>
        <a:p>
          <a:pPr>
            <a:buFont typeface="+mj-lt"/>
            <a:buAutoNum type="arabicPeriod" startAt="5"/>
          </a:pPr>
          <a:r>
            <a:rPr lang="en-US" sz="1600" b="1" dirty="0"/>
            <a:t>Approval of RMGRR 177 </a:t>
          </a:r>
          <a:r>
            <a:rPr lang="en-US" sz="1600" b="1" i="1" dirty="0"/>
            <a:t>Switch Hold Removal Clarification</a:t>
          </a:r>
          <a:r>
            <a:rPr lang="en-US" sz="1600" b="1" dirty="0"/>
            <a:t> </a:t>
          </a:r>
          <a:r>
            <a:rPr lang="en-US" sz="1600" dirty="0"/>
            <a:t>offering clarity on the documentation required for the lease agreement option </a:t>
          </a:r>
        </a:p>
      </dgm:t>
    </dgm:pt>
    <dgm:pt modelId="{E3755548-1D50-4286-B0C0-BE5C03A913CB}" type="parTrans" cxnId="{F2005B14-43A4-40A3-86E9-585CFF60A62F}">
      <dgm:prSet/>
      <dgm:spPr/>
    </dgm:pt>
    <dgm:pt modelId="{BA3BFA8F-1042-4B8F-8776-0A47204FEBBA}" type="sibTrans" cxnId="{F2005B14-43A4-40A3-86E9-585CFF60A62F}">
      <dgm:prSet/>
      <dgm:spPr/>
    </dgm:pt>
    <dgm:pt modelId="{67117F6D-C97A-4D3B-8A31-4C9557A8C69D}">
      <dgm:prSet custT="1"/>
      <dgm:spPr/>
      <dgm:t>
        <a:bodyPr/>
        <a:lstStyle/>
        <a:p>
          <a:pPr>
            <a:buFont typeface="+mj-lt"/>
            <a:buAutoNum type="arabicPeriod" startAt="5"/>
          </a:pPr>
          <a:endParaRPr lang="en-US" sz="800" dirty="0"/>
        </a:p>
      </dgm:t>
    </dgm:pt>
    <dgm:pt modelId="{A6BE1F2E-3789-40F8-84EC-BA7437884358}" type="parTrans" cxnId="{6043EC20-6106-4575-92A9-03378C8F56A1}">
      <dgm:prSet/>
      <dgm:spPr/>
    </dgm:pt>
    <dgm:pt modelId="{BC0CBFEB-3ECD-4A27-AD92-757603462CB8}" type="sibTrans" cxnId="{6043EC20-6106-4575-92A9-03378C8F56A1}">
      <dgm:prSet/>
      <dgm:spPr/>
    </dgm:pt>
    <dgm:pt modelId="{CEC4BF25-9072-4C2D-8398-C1F6BFF284E2}">
      <dgm:prSet phldrT="[Text]" custT="1"/>
      <dgm:spPr/>
      <dgm:t>
        <a:bodyPr/>
        <a:lstStyle/>
        <a:p>
          <a:pPr algn="l">
            <a:lnSpc>
              <a:spcPct val="90000"/>
            </a:lnSpc>
          </a:pPr>
          <a:endParaRPr lang="en-US" sz="2400" dirty="0">
            <a:latin typeface="Arial Rounded MT Bold" panose="020F0704030504030204" pitchFamily="34" charset="0"/>
          </a:endParaRPr>
        </a:p>
      </dgm:t>
    </dgm:pt>
    <dgm:pt modelId="{4E599BE6-FE0F-4B09-B647-AA935E10FFF6}" type="parTrans" cxnId="{1D121AE8-AC22-48FB-B545-5E912D65723E}">
      <dgm:prSet/>
      <dgm:spPr/>
    </dgm:pt>
    <dgm:pt modelId="{40DB5CB2-0904-4EAE-BF17-E5DAD917611F}" type="sibTrans" cxnId="{1D121AE8-AC22-48FB-B545-5E912D65723E}">
      <dgm:prSet/>
      <dgm:spPr/>
    </dgm:pt>
    <dgm:pt modelId="{0F580CB1-3197-4E92-AA80-D7F569A2C076}">
      <dgm:prSet phldrT="[Text]" custT="1"/>
      <dgm:spPr/>
      <dgm:t>
        <a:bodyPr/>
        <a:lstStyle/>
        <a:p>
          <a:pPr algn="l">
            <a:lnSpc>
              <a:spcPct val="90000"/>
            </a:lnSpc>
          </a:pPr>
          <a:endParaRPr lang="en-US" sz="2400" dirty="0">
            <a:latin typeface="Arial Rounded MT Bold" panose="020F0704030504030204" pitchFamily="34" charset="0"/>
          </a:endParaRPr>
        </a:p>
      </dgm:t>
    </dgm:pt>
    <dgm:pt modelId="{2950DF48-A9D7-49D9-83D6-CD597A6617F3}" type="parTrans" cxnId="{7E417E1E-7CE2-4070-83F4-52CFF4F9A88A}">
      <dgm:prSet/>
      <dgm:spPr/>
    </dgm:pt>
    <dgm:pt modelId="{23ADFAD4-8677-406B-9BF6-723D5230BE3D}" type="sibTrans" cxnId="{7E417E1E-7CE2-4070-83F4-52CFF4F9A88A}">
      <dgm:prSet/>
      <dgm:spPr/>
    </dgm:pt>
    <dgm:pt modelId="{5EC22919-8567-4963-B426-4E9B87C75BD4}">
      <dgm:prSet phldrT="[Text]" custT="1"/>
      <dgm:spPr/>
      <dgm:t>
        <a:bodyPr/>
        <a:lstStyle/>
        <a:p>
          <a:pPr algn="l">
            <a:lnSpc>
              <a:spcPct val="90000"/>
            </a:lnSpc>
          </a:pPr>
          <a:endParaRPr lang="en-US" sz="2400" dirty="0">
            <a:latin typeface="Arial Rounded MT Bold" panose="020F0704030504030204" pitchFamily="34" charset="0"/>
          </a:endParaRPr>
        </a:p>
      </dgm:t>
    </dgm:pt>
    <dgm:pt modelId="{623370F0-7FD6-4735-94A0-D10C53415319}" type="parTrans" cxnId="{4D92C333-F88E-4010-B7F1-8BC6739D111F}">
      <dgm:prSet/>
      <dgm:spPr/>
    </dgm:pt>
    <dgm:pt modelId="{7C475B29-FEBC-42F1-9744-1E649AB10182}" type="sibTrans" cxnId="{4D92C333-F88E-4010-B7F1-8BC6739D111F}">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9E7DFD0F-0D77-407F-968C-56CCC03F3C40}" type="presOf" srcId="{5EC22919-8567-4963-B426-4E9B87C75BD4}" destId="{12E172B9-01B0-436D-9684-1CCC8FA3FE5C}" srcOrd="0" destOrd="2" presId="urn:microsoft.com/office/officeart/2005/8/layout/list1"/>
    <dgm:cxn modelId="{91191F12-A022-4B7C-BE38-40F8D0AD130C}" srcId="{59F1EB01-8390-4B7E-ADDD-E49D8F66044E}" destId="{1F6032A5-9062-4382-BBF0-1ABDDCAF25B4}" srcOrd="0" destOrd="0" parTransId="{E379FEFA-7EB1-440F-B405-D0D8BC8F36A8}" sibTransId="{2C289652-2D2F-42D8-B4A7-0B813D3F45AA}"/>
    <dgm:cxn modelId="{F2005B14-43A4-40A3-86E9-585CFF60A62F}" srcId="{FA84BF92-43C6-4E94-A77F-6263E68B6783}" destId="{9130C42B-D45A-489D-95D4-767022342D4B}" srcOrd="10" destOrd="0" parTransId="{E3755548-1D50-4286-B0C0-BE5C03A913CB}" sibTransId="{BA3BFA8F-1042-4B8F-8776-0A47204FEBBA}"/>
    <dgm:cxn modelId="{F762CF1B-1424-495A-ACCE-2E89A1028D72}" type="presOf" srcId="{59F1EB01-8390-4B7E-ADDD-E49D8F66044E}" destId="{12E172B9-01B0-436D-9684-1CCC8FA3FE5C}" srcOrd="0" destOrd="8" presId="urn:microsoft.com/office/officeart/2005/8/layout/list1"/>
    <dgm:cxn modelId="{7E417E1E-7CE2-4070-83F4-52CFF4F9A88A}" srcId="{FA84BF92-43C6-4E94-A77F-6263E68B6783}" destId="{0F580CB1-3197-4E92-AA80-D7F569A2C076}" srcOrd="1" destOrd="0" parTransId="{2950DF48-A9D7-49D9-83D6-CD597A6617F3}" sibTransId="{23ADFAD4-8677-406B-9BF6-723D5230BE3D}"/>
    <dgm:cxn modelId="{CF1D0120-ADF4-4A67-87DE-A60AE766C860}" srcId="{8116AF54-5504-4FE5-AB58-FD8B0322C0BA}" destId="{D006BBD7-B33B-4409-85EA-C000C64FE84A}" srcOrd="0" destOrd="0" parTransId="{F27C3429-59F7-4C03-A0FA-9E7BA421C4B2}" sibTransId="{1C631DB2-9503-4946-BEAB-3D22123C89A0}"/>
    <dgm:cxn modelId="{6043EC20-6106-4575-92A9-03378C8F56A1}" srcId="{FA84BF92-43C6-4E94-A77F-6263E68B6783}" destId="{67117F6D-C97A-4D3B-8A31-4C9557A8C69D}" srcOrd="9" destOrd="0" parTransId="{A6BE1F2E-3789-40F8-84EC-BA7437884358}" sibTransId="{BC0CBFEB-3ECD-4A27-AD92-757603462CB8}"/>
    <dgm:cxn modelId="{17C19D28-564E-412F-B7FC-4E5712803C7A}" srcId="{FA84BF92-43C6-4E94-A77F-6263E68B6783}" destId="{C8BAF929-6746-4A55-8092-1987E15E9A3A}" srcOrd="4"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7A94A22C-C5CE-44D5-B5B6-0FB9EF8B4388}" type="presOf" srcId="{D006BBD7-B33B-4409-85EA-C000C64FE84A}" destId="{12E172B9-01B0-436D-9684-1CCC8FA3FE5C}" srcOrd="0" destOrd="7" presId="urn:microsoft.com/office/officeart/2005/8/layout/list1"/>
    <dgm:cxn modelId="{4D92C333-F88E-4010-B7F1-8BC6739D111F}" srcId="{FA84BF92-43C6-4E94-A77F-6263E68B6783}" destId="{5EC22919-8567-4963-B426-4E9B87C75BD4}" srcOrd="2" destOrd="0" parTransId="{623370F0-7FD6-4735-94A0-D10C53415319}" sibTransId="{7C475B29-FEBC-42F1-9744-1E649AB10182}"/>
    <dgm:cxn modelId="{4176E43E-FDED-4F11-8E1C-D5C82883D1F3}" type="presOf" srcId="{94550AC5-755B-4FE2-BC99-418571DCBADA}" destId="{12E172B9-01B0-436D-9684-1CCC8FA3FE5C}" srcOrd="0" destOrd="5" presId="urn:microsoft.com/office/officeart/2005/8/layout/list1"/>
    <dgm:cxn modelId="{CA156B5C-791E-4725-B16C-FA59E4F55EC1}" srcId="{FA84BF92-43C6-4E94-A77F-6263E68B6783}" destId="{1AFB66F0-95C8-4468-A011-E51331EFA4DE}" srcOrd="3"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0C82F654-6382-4275-B54D-B7E2EE72DA63}" srcId="{FA84BF92-43C6-4E94-A77F-6263E68B6783}" destId="{8116AF54-5504-4FE5-AB58-FD8B0322C0BA}" srcOrd="6" destOrd="0" parTransId="{6DA4AD6B-5B0B-4118-A9FB-D207227D2DF7}" sibTransId="{7F62C9BC-DF28-4BC4-968A-671C4011E9E1}"/>
    <dgm:cxn modelId="{E0754778-41BF-45C4-BA6A-6189F76FDA7B}" type="presOf" srcId="{67117F6D-C97A-4D3B-8A31-4C9557A8C69D}" destId="{12E172B9-01B0-436D-9684-1CCC8FA3FE5C}" srcOrd="0" destOrd="11" presId="urn:microsoft.com/office/officeart/2005/8/layout/list1"/>
    <dgm:cxn modelId="{3BE1C778-8F76-4B95-A5E1-E68F4E7AEABF}" type="presOf" srcId="{A21EA40E-B2FA-464E-9C37-6DC232E0E05C}" destId="{12E172B9-01B0-436D-9684-1CCC8FA3FE5C}" srcOrd="0" destOrd="14" presId="urn:microsoft.com/office/officeart/2005/8/layout/list1"/>
    <dgm:cxn modelId="{43AE697A-AD41-4458-8BDB-E53ED8CB60D2}" srcId="{FA84BF92-43C6-4E94-A77F-6263E68B6783}" destId="{22598A5B-70A3-420D-8662-DFF17BDCA48C}" srcOrd="11" destOrd="0" parTransId="{E8129006-5DEE-4E50-9349-0BE879A0F069}" sibTransId="{D47A1D00-65CC-4F01-A774-EBD850F0F06E}"/>
    <dgm:cxn modelId="{B568F27B-0E85-4EAC-B2DE-81C9E77FC4FB}" srcId="{DE4B9EAB-636A-44C0-B4F9-D4AE4F66DB43}" destId="{FA84BF92-43C6-4E94-A77F-6263E68B6783}" srcOrd="0" destOrd="0" parTransId="{AC2F3C19-8AC1-497A-9C58-F4EC2BFCFF7F}" sibTransId="{9D7AE265-07BF-4007-A381-FB05BD763012}"/>
    <dgm:cxn modelId="{E7402584-B83D-46D8-80A3-47E88A21EEEA}" type="presOf" srcId="{CEC4BF25-9072-4C2D-8398-C1F6BFF284E2}" destId="{12E172B9-01B0-436D-9684-1CCC8FA3FE5C}" srcOrd="0" destOrd="0" presId="urn:microsoft.com/office/officeart/2005/8/layout/list1"/>
    <dgm:cxn modelId="{F10FF887-F027-4B90-AD1D-640B98B63E92}" type="presOf" srcId="{8116AF54-5504-4FE5-AB58-FD8B0322C0BA}" destId="{12E172B9-01B0-436D-9684-1CCC8FA3FE5C}" srcOrd="0" destOrd="6" presId="urn:microsoft.com/office/officeart/2005/8/layout/list1"/>
    <dgm:cxn modelId="{6C322088-DE8E-4DFA-AF24-100904AA0978}" type="presOf" srcId="{3651819D-B693-44C5-9260-978CDA7E4DA7}" destId="{12E172B9-01B0-436D-9684-1CCC8FA3FE5C}" srcOrd="0" destOrd="10" presId="urn:microsoft.com/office/officeart/2005/8/layout/list1"/>
    <dgm:cxn modelId="{FCE6FCAA-2D47-4612-8A6F-6899E439D7D4}" srcId="{FA84BF92-43C6-4E94-A77F-6263E68B6783}" destId="{59F1EB01-8390-4B7E-ADDD-E49D8F66044E}" srcOrd="7" destOrd="0" parTransId="{5B446236-A632-4F13-BA07-A8B189DD68FF}" sibTransId="{5571FE3A-67C1-4A66-ADB1-77D29354CBE6}"/>
    <dgm:cxn modelId="{C21289BB-7A34-4750-9473-4B0D5388D13B}" type="presOf" srcId="{0F580CB1-3197-4E92-AA80-D7F569A2C076}" destId="{12E172B9-01B0-436D-9684-1CCC8FA3FE5C}" srcOrd="0" destOrd="1" presId="urn:microsoft.com/office/officeart/2005/8/layout/list1"/>
    <dgm:cxn modelId="{6B6F52BD-4EEF-4742-AEE2-BE32E55D40AA}" srcId="{FA84BF92-43C6-4E94-A77F-6263E68B6783}" destId="{A21EA40E-B2FA-464E-9C37-6DC232E0E05C}" srcOrd="12" destOrd="0" parTransId="{C44BFE72-7CC2-4460-B775-01C676F054CA}" sibTransId="{F2E96FFE-2204-4FC1-B462-06D5F4679584}"/>
    <dgm:cxn modelId="{4E04F7BD-2F3A-4CE1-83D7-63F3F6B7020E}" type="presOf" srcId="{1F6032A5-9062-4382-BBF0-1ABDDCAF25B4}" destId="{12E172B9-01B0-436D-9684-1CCC8FA3FE5C}" srcOrd="0" destOrd="9" presId="urn:microsoft.com/office/officeart/2005/8/layout/list1"/>
    <dgm:cxn modelId="{8704EDBE-E789-4E4C-AED0-E1B8D6DB1FAD}" srcId="{FA84BF92-43C6-4E94-A77F-6263E68B6783}" destId="{3651819D-B693-44C5-9260-978CDA7E4DA7}" srcOrd="8" destOrd="0" parTransId="{E1BA14C2-96DA-40A4-B21B-5AD5F91DB98B}" sibTransId="{FA4248F6-77F9-4D74-86BD-6FC73588F356}"/>
    <dgm:cxn modelId="{76E977C1-19D9-4697-8CEF-220CB318FFEA}" type="presOf" srcId="{1AFB66F0-95C8-4468-A011-E51331EFA4DE}" destId="{12E172B9-01B0-436D-9684-1CCC8FA3FE5C}" srcOrd="0" destOrd="3" presId="urn:microsoft.com/office/officeart/2005/8/layout/list1"/>
    <dgm:cxn modelId="{3918F2D1-0E05-42C7-A2E3-FE8B57A81480}" type="presOf" srcId="{22598A5B-70A3-420D-8662-DFF17BDCA48C}" destId="{12E172B9-01B0-436D-9684-1CCC8FA3FE5C}" srcOrd="0" destOrd="13" presId="urn:microsoft.com/office/officeart/2005/8/layout/list1"/>
    <dgm:cxn modelId="{BF43E7D7-4876-4F08-A970-02BE68EB30D0}" srcId="{FA84BF92-43C6-4E94-A77F-6263E68B6783}" destId="{94550AC5-755B-4FE2-BC99-418571DCBADA}" srcOrd="5" destOrd="0" parTransId="{AFF17592-D8D3-48B6-9DA0-9DBBD36BDB49}" sibTransId="{5F933F13-77D4-474D-BF80-CCFE77C06778}"/>
    <dgm:cxn modelId="{381E34DC-B943-4FEB-BEF0-4323C0CEE928}" type="presOf" srcId="{9130C42B-D45A-489D-95D4-767022342D4B}" destId="{12E172B9-01B0-436D-9684-1CCC8FA3FE5C}" srcOrd="0" destOrd="12" presId="urn:microsoft.com/office/officeart/2005/8/layout/list1"/>
    <dgm:cxn modelId="{CCB438E3-E93C-400B-B9F0-3A7CBCC7AB66}" type="presOf" srcId="{C8BAF929-6746-4A55-8092-1987E15E9A3A}" destId="{12E172B9-01B0-436D-9684-1CCC8FA3FE5C}" srcOrd="0" destOrd="4" presId="urn:microsoft.com/office/officeart/2005/8/layout/list1"/>
    <dgm:cxn modelId="{4983E2E7-FCCE-4DCB-B0C8-BBA16372613F}" type="presOf" srcId="{752DB3C6-8708-41D7-89B4-ACA930EB0CF1}" destId="{12E172B9-01B0-436D-9684-1CCC8FA3FE5C}" srcOrd="0" destOrd="15" presId="urn:microsoft.com/office/officeart/2005/8/layout/list1"/>
    <dgm:cxn modelId="{1D121AE8-AC22-48FB-B545-5E912D65723E}" srcId="{FA84BF92-43C6-4E94-A77F-6263E68B6783}" destId="{CEC4BF25-9072-4C2D-8398-C1F6BFF284E2}" srcOrd="0" destOrd="0" parTransId="{4E599BE6-FE0F-4B09-B647-AA935E10FFF6}" sibTransId="{40DB5CB2-0904-4EAE-BF17-E5DAD917611F}"/>
    <dgm:cxn modelId="{6A60C2ED-F895-47D7-860C-62D6F3A98F82}" srcId="{FA84BF92-43C6-4E94-A77F-6263E68B6783}" destId="{752DB3C6-8708-41D7-89B4-ACA930EB0CF1}" srcOrd="13" destOrd="0" parTransId="{81447608-DA46-43B8-9966-919A34F350A9}" sibTransId="{6E20297D-C06D-4CFE-8537-F708286CCCE4}"/>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2025 Goals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59F1EB01-8390-4B7E-ADDD-E49D8F66044E}">
      <dgm:prSet phldrT="[Text]" custT="1"/>
      <dgm:spPr>
        <a:solidFill>
          <a:schemeClr val="bg1">
            <a:alpha val="90000"/>
          </a:schemeClr>
        </a:solidFill>
      </dgm:spPr>
      <dgm:t>
        <a:bodyPr anchor="ctr" anchorCtr="0"/>
        <a:lstStyle/>
        <a:p>
          <a:pPr algn="l">
            <a:lnSpc>
              <a:spcPct val="90000"/>
            </a:lnSpc>
            <a:buFont typeface="+mj-lt"/>
            <a:buAutoNum type="arabicPeriod"/>
          </a:pPr>
          <a:r>
            <a:rPr lang="en-US" sz="1600" b="1" dirty="0"/>
            <a:t>Perform biannual review of overall MarkeTrak subtype volumes </a:t>
          </a:r>
          <a:r>
            <a:rPr lang="en-US" sz="1600" dirty="0"/>
            <a:t>for trends and the need for further performance analysis of various subtypes </a:t>
          </a:r>
          <a:endParaRPr lang="en-US" sz="1600" b="0" u="sng" dirty="0">
            <a:solidFill>
              <a:schemeClr val="tx1"/>
            </a:solidFill>
          </a:endParaRPr>
        </a:p>
      </dgm:t>
    </dgm:pt>
    <dgm:pt modelId="{5571FE3A-67C1-4A66-ADB1-77D29354CBE6}" type="sibTrans" cxnId="{FCE6FCAA-2D47-4612-8A6F-6899E439D7D4}">
      <dgm:prSet/>
      <dgm:spPr/>
      <dgm:t>
        <a:bodyPr/>
        <a:lstStyle/>
        <a:p>
          <a:endParaRPr lang="en-US"/>
        </a:p>
      </dgm:t>
    </dgm:pt>
    <dgm:pt modelId="{5B446236-A632-4F13-BA07-A8B189DD68FF}" type="parTrans" cxnId="{FCE6FCAA-2D47-4612-8A6F-6899E439D7D4}">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2000" b="0" dirty="0">
            <a:solidFill>
              <a:schemeClr val="tx1"/>
            </a:solidFill>
          </a:endParaRP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8116AF54-5504-4FE5-AB58-FD8B0322C0BA}">
      <dgm:prSet phldrT="[Text]" custT="1"/>
      <dgm:spPr>
        <a:solidFill>
          <a:schemeClr val="bg1">
            <a:alpha val="90000"/>
          </a:schemeClr>
        </a:solidFill>
      </dgm:spPr>
      <dgm:t>
        <a:bodyPr anchor="ctr" anchorCtr="0"/>
        <a:lstStyle/>
        <a:p>
          <a:pPr algn="l">
            <a:lnSpc>
              <a:spcPct val="90000"/>
            </a:lnSpc>
            <a:buFont typeface="+mj-lt"/>
            <a:buAutoNum type="arabicPeriod"/>
          </a:pPr>
          <a:r>
            <a:rPr lang="en-US" sz="1600" b="1" u="none" dirty="0"/>
            <a:t>Support Texas data transport improvement initiatives </a:t>
          </a:r>
          <a:r>
            <a:rPr lang="en-US" sz="1600" u="none" dirty="0"/>
            <a:t>and continue joint efforts with other retail market working groups</a:t>
          </a:r>
          <a:endParaRPr lang="en-US" sz="1600" b="0" u="none" dirty="0">
            <a:solidFill>
              <a:schemeClr val="tx1"/>
            </a:solidFill>
            <a:latin typeface="+mn-lt"/>
          </a:endParaRPr>
        </a:p>
      </dgm:t>
    </dgm:pt>
    <dgm:pt modelId="{6DA4AD6B-5B0B-4118-A9FB-D207227D2DF7}" type="parTrans" cxnId="{0C82F654-6382-4275-B54D-B7E2EE72DA63}">
      <dgm:prSet/>
      <dgm:spPr/>
      <dgm:t>
        <a:bodyPr/>
        <a:lstStyle/>
        <a:p>
          <a:endParaRPr lang="en-US"/>
        </a:p>
      </dgm:t>
    </dgm:pt>
    <dgm:pt modelId="{7F62C9BC-DF28-4BC4-968A-671C4011E9E1}" type="sibTrans" cxnId="{0C82F654-6382-4275-B54D-B7E2EE72DA63}">
      <dgm:prSet/>
      <dgm:spPr/>
      <dgm:t>
        <a:bodyPr/>
        <a:lstStyle/>
        <a:p>
          <a:endParaRPr lang="en-US"/>
        </a:p>
      </dgm:t>
    </dgm:pt>
    <dgm:pt modelId="{22598A5B-70A3-420D-8662-DFF17BDCA48C}">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E8129006-5DEE-4E50-9349-0BE879A0F069}" type="parTrans" cxnId="{43AE697A-AD41-4458-8BDB-E53ED8CB60D2}">
      <dgm:prSet/>
      <dgm:spPr/>
      <dgm:t>
        <a:bodyPr/>
        <a:lstStyle/>
        <a:p>
          <a:endParaRPr lang="en-US"/>
        </a:p>
      </dgm:t>
    </dgm:pt>
    <dgm:pt modelId="{D47A1D00-65CC-4F01-A774-EBD850F0F06E}" type="sibTrans" cxnId="{43AE697A-AD41-4458-8BDB-E53ED8CB60D2}">
      <dgm:prSet/>
      <dgm:spPr/>
      <dgm:t>
        <a:bodyPr/>
        <a:lstStyle/>
        <a:p>
          <a:endParaRPr lang="en-US"/>
        </a:p>
      </dgm:t>
    </dgm:pt>
    <dgm:pt modelId="{D006BBD7-B33B-4409-85EA-C000C64FE84A}">
      <dgm:prSet custT="1"/>
      <dgm:spPr/>
      <dgm:t>
        <a:bodyPr/>
        <a:lstStyle/>
        <a:p>
          <a:pPr>
            <a:buFont typeface="+mj-lt"/>
            <a:buAutoNum type="arabicPeriod"/>
          </a:pPr>
          <a:endParaRPr lang="en-US" sz="800" u="sng" dirty="0">
            <a:latin typeface="+mn-lt"/>
          </a:endParaRPr>
        </a:p>
      </dgm:t>
    </dgm:pt>
    <dgm:pt modelId="{F27C3429-59F7-4C03-A0FA-9E7BA421C4B2}" type="parTrans" cxnId="{CF1D0120-ADF4-4A67-87DE-A60AE766C860}">
      <dgm:prSet/>
      <dgm:spPr/>
    </dgm:pt>
    <dgm:pt modelId="{1C631DB2-9503-4946-BEAB-3D22123C89A0}" type="sibTrans" cxnId="{CF1D0120-ADF4-4A67-87DE-A60AE766C860}">
      <dgm:prSet/>
      <dgm:spPr/>
    </dgm:pt>
    <dgm:pt modelId="{3651819D-B693-44C5-9260-978CDA7E4DA7}">
      <dgm:prSet custT="1"/>
      <dgm:spPr/>
      <dgm:t>
        <a:bodyPr/>
        <a:lstStyle/>
        <a:p>
          <a:pPr>
            <a:buFont typeface="+mj-lt"/>
            <a:buAutoNum type="arabicPeriod"/>
          </a:pPr>
          <a:r>
            <a:rPr lang="en-US" sz="1600" b="1" dirty="0"/>
            <a:t>Perform IAG &amp; MT data analysis using established framework </a:t>
          </a:r>
          <a:r>
            <a:rPr lang="en-US" sz="1600" dirty="0"/>
            <a:t>to identify metrics/trends for market participants and market performance using ERCOT provided data</a:t>
          </a:r>
        </a:p>
      </dgm:t>
    </dgm:pt>
    <dgm:pt modelId="{E1BA14C2-96DA-40A4-B21B-5AD5F91DB98B}" type="parTrans" cxnId="{8704EDBE-E789-4E4C-AED0-E1B8D6DB1FAD}">
      <dgm:prSet/>
      <dgm:spPr/>
    </dgm:pt>
    <dgm:pt modelId="{FA4248F6-77F9-4D74-86BD-6FC73588F356}" type="sibTrans" cxnId="{8704EDBE-E789-4E4C-AED0-E1B8D6DB1FAD}">
      <dgm:prSet/>
      <dgm:spPr/>
    </dgm:pt>
    <dgm:pt modelId="{1F6032A5-9062-4382-BBF0-1ABDDCAF25B4}">
      <dgm:prSet custT="1"/>
      <dgm:spPr/>
      <dgm:t>
        <a:bodyPr/>
        <a:lstStyle/>
        <a:p>
          <a:pPr>
            <a:buFont typeface="+mj-lt"/>
            <a:buAutoNum type="arabicPeriod"/>
          </a:pPr>
          <a:endParaRPr lang="en-US" sz="800" dirty="0"/>
        </a:p>
      </dgm:t>
    </dgm:pt>
    <dgm:pt modelId="{E379FEFA-7EB1-440F-B405-D0D8BC8F36A8}" type="parTrans" cxnId="{91191F12-A022-4B7C-BE38-40F8D0AD130C}">
      <dgm:prSet/>
      <dgm:spPr/>
    </dgm:pt>
    <dgm:pt modelId="{2C289652-2D2F-42D8-B4A7-0B813D3F45AA}" type="sibTrans" cxnId="{91191F12-A022-4B7C-BE38-40F8D0AD130C}">
      <dgm:prSet/>
      <dgm:spPr/>
    </dgm:pt>
    <dgm:pt modelId="{9130C42B-D45A-489D-95D4-767022342D4B}">
      <dgm:prSet custT="1"/>
      <dgm:spPr/>
      <dgm:t>
        <a:bodyPr/>
        <a:lstStyle/>
        <a:p>
          <a:pPr>
            <a:buFont typeface="+mj-lt"/>
            <a:buAutoNum type="arabicPeriod"/>
          </a:pPr>
          <a:r>
            <a:rPr lang="en-US" sz="1600" b="1" dirty="0"/>
            <a:t>Perform monthly review of the Retail Market Services and Market Data Transparency Service Level Agreements </a:t>
          </a:r>
          <a:r>
            <a:rPr lang="en-US" sz="1600" dirty="0"/>
            <a:t>(SLAs), including Listserv performance, and work with ERCOT to evaluate and implement any potential changes, as needed</a:t>
          </a:r>
        </a:p>
      </dgm:t>
    </dgm:pt>
    <dgm:pt modelId="{E3755548-1D50-4286-B0C0-BE5C03A913CB}" type="parTrans" cxnId="{F2005B14-43A4-40A3-86E9-585CFF60A62F}">
      <dgm:prSet/>
      <dgm:spPr/>
    </dgm:pt>
    <dgm:pt modelId="{BA3BFA8F-1042-4B8F-8776-0A47204FEBBA}" type="sibTrans" cxnId="{F2005B14-43A4-40A3-86E9-585CFF60A62F}">
      <dgm:prSet/>
      <dgm:spPr/>
    </dgm:pt>
    <dgm:pt modelId="{67117F6D-C97A-4D3B-8A31-4C9557A8C69D}">
      <dgm:prSet custT="1"/>
      <dgm:spPr/>
      <dgm:t>
        <a:bodyPr/>
        <a:lstStyle/>
        <a:p>
          <a:pPr>
            <a:buFont typeface="+mj-lt"/>
            <a:buAutoNum type="arabicPeriod"/>
          </a:pPr>
          <a:endParaRPr lang="en-US" sz="800" dirty="0"/>
        </a:p>
      </dgm:t>
    </dgm:pt>
    <dgm:pt modelId="{A6BE1F2E-3789-40F8-84EC-BA7437884358}" type="parTrans" cxnId="{6043EC20-6106-4575-92A9-03378C8F56A1}">
      <dgm:prSet/>
      <dgm:spPr/>
    </dgm:pt>
    <dgm:pt modelId="{BC0CBFEB-3ECD-4A27-AD92-757603462CB8}" type="sibTrans" cxnId="{6043EC20-6106-4575-92A9-03378C8F56A1}">
      <dgm:prSet/>
      <dgm:spPr/>
    </dgm:pt>
    <dgm:pt modelId="{A6C6A91F-6D7F-45D0-9A7C-3DD7D36DB864}">
      <dgm:prSet custT="1"/>
      <dgm:spPr/>
      <dgm:t>
        <a:bodyPr/>
        <a:lstStyle/>
        <a:p>
          <a:pPr>
            <a:buFont typeface="+mj-lt"/>
            <a:buAutoNum type="alphaLcParenR"/>
          </a:pPr>
          <a:r>
            <a:rPr lang="en-US" sz="1600" u="sng" dirty="0"/>
            <a:t>Collaborate with the Retail Market Training Task Force </a:t>
          </a:r>
          <a:r>
            <a:rPr lang="en-US" sz="1600" u="none" dirty="0"/>
            <a:t>for any operational education opportunities </a:t>
          </a:r>
        </a:p>
      </dgm:t>
    </dgm:pt>
    <dgm:pt modelId="{8DB600DA-5DCB-4563-A7B5-8F5C303CF791}" type="parTrans" cxnId="{21AB9ACD-56C8-485C-B911-0FE23C89E31D}">
      <dgm:prSet/>
      <dgm:spPr/>
      <dgm:t>
        <a:bodyPr/>
        <a:lstStyle/>
        <a:p>
          <a:endParaRPr lang="en-US"/>
        </a:p>
      </dgm:t>
    </dgm:pt>
    <dgm:pt modelId="{21766FCB-A50C-4F22-B866-36A7151C11F1}" type="sibTrans" cxnId="{21AB9ACD-56C8-485C-B911-0FE23C89E31D}">
      <dgm:prSet/>
      <dgm:spPr/>
      <dgm:t>
        <a:bodyPr/>
        <a:lstStyle/>
        <a:p>
          <a:endParaRPr lang="en-US"/>
        </a:p>
      </dgm:t>
    </dgm:pt>
    <dgm:pt modelId="{74343F9F-B484-42AE-8AA0-21C75C3BBFEC}">
      <dgm:prSet custT="1"/>
      <dgm:spPr/>
      <dgm:t>
        <a:bodyPr/>
        <a:lstStyle/>
        <a:p>
          <a:pPr>
            <a:buFont typeface="+mj-lt"/>
            <a:buAutoNum type="alphaLcParenR"/>
          </a:pPr>
          <a:r>
            <a:rPr lang="en-US" sz="1600" u="sng" dirty="0"/>
            <a:t>Support TXSET </a:t>
          </a:r>
          <a:r>
            <a:rPr lang="en-US" sz="1600" u="none" dirty="0"/>
            <a:t>on any MarkeTrak related issues/solutions</a:t>
          </a:r>
        </a:p>
      </dgm:t>
    </dgm:pt>
    <dgm:pt modelId="{139ABF34-4A3C-4918-9DFB-28AD2EDE5C6B}" type="parTrans" cxnId="{A8D1183C-F305-44FC-94C3-A3D82BE92C17}">
      <dgm:prSet/>
      <dgm:spPr/>
      <dgm:t>
        <a:bodyPr/>
        <a:lstStyle/>
        <a:p>
          <a:endParaRPr lang="en-US"/>
        </a:p>
      </dgm:t>
    </dgm:pt>
    <dgm:pt modelId="{7033202F-67F3-4A89-8D85-28108A87B0D0}" type="sibTrans" cxnId="{A8D1183C-F305-44FC-94C3-A3D82BE92C17}">
      <dgm:prSet/>
      <dgm:spPr/>
      <dgm:t>
        <a:bodyPr/>
        <a:lstStyle/>
        <a:p>
          <a:endParaRPr lang="en-US"/>
        </a:p>
      </dgm:t>
    </dgm:pt>
    <dgm:pt modelId="{3351BBA5-D490-4852-8541-4DEDB0F1E1CC}">
      <dgm:prSet custT="1"/>
      <dgm:spPr/>
      <dgm:t>
        <a:bodyPr/>
        <a:lstStyle/>
        <a:p>
          <a:pPr>
            <a:buFont typeface="+mj-lt"/>
            <a:buAutoNum type="alphaLcParenR"/>
          </a:pPr>
          <a:r>
            <a:rPr lang="en-US" sz="1600" u="sng" dirty="0"/>
            <a:t>Quarterly review of monthly ERCOT IAG report </a:t>
          </a:r>
        </a:p>
      </dgm:t>
    </dgm:pt>
    <dgm:pt modelId="{6EF2D1C1-47D2-468E-A109-0B97CB787D79}" type="parTrans" cxnId="{A9F85B67-ECDF-46C3-B351-500A8EFF6D72}">
      <dgm:prSet/>
      <dgm:spPr/>
      <dgm:t>
        <a:bodyPr/>
        <a:lstStyle/>
        <a:p>
          <a:endParaRPr lang="en-US"/>
        </a:p>
      </dgm:t>
    </dgm:pt>
    <dgm:pt modelId="{5454A7A9-AA4A-4C4D-BEA9-CE454BD4A4D8}" type="sibTrans" cxnId="{A9F85B67-ECDF-46C3-B351-500A8EFF6D72}">
      <dgm:prSet/>
      <dgm:spPr/>
      <dgm:t>
        <a:bodyPr/>
        <a:lstStyle/>
        <a:p>
          <a:endParaRPr lang="en-US"/>
        </a:p>
      </dgm:t>
    </dgm:pt>
    <dgm:pt modelId="{3E0EDD30-BCD0-415A-A25C-0C01B0476CEC}">
      <dgm:prSet custT="1"/>
      <dgm:spPr/>
      <dgm:t>
        <a:bodyPr/>
        <a:lstStyle/>
        <a:p>
          <a:pPr>
            <a:buFont typeface="+mj-lt"/>
            <a:buAutoNum type="arabicPeriod"/>
          </a:pPr>
          <a:r>
            <a:rPr lang="en-US" sz="1600" b="1" dirty="0"/>
            <a:t>Review the quarterly ERCOT Retail Market Performance Measures</a:t>
          </a:r>
          <a:r>
            <a:rPr lang="en-US" sz="1600" dirty="0"/>
            <a:t>, as needed</a:t>
          </a:r>
        </a:p>
      </dgm:t>
    </dgm:pt>
    <dgm:pt modelId="{D9653752-6199-489A-B577-0C5CD51666E3}" type="parTrans" cxnId="{5CD3C554-C6DB-4441-9720-46F8A9311178}">
      <dgm:prSet/>
      <dgm:spPr/>
    </dgm:pt>
    <dgm:pt modelId="{CD274138-12B2-44D6-A759-4F5F12CC6FD4}" type="sibTrans" cxnId="{5CD3C554-C6DB-4441-9720-46F8A9311178}">
      <dgm:prSet/>
      <dgm:spPr/>
    </dgm:pt>
    <dgm:pt modelId="{F9777A00-558F-4B71-A144-E47B2B338CE0}">
      <dgm:prSet custT="1"/>
      <dgm:spPr/>
      <dgm:t>
        <a:bodyPr/>
        <a:lstStyle/>
        <a:p>
          <a:pPr>
            <a:buFont typeface="+mj-lt"/>
            <a:buAutoNum type="arabicPeriod"/>
          </a:pPr>
          <a:endParaRPr lang="en-US" sz="800" dirty="0"/>
        </a:p>
      </dgm:t>
    </dgm:pt>
    <dgm:pt modelId="{B588F604-172E-469E-8FCF-7A3DED60BE7D}" type="parTrans" cxnId="{B9B33AF0-2A81-4010-9F6F-F10AE111493C}">
      <dgm:prSet/>
      <dgm:spPr/>
    </dgm:pt>
    <dgm:pt modelId="{C5EB475E-463D-495A-A155-806DE51677B8}" type="sibTrans" cxnId="{B9B33AF0-2A81-4010-9F6F-F10AE111493C}">
      <dgm:prSet/>
      <dgm:spPr/>
    </dgm:pt>
    <dgm:pt modelId="{11A6178B-29D2-4931-AA8F-ED63AB0B3ADC}">
      <dgm:prSet custT="1"/>
      <dgm:spPr/>
      <dgm:t>
        <a:bodyPr/>
        <a:lstStyle/>
        <a:p>
          <a:pPr>
            <a:buFont typeface="+mj-lt"/>
            <a:buAutoNum type="arabicPeriod"/>
          </a:pPr>
          <a:r>
            <a:rPr lang="en-US" sz="1600" b="1" dirty="0"/>
            <a:t>Support ERCOT resolution efforts </a:t>
          </a:r>
          <a:r>
            <a:rPr lang="en-US" sz="1600" dirty="0"/>
            <a:t>in addressing each outage and/or degradation of service</a:t>
          </a:r>
        </a:p>
      </dgm:t>
    </dgm:pt>
    <dgm:pt modelId="{0E26C903-F85F-49D7-9433-3DFFAA950904}" type="parTrans" cxnId="{6A61B7D5-A933-432C-B219-571B98247A91}">
      <dgm:prSet/>
      <dgm:spPr/>
    </dgm:pt>
    <dgm:pt modelId="{2202F611-E641-4B7D-BCC5-A4FDC5B1F348}" type="sibTrans" cxnId="{6A61B7D5-A933-432C-B219-571B98247A91}">
      <dgm:prSet/>
      <dgm:spPr/>
    </dgm:pt>
    <dgm:pt modelId="{031C508F-6E2F-4CA0-87CC-19AEC02E44AE}">
      <dgm:prSet custT="1"/>
      <dgm:spPr/>
      <dgm:t>
        <a:bodyPr/>
        <a:lstStyle/>
        <a:p>
          <a:pPr>
            <a:buFont typeface="+mj-lt"/>
            <a:buAutoNum type="arabicPeriod"/>
          </a:pPr>
          <a:endParaRPr lang="en-US" sz="800" dirty="0"/>
        </a:p>
      </dgm:t>
    </dgm:pt>
    <dgm:pt modelId="{7CB9645D-FACC-4871-BAEC-575AAC3CE8E9}" type="parTrans" cxnId="{5D10A2D0-7A0F-4547-A79F-45BC67B70D79}">
      <dgm:prSet/>
      <dgm:spPr/>
    </dgm:pt>
    <dgm:pt modelId="{13F6497E-8C09-41E8-B0B9-60985DDF1934}" type="sibTrans" cxnId="{5D10A2D0-7A0F-4547-A79F-45BC67B70D79}">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0F611A04-2FDB-434C-BBB9-DF7B91C367FD}" type="presOf" srcId="{031C508F-6E2F-4CA0-87CC-19AEC02E44AE}" destId="{12E172B9-01B0-436D-9684-1CCC8FA3FE5C}" srcOrd="0" destOrd="15" presId="urn:microsoft.com/office/officeart/2005/8/layout/list1"/>
    <dgm:cxn modelId="{91191F12-A022-4B7C-BE38-40F8D0AD130C}" srcId="{59F1EB01-8390-4B7E-ADDD-E49D8F66044E}" destId="{1F6032A5-9062-4382-BBF0-1ABDDCAF25B4}" srcOrd="0" destOrd="0" parTransId="{E379FEFA-7EB1-440F-B405-D0D8BC8F36A8}" sibTransId="{2C289652-2D2F-42D8-B4A7-0B813D3F45AA}"/>
    <dgm:cxn modelId="{F2005B14-43A4-40A3-86E9-585CFF60A62F}" srcId="{FA84BF92-43C6-4E94-A77F-6263E68B6783}" destId="{9130C42B-D45A-489D-95D4-767022342D4B}" srcOrd="7" destOrd="0" parTransId="{E3755548-1D50-4286-B0C0-BE5C03A913CB}" sibTransId="{BA3BFA8F-1042-4B8F-8776-0A47204FEBBA}"/>
    <dgm:cxn modelId="{DA23ED1A-4325-4D86-9CF5-687DE2BF75E1}" type="presOf" srcId="{A6C6A91F-6D7F-45D0-9A7C-3DD7D36DB864}" destId="{12E172B9-01B0-436D-9684-1CCC8FA3FE5C}" srcOrd="0" destOrd="4" presId="urn:microsoft.com/office/officeart/2005/8/layout/list1"/>
    <dgm:cxn modelId="{F762CF1B-1424-495A-ACCE-2E89A1028D72}" type="presOf" srcId="{59F1EB01-8390-4B7E-ADDD-E49D8F66044E}" destId="{12E172B9-01B0-436D-9684-1CCC8FA3FE5C}" srcOrd="0" destOrd="8" presId="urn:microsoft.com/office/officeart/2005/8/layout/list1"/>
    <dgm:cxn modelId="{CF1D0120-ADF4-4A67-87DE-A60AE766C860}" srcId="{8116AF54-5504-4FE5-AB58-FD8B0322C0BA}" destId="{D006BBD7-B33B-4409-85EA-C000C64FE84A}" srcOrd="3" destOrd="0" parTransId="{F27C3429-59F7-4C03-A0FA-9E7BA421C4B2}" sibTransId="{1C631DB2-9503-4946-BEAB-3D22123C89A0}"/>
    <dgm:cxn modelId="{6043EC20-6106-4575-92A9-03378C8F56A1}" srcId="{FA84BF92-43C6-4E94-A77F-6263E68B6783}" destId="{67117F6D-C97A-4D3B-8A31-4C9557A8C69D}" srcOrd="6" destOrd="0" parTransId="{A6BE1F2E-3789-40F8-84EC-BA7437884358}" sibTransId="{BC0CBFEB-3ECD-4A27-AD92-757603462CB8}"/>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7A94A22C-C5CE-44D5-B5B6-0FB9EF8B4388}" type="presOf" srcId="{D006BBD7-B33B-4409-85EA-C000C64FE84A}" destId="{12E172B9-01B0-436D-9684-1CCC8FA3FE5C}" srcOrd="0" destOrd="7" presId="urn:microsoft.com/office/officeart/2005/8/layout/list1"/>
    <dgm:cxn modelId="{14438831-1C07-45ED-93C7-C1DDABB8B93E}" type="presOf" srcId="{3351BBA5-D490-4852-8541-4DEDB0F1E1CC}" destId="{12E172B9-01B0-436D-9684-1CCC8FA3FE5C}" srcOrd="0" destOrd="6" presId="urn:microsoft.com/office/officeart/2005/8/layout/list1"/>
    <dgm:cxn modelId="{BD082735-C578-47C3-9028-379D340C608B}" type="presOf" srcId="{74343F9F-B484-42AE-8AA0-21C75C3BBFEC}" destId="{12E172B9-01B0-436D-9684-1CCC8FA3FE5C}" srcOrd="0" destOrd="5" presId="urn:microsoft.com/office/officeart/2005/8/layout/list1"/>
    <dgm:cxn modelId="{A8D1183C-F305-44FC-94C3-A3D82BE92C17}" srcId="{8116AF54-5504-4FE5-AB58-FD8B0322C0BA}" destId="{74343F9F-B484-42AE-8AA0-21C75C3BBFEC}" srcOrd="1" destOrd="0" parTransId="{139ABF34-4A3C-4918-9DFB-28AD2EDE5C6B}" sibTransId="{7033202F-67F3-4A89-8D85-28108A87B0D0}"/>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A9F85B67-ECDF-46C3-B351-500A8EFF6D72}" srcId="{8116AF54-5504-4FE5-AB58-FD8B0322C0BA}" destId="{3351BBA5-D490-4852-8541-4DEDB0F1E1CC}" srcOrd="2" destOrd="0" parTransId="{6EF2D1C1-47D2-468E-A109-0B97CB787D79}" sibTransId="{5454A7A9-AA4A-4C4D-BEA9-CE454BD4A4D8}"/>
    <dgm:cxn modelId="{082A3D6C-E0FA-4306-8D36-3CCF563AC68E}" type="presOf" srcId="{11A6178B-29D2-4931-AA8F-ED63AB0B3ADC}" destId="{12E172B9-01B0-436D-9684-1CCC8FA3FE5C}" srcOrd="0" destOrd="16" presId="urn:microsoft.com/office/officeart/2005/8/layout/list1"/>
    <dgm:cxn modelId="{93478253-D113-4DFB-B9E3-E67E599AB472}" type="presOf" srcId="{3E0EDD30-BCD0-415A-A25C-0C01B0476CEC}" destId="{12E172B9-01B0-436D-9684-1CCC8FA3FE5C}" srcOrd="0" destOrd="14" presId="urn:microsoft.com/office/officeart/2005/8/layout/list1"/>
    <dgm:cxn modelId="{5CD3C554-C6DB-4441-9720-46F8A9311178}" srcId="{FA84BF92-43C6-4E94-A77F-6263E68B6783}" destId="{3E0EDD30-BCD0-415A-A25C-0C01B0476CEC}" srcOrd="9" destOrd="0" parTransId="{D9653752-6199-489A-B577-0C5CD51666E3}" sibTransId="{CD274138-12B2-44D6-A759-4F5F12CC6FD4}"/>
    <dgm:cxn modelId="{0C82F654-6382-4275-B54D-B7E2EE72DA63}" srcId="{FA84BF92-43C6-4E94-A77F-6263E68B6783}" destId="{8116AF54-5504-4FE5-AB58-FD8B0322C0BA}" srcOrd="3" destOrd="0" parTransId="{6DA4AD6B-5B0B-4118-A9FB-D207227D2DF7}" sibTransId="{7F62C9BC-DF28-4BC4-968A-671C4011E9E1}"/>
    <dgm:cxn modelId="{E0754778-41BF-45C4-BA6A-6189F76FDA7B}" type="presOf" srcId="{67117F6D-C97A-4D3B-8A31-4C9557A8C69D}" destId="{12E172B9-01B0-436D-9684-1CCC8FA3FE5C}" srcOrd="0" destOrd="11" presId="urn:microsoft.com/office/officeart/2005/8/layout/list1"/>
    <dgm:cxn modelId="{3BE1C778-8F76-4B95-A5E1-E68F4E7AEABF}" type="presOf" srcId="{A21EA40E-B2FA-464E-9C37-6DC232E0E05C}" destId="{12E172B9-01B0-436D-9684-1CCC8FA3FE5C}" srcOrd="0" destOrd="18" presId="urn:microsoft.com/office/officeart/2005/8/layout/list1"/>
    <dgm:cxn modelId="{43AE697A-AD41-4458-8BDB-E53ED8CB60D2}" srcId="{FA84BF92-43C6-4E94-A77F-6263E68B6783}" destId="{22598A5B-70A3-420D-8662-DFF17BDCA48C}" srcOrd="12" destOrd="0" parTransId="{E8129006-5DEE-4E50-9349-0BE879A0F069}" sibTransId="{D47A1D00-65CC-4F01-A774-EBD850F0F06E}"/>
    <dgm:cxn modelId="{B568F27B-0E85-4EAC-B2DE-81C9E77FC4FB}" srcId="{DE4B9EAB-636A-44C0-B4F9-D4AE4F66DB43}" destId="{FA84BF92-43C6-4E94-A77F-6263E68B6783}" srcOrd="0" destOrd="0" parTransId="{AC2F3C19-8AC1-497A-9C58-F4EC2BFCFF7F}" sibTransId="{9D7AE265-07BF-4007-A381-FB05BD763012}"/>
    <dgm:cxn modelId="{F10FF887-F027-4B90-AD1D-640B98B63E92}" type="presOf" srcId="{8116AF54-5504-4FE5-AB58-FD8B0322C0BA}" destId="{12E172B9-01B0-436D-9684-1CCC8FA3FE5C}" srcOrd="0" destOrd="3" presId="urn:microsoft.com/office/officeart/2005/8/layout/list1"/>
    <dgm:cxn modelId="{6C322088-DE8E-4DFA-AF24-100904AA0978}" type="presOf" srcId="{3651819D-B693-44C5-9260-978CDA7E4DA7}" destId="{12E172B9-01B0-436D-9684-1CCC8FA3FE5C}" srcOrd="0" destOrd="10" presId="urn:microsoft.com/office/officeart/2005/8/layout/list1"/>
    <dgm:cxn modelId="{FCE6FCAA-2D47-4612-8A6F-6899E439D7D4}" srcId="{FA84BF92-43C6-4E94-A77F-6263E68B6783}" destId="{59F1EB01-8390-4B7E-ADDD-E49D8F66044E}" srcOrd="4" destOrd="0" parTransId="{5B446236-A632-4F13-BA07-A8B189DD68FF}" sibTransId="{5571FE3A-67C1-4A66-ADB1-77D29354CBE6}"/>
    <dgm:cxn modelId="{6B6F52BD-4EEF-4742-AEE2-BE32E55D40AA}" srcId="{FA84BF92-43C6-4E94-A77F-6263E68B6783}" destId="{A21EA40E-B2FA-464E-9C37-6DC232E0E05C}" srcOrd="13" destOrd="0" parTransId="{C44BFE72-7CC2-4460-B775-01C676F054CA}" sibTransId="{F2E96FFE-2204-4FC1-B462-06D5F4679584}"/>
    <dgm:cxn modelId="{4E04F7BD-2F3A-4CE1-83D7-63F3F6B7020E}" type="presOf" srcId="{1F6032A5-9062-4382-BBF0-1ABDDCAF25B4}" destId="{12E172B9-01B0-436D-9684-1CCC8FA3FE5C}" srcOrd="0" destOrd="9" presId="urn:microsoft.com/office/officeart/2005/8/layout/list1"/>
    <dgm:cxn modelId="{8704EDBE-E789-4E4C-AED0-E1B8D6DB1FAD}" srcId="{FA84BF92-43C6-4E94-A77F-6263E68B6783}" destId="{3651819D-B693-44C5-9260-978CDA7E4DA7}" srcOrd="5" destOrd="0" parTransId="{E1BA14C2-96DA-40A4-B21B-5AD5F91DB98B}" sibTransId="{FA4248F6-77F9-4D74-86BD-6FC73588F356}"/>
    <dgm:cxn modelId="{76E977C1-19D9-4697-8CEF-220CB318FFEA}" type="presOf" srcId="{1AFB66F0-95C8-4468-A011-E51331EFA4DE}" destId="{12E172B9-01B0-436D-9684-1CCC8FA3FE5C}" srcOrd="0" destOrd="0" presId="urn:microsoft.com/office/officeart/2005/8/layout/list1"/>
    <dgm:cxn modelId="{21AB9ACD-56C8-485C-B911-0FE23C89E31D}" srcId="{8116AF54-5504-4FE5-AB58-FD8B0322C0BA}" destId="{A6C6A91F-6D7F-45D0-9A7C-3DD7D36DB864}" srcOrd="0" destOrd="0" parTransId="{8DB600DA-5DCB-4563-A7B5-8F5C303CF791}" sibTransId="{21766FCB-A50C-4F22-B866-36A7151C11F1}"/>
    <dgm:cxn modelId="{617BF3CE-0300-4054-A585-8A5B18E889FE}" type="presOf" srcId="{F9777A00-558F-4B71-A144-E47B2B338CE0}" destId="{12E172B9-01B0-436D-9684-1CCC8FA3FE5C}" srcOrd="0" destOrd="13" presId="urn:microsoft.com/office/officeart/2005/8/layout/list1"/>
    <dgm:cxn modelId="{5D10A2D0-7A0F-4547-A79F-45BC67B70D79}" srcId="{FA84BF92-43C6-4E94-A77F-6263E68B6783}" destId="{031C508F-6E2F-4CA0-87CC-19AEC02E44AE}" srcOrd="10" destOrd="0" parTransId="{7CB9645D-FACC-4871-BAEC-575AAC3CE8E9}" sibTransId="{13F6497E-8C09-41E8-B0B9-60985DDF1934}"/>
    <dgm:cxn modelId="{3918F2D1-0E05-42C7-A2E3-FE8B57A81480}" type="presOf" srcId="{22598A5B-70A3-420D-8662-DFF17BDCA48C}" destId="{12E172B9-01B0-436D-9684-1CCC8FA3FE5C}" srcOrd="0" destOrd="17" presId="urn:microsoft.com/office/officeart/2005/8/layout/list1"/>
    <dgm:cxn modelId="{6A61B7D5-A933-432C-B219-571B98247A91}" srcId="{FA84BF92-43C6-4E94-A77F-6263E68B6783}" destId="{11A6178B-29D2-4931-AA8F-ED63AB0B3ADC}" srcOrd="11" destOrd="0" parTransId="{0E26C903-F85F-49D7-9433-3DFFAA950904}" sibTransId="{2202F611-E641-4B7D-BCC5-A4FDC5B1F348}"/>
    <dgm:cxn modelId="{BF43E7D7-4876-4F08-A970-02BE68EB30D0}" srcId="{FA84BF92-43C6-4E94-A77F-6263E68B6783}" destId="{94550AC5-755B-4FE2-BC99-418571DCBADA}" srcOrd="2" destOrd="0" parTransId="{AFF17592-D8D3-48B6-9DA0-9DBBD36BDB49}" sibTransId="{5F933F13-77D4-474D-BF80-CCFE77C06778}"/>
    <dgm:cxn modelId="{381E34DC-B943-4FEB-BEF0-4323C0CEE928}" type="presOf" srcId="{9130C42B-D45A-489D-95D4-767022342D4B}" destId="{12E172B9-01B0-436D-9684-1CCC8FA3FE5C}" srcOrd="0" destOrd="12" presId="urn:microsoft.com/office/officeart/2005/8/layout/list1"/>
    <dgm:cxn modelId="{CCB438E3-E93C-400B-B9F0-3A7CBCC7AB66}" type="presOf" srcId="{C8BAF929-6746-4A55-8092-1987E15E9A3A}" destId="{12E172B9-01B0-436D-9684-1CCC8FA3FE5C}" srcOrd="0" destOrd="1" presId="urn:microsoft.com/office/officeart/2005/8/layout/list1"/>
    <dgm:cxn modelId="{4983E2E7-FCCE-4DCB-B0C8-BBA16372613F}" type="presOf" srcId="{752DB3C6-8708-41D7-89B4-ACA930EB0CF1}" destId="{12E172B9-01B0-436D-9684-1CCC8FA3FE5C}" srcOrd="0" destOrd="19" presId="urn:microsoft.com/office/officeart/2005/8/layout/list1"/>
    <dgm:cxn modelId="{6A60C2ED-F895-47D7-860C-62D6F3A98F82}" srcId="{FA84BF92-43C6-4E94-A77F-6263E68B6783}" destId="{752DB3C6-8708-41D7-89B4-ACA930EB0CF1}" srcOrd="14" destOrd="0" parTransId="{81447608-DA46-43B8-9966-919A34F350A9}" sibTransId="{6E20297D-C06D-4CFE-8537-F708286CCCE4}"/>
    <dgm:cxn modelId="{B9B33AF0-2A81-4010-9F6F-F10AE111493C}" srcId="{FA84BF92-43C6-4E94-A77F-6263E68B6783}" destId="{F9777A00-558F-4B71-A144-E47B2B338CE0}" srcOrd="8" destOrd="0" parTransId="{B588F604-172E-469E-8FCF-7A3DED60BE7D}" sibTransId="{C5EB475E-463D-495A-A155-806DE51677B8}"/>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Next Meeting </a:t>
          </a:r>
          <a:r>
            <a:rPr lang="en-US" sz="2600">
              <a:latin typeface="Arial Rounded MT Bold" panose="020F0704030504030204" pitchFamily="34" charset="0"/>
            </a:rPr>
            <a:t>– </a:t>
          </a:r>
          <a:r>
            <a:rPr lang="en-US" sz="2600" b="1"/>
            <a:t>Wednesday, Feb 19</a:t>
          </a:r>
          <a:r>
            <a:rPr lang="en-US" sz="2600" b="1" baseline="30000"/>
            <a:t>th</a:t>
          </a:r>
          <a:r>
            <a:rPr lang="en-US" sz="2600" b="1"/>
            <a:t> </a:t>
          </a:r>
          <a:endParaRPr lang="en-US" sz="2600" dirty="0">
            <a:latin typeface="Arial Rounded MT Bold" panose="020F0704030504030204" pitchFamily="34" charset="0"/>
          </a:endParaRP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lgn="just">
            <a:spcAft>
              <a:spcPts val="600"/>
            </a:spcAft>
            <a:buNone/>
          </a:pPr>
          <a:r>
            <a:rPr lang="en-US" sz="2400" b="1" dirty="0">
              <a:latin typeface="Tenorite" panose="00000500000000000000" pitchFamily="2" charset="0"/>
              <a:cs typeface="Calibri" panose="020F0502020204030204" pitchFamily="34" charset="0"/>
            </a:rPr>
            <a:t>DRAFT Agenda</a:t>
          </a:r>
          <a:r>
            <a:rPr lang="en-US" sz="24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lgn="l">
            <a:spcAft>
              <a:spcPct val="15000"/>
            </a:spcAft>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DC6638E4-C934-442B-9486-32BCEBBF301B}">
      <dgm:prSet phldrT="[Text]" custT="1"/>
      <dgm:spPr/>
      <dgm:t>
        <a:bodyPr anchor="ctr" anchorCtr="0"/>
        <a:lstStyle/>
        <a:p>
          <a:pPr algn="just">
            <a:spcAft>
              <a:spcPts val="600"/>
            </a:spcAft>
            <a:buFontTx/>
            <a:buNone/>
          </a:pPr>
          <a:r>
            <a:rPr lang="en-US" sz="2600" b="1" dirty="0"/>
            <a:t>Wednesday, February 19th @ 9:30 AM </a:t>
          </a:r>
          <a:r>
            <a:rPr lang="en-US" sz="2600" b="1" dirty="0" err="1"/>
            <a:t>WebEx</a:t>
          </a:r>
          <a:r>
            <a:rPr lang="en-US" sz="2600" b="1" dirty="0"/>
            <a:t> Only</a:t>
          </a:r>
          <a:endParaRPr lang="en-US" sz="2600" dirty="0">
            <a:latin typeface="Tenorite" panose="00000500000000000000" pitchFamily="2" charset="0"/>
          </a:endParaRPr>
        </a:p>
      </dgm:t>
    </dgm:pt>
    <dgm:pt modelId="{D35C198F-F7DC-4702-93DD-583773403FD3}" type="parTrans" cxnId="{87D40C69-9DED-461F-AC5E-3B4346138C11}">
      <dgm:prSet/>
      <dgm:spPr/>
      <dgm:t>
        <a:bodyPr/>
        <a:lstStyle/>
        <a:p>
          <a:endParaRPr lang="en-US"/>
        </a:p>
      </dgm:t>
    </dgm:pt>
    <dgm:pt modelId="{A897E1DC-AAB6-45CD-AB35-A97960EB471B}" type="sibTrans" cxnId="{87D40C69-9DED-461F-AC5E-3B4346138C11}">
      <dgm:prSet/>
      <dgm:spPr/>
      <dgm:t>
        <a:bodyPr/>
        <a:lstStyle/>
        <a:p>
          <a:endParaRPr lang="en-US"/>
        </a:p>
      </dgm:t>
    </dgm:pt>
    <dgm:pt modelId="{F4442908-9FC7-4167-9B10-7F40337E004E}">
      <dgm:prSet phldrT="[Text]" custT="1"/>
      <dgm:spPr/>
      <dgm:t>
        <a:bodyPr anchor="ctr" anchorCtr="0"/>
        <a:lstStyle/>
        <a:p>
          <a:pPr algn="just">
            <a:spcAft>
              <a:spcPts val="600"/>
            </a:spcAft>
            <a:buFont typeface="Arial" panose="020B0604020202020204" pitchFamily="34" charset="0"/>
            <a:buChar char="•"/>
          </a:pPr>
          <a:r>
            <a:rPr lang="en-US" sz="1800" dirty="0">
              <a:latin typeface="Tenorite" panose="00000500000000000000" pitchFamily="2" charset="0"/>
              <a:cs typeface="Calibri" panose="020F0502020204030204" pitchFamily="34" charset="0"/>
            </a:rPr>
            <a:t>System Instances &amp; MT Performance</a:t>
          </a:r>
        </a:p>
      </dgm:t>
    </dgm:pt>
    <dgm:pt modelId="{08EE3E14-3055-4699-87E9-1C905EB88ED8}" type="sibTrans" cxnId="{FF47E610-8108-4CF2-A294-DCB652E90F5B}">
      <dgm:prSet/>
      <dgm:spPr/>
      <dgm:t>
        <a:bodyPr/>
        <a:lstStyle/>
        <a:p>
          <a:endParaRPr lang="en-US"/>
        </a:p>
      </dgm:t>
    </dgm:pt>
    <dgm:pt modelId="{5E884D67-B5C7-4191-A5DE-52A457D75071}" type="parTrans" cxnId="{FF47E610-8108-4CF2-A294-DCB652E90F5B}">
      <dgm:prSet/>
      <dgm:spPr/>
      <dgm:t>
        <a:bodyPr/>
        <a:lstStyle/>
        <a:p>
          <a:endParaRPr lang="en-US"/>
        </a:p>
      </dgm:t>
    </dgm:pt>
    <dgm:pt modelId="{DD2C79BD-43D3-4B26-96C7-8F43C537C38D}">
      <dgm:prSet phldrT="[Text]" custT="1"/>
      <dgm:spPr/>
      <dgm:t>
        <a:bodyPr anchor="ctr" anchorCtr="0"/>
        <a:lstStyle/>
        <a:p>
          <a:pPr algn="just">
            <a:spcAft>
              <a:spcPts val="600"/>
            </a:spcAf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Subtypes Volume Analysis –IAL results</a:t>
          </a:r>
        </a:p>
      </dgm:t>
    </dgm:pt>
    <dgm:pt modelId="{B0E95289-E902-441C-8133-0D206B615478}" type="sibTrans" cxnId="{754CFA4E-4854-4D13-AA32-EE1382C59FBA}">
      <dgm:prSet/>
      <dgm:spPr/>
      <dgm:t>
        <a:bodyPr/>
        <a:lstStyle/>
        <a:p>
          <a:endParaRPr lang="en-US"/>
        </a:p>
      </dgm:t>
    </dgm:pt>
    <dgm:pt modelId="{811BB26E-3394-4CE8-973C-B3D79B6E4C2F}" type="parTrans" cxnId="{754CFA4E-4854-4D13-AA32-EE1382C59FBA}">
      <dgm:prSet/>
      <dgm:spPr/>
      <dgm:t>
        <a:bodyPr/>
        <a:lstStyle/>
        <a:p>
          <a:endParaRPr lang="en-US"/>
        </a:p>
      </dgm:t>
    </dgm:pt>
    <dgm:pt modelId="{7E3CE3D7-0D80-401C-9855-D85BF57FA357}">
      <dgm:prSet custT="1"/>
      <dgm:spPr/>
      <dgm:t>
        <a:bodyPr/>
        <a:lstStyle/>
        <a:p>
          <a:pPr algn="just">
            <a:spcAft>
              <a:spcPts val="600"/>
            </a:spcAft>
            <a:buFont typeface="Arial" panose="020B0604020202020204" pitchFamily="34" charset="0"/>
            <a:buChar char="•"/>
          </a:pPr>
          <a:r>
            <a:rPr lang="en-US" sz="1800" dirty="0">
              <a:latin typeface="Tenorite" panose="00000500000000000000" pitchFamily="2" charset="0"/>
              <a:cs typeface="Calibri" panose="020F0502020204030204" pitchFamily="34" charset="0"/>
            </a:rPr>
            <a:t>Listserv</a:t>
          </a:r>
        </a:p>
      </dgm:t>
    </dgm:pt>
    <dgm:pt modelId="{CFCC7EB8-F356-47C6-AF2C-19980325DCE2}" type="parTrans" cxnId="{9A49D060-A430-4E4B-8E47-140E5DE56C1D}">
      <dgm:prSet/>
      <dgm:spPr/>
      <dgm:t>
        <a:bodyPr/>
        <a:lstStyle/>
        <a:p>
          <a:endParaRPr lang="en-US"/>
        </a:p>
      </dgm:t>
    </dgm:pt>
    <dgm:pt modelId="{4A5FFE35-516F-467B-BA2F-7F5171929D96}" type="sibTrans" cxnId="{9A49D060-A430-4E4B-8E47-140E5DE56C1D}">
      <dgm:prSet/>
      <dgm:spPr/>
      <dgm:t>
        <a:bodyPr/>
        <a:lstStyle/>
        <a:p>
          <a:endParaRPr lang="en-US"/>
        </a:p>
      </dgm:t>
    </dgm:pt>
    <dgm:pt modelId="{D8106045-C2BD-45F3-8E7E-F57FA7B1DF31}">
      <dgm:prSet custT="1"/>
      <dgm:spPr/>
      <dgm:t>
        <a:bodyPr/>
        <a:lstStyle/>
        <a:p>
          <a:pPr algn="just">
            <a:spcAft>
              <a:spcPts val="600"/>
            </a:spcAft>
            <a:buFont typeface="Arial" panose="020B0604020202020204" pitchFamily="34" charset="0"/>
            <a:buChar char="•"/>
          </a:pPr>
          <a:endParaRPr lang="en-US" sz="1600" i="0" dirty="0">
            <a:latin typeface="Tenorite" panose="00000500000000000000" pitchFamily="2" charset="0"/>
            <a:cs typeface="Calibri" panose="020F0502020204030204" pitchFamily="34" charset="0"/>
          </a:endParaRPr>
        </a:p>
      </dgm:t>
    </dgm:pt>
    <dgm:pt modelId="{0BB81608-2D1C-44FA-8B2A-329EC9C21E3A}" type="parTrans" cxnId="{CA6720BC-2B64-47AD-AA8B-B0A43C19D291}">
      <dgm:prSet/>
      <dgm:spPr/>
      <dgm:t>
        <a:bodyPr/>
        <a:lstStyle/>
        <a:p>
          <a:endParaRPr lang="en-US"/>
        </a:p>
      </dgm:t>
    </dgm:pt>
    <dgm:pt modelId="{4C151C25-BF57-4453-A64F-3DFBC8CCFA34}" type="sibTrans" cxnId="{CA6720BC-2B64-47AD-AA8B-B0A43C19D291}">
      <dgm:prSet/>
      <dgm:spPr/>
      <dgm:t>
        <a:bodyPr/>
        <a:lstStyle/>
        <a:p>
          <a:endParaRPr lang="en-US"/>
        </a:p>
      </dgm:t>
    </dgm:pt>
    <dgm:pt modelId="{9F2D12B1-7992-4157-9C65-202377B6EF59}">
      <dgm:prSet phldrT="[Text]" custT="1"/>
      <dgm:spPr/>
      <dgm:t>
        <a:bodyPr anchor="ctr" anchorCtr="0"/>
        <a:lstStyle/>
        <a:p>
          <a:pPr algn="just">
            <a:spcAft>
              <a:spcPts val="600"/>
            </a:spcAft>
            <a:buFont typeface="Wingdings" panose="05000000000000000000" pitchFamily="2" charset="2"/>
            <a:buChar char="q"/>
          </a:pPr>
          <a:endParaRPr lang="en-US" sz="1800" dirty="0">
            <a:latin typeface="Tenorite" panose="00000500000000000000" pitchFamily="2" charset="0"/>
            <a:cs typeface="Calibri" panose="020F0502020204030204" pitchFamily="34" charset="0"/>
          </a:endParaRPr>
        </a:p>
      </dgm:t>
    </dgm:pt>
    <dgm:pt modelId="{9558F7B9-1E7A-48D9-BE32-94BA48BD9806}" type="parTrans" cxnId="{AD773166-A64A-48F6-A582-D25627C6143D}">
      <dgm:prSet/>
      <dgm:spPr/>
      <dgm:t>
        <a:bodyPr/>
        <a:lstStyle/>
        <a:p>
          <a:endParaRPr lang="en-US"/>
        </a:p>
      </dgm:t>
    </dgm:pt>
    <dgm:pt modelId="{8AA2F5CF-1B03-4DCB-9596-10A1F6C0C21D}" type="sibTrans" cxnId="{AD773166-A64A-48F6-A582-D25627C6143D}">
      <dgm:prSet/>
      <dgm:spPr/>
      <dgm:t>
        <a:bodyPr/>
        <a:lstStyle/>
        <a:p>
          <a:endParaRPr lang="en-US"/>
        </a:p>
      </dgm:t>
    </dgm:pt>
    <dgm:pt modelId="{8E30216A-8AE4-48BE-911E-96186420BA5F}">
      <dgm:prSet custT="1"/>
      <dgm:spPr/>
      <dgm:t>
        <a:bodyPr/>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SCR817 – Mapping of 867 vs Sum of LSE Data</a:t>
          </a:r>
        </a:p>
      </dgm:t>
    </dgm:pt>
    <dgm:pt modelId="{35115DE8-4AAC-489B-BEAA-1EE59B84A484}" type="sibTrans" cxnId="{933C774E-CBA9-4D14-95B4-21565E869BCB}">
      <dgm:prSet/>
      <dgm:spPr/>
      <dgm:t>
        <a:bodyPr/>
        <a:lstStyle/>
        <a:p>
          <a:endParaRPr lang="en-US"/>
        </a:p>
      </dgm:t>
    </dgm:pt>
    <dgm:pt modelId="{BF8BA495-E26B-4A6B-8DDA-BF27B1889EFD}" type="parTrans" cxnId="{933C774E-CBA9-4D14-95B4-21565E869BCB}">
      <dgm:prSet/>
      <dgm:spPr/>
      <dgm:t>
        <a:bodyPr/>
        <a:lstStyle/>
        <a:p>
          <a:endParaRPr lang="en-US"/>
        </a:p>
      </dgm:t>
    </dgm:pt>
    <dgm:pt modelId="{6890DBD5-9723-4B25-B866-C980206DE63F}">
      <dgm:prSet phldrT="[Text]" custT="1"/>
      <dgm:spPr/>
      <dgm:t>
        <a:bodyPr anchor="ctr" anchorCtr="0"/>
        <a:lstStyle/>
        <a:p>
          <a:pPr algn="just">
            <a:spcAft>
              <a:spcPts val="600"/>
            </a:spcAf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Goals 2025 Review</a:t>
          </a:r>
        </a:p>
      </dgm:t>
    </dgm:pt>
    <dgm:pt modelId="{954FA048-30A5-4367-8E2A-BEDC7892C639}" type="parTrans" cxnId="{DA835D0C-2DE9-4393-BBA3-3489207E00D7}">
      <dgm:prSet/>
      <dgm:spPr/>
      <dgm:t>
        <a:bodyPr/>
        <a:lstStyle/>
        <a:p>
          <a:endParaRPr lang="en-US"/>
        </a:p>
      </dgm:t>
    </dgm:pt>
    <dgm:pt modelId="{907A9CEF-5579-4E20-ABE0-777D877EE920}" type="sibTrans" cxnId="{DA835D0C-2DE9-4393-BBA3-3489207E00D7}">
      <dgm:prSet/>
      <dgm:spPr/>
      <dgm:t>
        <a:bodyPr/>
        <a:lstStyle/>
        <a:p>
          <a:endParaRPr lang="en-US"/>
        </a:p>
      </dgm:t>
    </dgm:pt>
    <dgm:pt modelId="{3B22BA84-BA41-4BD0-9977-518D5167128A}">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ERCOT Reports</a:t>
          </a:r>
        </a:p>
      </dgm:t>
    </dgm:pt>
    <dgm:pt modelId="{A70C627F-A7A7-4C70-AD82-78F4CB5C634B}" type="parTrans" cxnId="{E1E78A0B-7F80-434E-AF75-C1EAE98EDF7E}">
      <dgm:prSet/>
      <dgm:spPr/>
      <dgm:t>
        <a:bodyPr/>
        <a:lstStyle/>
        <a:p>
          <a:endParaRPr lang="en-US"/>
        </a:p>
      </dgm:t>
    </dgm:pt>
    <dgm:pt modelId="{07F49020-D7E4-4CED-8312-D67E6CB8A9DE}" type="sibTrans" cxnId="{E1E78A0B-7F80-434E-AF75-C1EAE98EDF7E}">
      <dgm:prSet/>
      <dgm:spPr/>
      <dgm:t>
        <a:bodyPr/>
        <a:lstStyle/>
        <a:p>
          <a:endParaRPr lang="en-US"/>
        </a:p>
      </dgm:t>
    </dgm:pt>
    <dgm:pt modelId="{CE48769C-FD23-462F-8CC6-D0CAC562F578}">
      <dgm:prSet custT="1"/>
      <dgm:spPr/>
      <dgm:t>
        <a:bodyPr/>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SCR817 – Review of Lessons Learned – what worked, what could we have done better, any misses</a:t>
          </a:r>
        </a:p>
      </dgm:t>
    </dgm:pt>
    <dgm:pt modelId="{5256534C-AF02-491A-8E8D-A42DB69044F7}" type="parTrans" cxnId="{5FBCD64C-86FE-4AF4-972A-A8EAED563BF7}">
      <dgm:prSet/>
      <dgm:spPr/>
    </dgm:pt>
    <dgm:pt modelId="{A9A40B3C-6B92-4CE1-B46D-046A8E6A99E8}" type="sibTrans" cxnId="{5FBCD64C-86FE-4AF4-972A-A8EAED563BF7}">
      <dgm:prSet/>
      <dgm:spPr/>
    </dgm:pt>
    <dgm:pt modelId="{72B3455F-91C4-4DE3-9E87-5A689FA26AF5}">
      <dgm:prSet custT="1"/>
      <dgm:spPr/>
      <dgm:t>
        <a:bodyPr/>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Critical Care Flags – </a:t>
          </a:r>
          <a:r>
            <a:rPr lang="en-US" sz="1800" dirty="0"/>
            <a:t>process to re-establish post an IGL</a:t>
          </a:r>
          <a:endParaRPr lang="en-US" sz="1800" dirty="0">
            <a:latin typeface="Tenorite" panose="00000500000000000000" pitchFamily="2" charset="0"/>
            <a:cs typeface="Calibri" panose="020F0502020204030204" pitchFamily="34" charset="0"/>
          </a:endParaRPr>
        </a:p>
      </dgm:t>
    </dgm:pt>
    <dgm:pt modelId="{8C58C91F-2494-4F16-BF86-D14204813AA4}" type="parTrans" cxnId="{0BC4FCCA-9C88-4D5E-AF21-80F08CA15D80}">
      <dgm:prSet/>
      <dgm:spPr/>
    </dgm:pt>
    <dgm:pt modelId="{EF3C6EEF-DF84-4F23-9818-6899687102C9}" type="sibTrans" cxnId="{0BC4FCCA-9C88-4D5E-AF21-80F08CA15D80}">
      <dgm:prSet/>
      <dgm:spPr/>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285015" custLinFactNeighborX="-100000" custLinFactNeighborY="-9406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Y="3301" custLinFactNeighborY="100000">
        <dgm:presLayoutVars>
          <dgm:bulletEnabled val="1"/>
        </dgm:presLayoutVars>
      </dgm:prSet>
      <dgm:spPr/>
    </dgm:pt>
  </dgm:ptLst>
  <dgm:cxnLst>
    <dgm:cxn modelId="{E1E78A0B-7F80-434E-AF75-C1EAE98EDF7E}" srcId="{D2506135-395C-47B0-8DA9-C3F76649FF22}" destId="{3B22BA84-BA41-4BD0-9977-518D5167128A}" srcOrd="1" destOrd="0" parTransId="{A70C627F-A7A7-4C70-AD82-78F4CB5C634B}" sibTransId="{07F49020-D7E4-4CED-8312-D67E6CB8A9DE}"/>
    <dgm:cxn modelId="{DA835D0C-2DE9-4393-BBA3-3489207E00D7}" srcId="{D2506135-395C-47B0-8DA9-C3F76649FF22}" destId="{6890DBD5-9723-4B25-B866-C980206DE63F}" srcOrd="6" destOrd="0" parTransId="{954FA048-30A5-4367-8E2A-BEDC7892C639}" sibTransId="{907A9CEF-5579-4E20-ABE0-777D877EE920}"/>
    <dgm:cxn modelId="{E3B3E10E-C95C-451A-A667-F2352EA5E482}" type="presOf" srcId="{DC6638E4-C934-442B-9486-32BCEBBF301B}" destId="{5FD4668F-81DD-421E-9924-50274E363CDB}" srcOrd="0" destOrd="0" presId="urn:microsoft.com/office/officeart/2005/8/layout/list1"/>
    <dgm:cxn modelId="{FF47E610-8108-4CF2-A294-DCB652E90F5B}" srcId="{3B22BA84-BA41-4BD0-9977-518D5167128A}" destId="{F4442908-9FC7-4167-9B10-7F40337E004E}" srcOrd="0" destOrd="0" parTransId="{5E884D67-B5C7-4191-A5DE-52A457D75071}" sibTransId="{08EE3E14-3055-4699-87E9-1C905EB88ED8}"/>
    <dgm:cxn modelId="{9A49D060-A430-4E4B-8E47-140E5DE56C1D}" srcId="{3B22BA84-BA41-4BD0-9977-518D5167128A}" destId="{7E3CE3D7-0D80-401C-9855-D85BF57FA357}" srcOrd="1" destOrd="0" parTransId="{CFCC7EB8-F356-47C6-AF2C-19980325DCE2}" sibTransId="{4A5FFE35-516F-467B-BA2F-7F5171929D96}"/>
    <dgm:cxn modelId="{B33B4B41-F48F-4F34-8054-D815D218B290}" type="presOf" srcId="{A00CC55C-C72B-47E2-9AE1-1FA65D7AAADD}" destId="{5FD4668F-81DD-421E-9924-50274E363CDB}" srcOrd="0" destOrd="12" presId="urn:microsoft.com/office/officeart/2005/8/layout/list1"/>
    <dgm:cxn modelId="{CC8C8741-EBBE-4F05-8133-335DC786CA0F}" type="presOf" srcId="{CE48769C-FD23-462F-8CC6-D0CAC562F578}" destId="{5FD4668F-81DD-421E-9924-50274E363CDB}" srcOrd="0" destOrd="7" presId="urn:microsoft.com/office/officeart/2005/8/layout/list1"/>
    <dgm:cxn modelId="{95676564-707A-49FD-A4E9-339FEBDB98E8}" type="presOf" srcId="{DD2C79BD-43D3-4B26-96C7-8F43C537C38D}" destId="{5FD4668F-81DD-421E-9924-50274E363CDB}" srcOrd="0" destOrd="9" presId="urn:microsoft.com/office/officeart/2005/8/layout/list1"/>
    <dgm:cxn modelId="{AD773166-A64A-48F6-A582-D25627C6143D}" srcId="{D2506135-395C-47B0-8DA9-C3F76649FF22}" destId="{9F2D12B1-7992-4157-9C65-202377B6EF59}" srcOrd="0" destOrd="0" parTransId="{9558F7B9-1E7A-48D9-BE32-94BA48BD9806}" sibTransId="{8AA2F5CF-1B03-4DCB-9596-10A1F6C0C21D}"/>
    <dgm:cxn modelId="{87D40C69-9DED-461F-AC5E-3B4346138C11}" srcId="{FA84BF92-43C6-4E94-A77F-6263E68B6783}" destId="{DC6638E4-C934-442B-9486-32BCEBBF301B}" srcOrd="0" destOrd="0" parTransId="{D35C198F-F7DC-4702-93DD-583773403FD3}" sibTransId="{A897E1DC-AAB6-45CD-AB35-A97960EB471B}"/>
    <dgm:cxn modelId="{5FBCD64C-86FE-4AF4-972A-A8EAED563BF7}" srcId="{D2506135-395C-47B0-8DA9-C3F76649FF22}" destId="{CE48769C-FD23-462F-8CC6-D0CAC562F578}" srcOrd="3" destOrd="0" parTransId="{5256534C-AF02-491A-8E8D-A42DB69044F7}" sibTransId="{A9A40B3C-6B92-4CE1-B46D-046A8E6A99E8}"/>
    <dgm:cxn modelId="{933C774E-CBA9-4D14-95B4-21565E869BCB}" srcId="{D2506135-395C-47B0-8DA9-C3F76649FF22}" destId="{8E30216A-8AE4-48BE-911E-96186420BA5F}" srcOrd="2" destOrd="0" parTransId="{BF8BA495-E26B-4A6B-8DDA-BF27B1889EFD}" sibTransId="{35115DE8-4AAC-489B-BEAA-1EE59B84A484}"/>
    <dgm:cxn modelId="{754CFA4E-4854-4D13-AA32-EE1382C59FBA}" srcId="{D2506135-395C-47B0-8DA9-C3F76649FF22}" destId="{DD2C79BD-43D3-4B26-96C7-8F43C537C38D}" srcOrd="5" destOrd="0" parTransId="{811BB26E-3394-4CE8-973C-B3D79B6E4C2F}" sibTransId="{B0E95289-E902-441C-8133-0D206B615478}"/>
    <dgm:cxn modelId="{53843A74-49A4-4F5F-B9F6-DCEA8F6526DE}" type="presOf" srcId="{72B3455F-91C4-4DE3-9E87-5A689FA26AF5}" destId="{5FD4668F-81DD-421E-9924-50274E363CDB}" srcOrd="0" destOrd="8" presId="urn:microsoft.com/office/officeart/2005/8/layout/list1"/>
    <dgm:cxn modelId="{F681BC58-D634-45B3-B365-FD64DEE71DD3}" type="presOf" srcId="{6890DBD5-9723-4B25-B866-C980206DE63F}" destId="{5FD4668F-81DD-421E-9924-50274E363CDB}" srcOrd="0" destOrd="10"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F3DC8182-5051-4644-BE2C-AEB2F934CA26}" type="presOf" srcId="{F4442908-9FC7-4167-9B10-7F40337E004E}" destId="{5FD4668F-81DD-421E-9924-50274E363CDB}" srcOrd="0" destOrd="4" presId="urn:microsoft.com/office/officeart/2005/8/layout/list1"/>
    <dgm:cxn modelId="{7BAD6F87-D78C-4D53-8371-A8E911B054E7}" type="presOf" srcId="{D8106045-C2BD-45F3-8E7E-F57FA7B1DF31}" destId="{5FD4668F-81DD-421E-9924-50274E363CDB}" srcOrd="0" destOrd="11" presId="urn:microsoft.com/office/officeart/2005/8/layout/list1"/>
    <dgm:cxn modelId="{9527099C-48BD-4C52-BE1B-F581599A9067}" srcId="{FA84BF92-43C6-4E94-A77F-6263E68B6783}" destId="{D2506135-395C-47B0-8DA9-C3F76649FF22}" srcOrd="1" destOrd="0" parTransId="{5AE6885F-1A01-4324-A69E-284DA5FAEB5E}" sibTransId="{D79BAE52-B8CB-4181-ACDC-6CE5498C10F0}"/>
    <dgm:cxn modelId="{6EB03C9C-88F0-411D-B1D1-672A5EF400C9}" type="presOf" srcId="{8E30216A-8AE4-48BE-911E-96186420BA5F}" destId="{5FD4668F-81DD-421E-9924-50274E363CDB}" srcOrd="0" destOrd="6" presId="urn:microsoft.com/office/officeart/2005/8/layout/list1"/>
    <dgm:cxn modelId="{1491A9AC-1788-4EAD-9C29-8CEFCEDC670E}" type="presOf" srcId="{D2506135-395C-47B0-8DA9-C3F76649FF22}" destId="{5FD4668F-81DD-421E-9924-50274E363CDB}" srcOrd="0" destOrd="1" presId="urn:microsoft.com/office/officeart/2005/8/layout/list1"/>
    <dgm:cxn modelId="{059EC2B2-EA88-44BC-B92E-C4B190B1309C}" type="presOf" srcId="{9F2D12B1-7992-4157-9C65-202377B6EF59}" destId="{5FD4668F-81DD-421E-9924-50274E363CDB}" srcOrd="0" destOrd="2" presId="urn:microsoft.com/office/officeart/2005/8/layout/list1"/>
    <dgm:cxn modelId="{CA6720BC-2B64-47AD-AA8B-B0A43C19D291}" srcId="{6890DBD5-9723-4B25-B866-C980206DE63F}" destId="{D8106045-C2BD-45F3-8E7E-F57FA7B1DF31}" srcOrd="0" destOrd="0" parTransId="{0BB81608-2D1C-44FA-8B2A-329EC9C21E3A}" sibTransId="{4C151C25-BF57-4453-A64F-3DFBC8CCFA34}"/>
    <dgm:cxn modelId="{278E5BCA-D8EB-4C90-AFB3-B9773D2E6D43}" type="presOf" srcId="{FA84BF92-43C6-4E94-A77F-6263E68B6783}" destId="{18E20904-4337-4D49-878F-C6A3998E9768}" srcOrd="0" destOrd="0" presId="urn:microsoft.com/office/officeart/2005/8/layout/list1"/>
    <dgm:cxn modelId="{0BC4FCCA-9C88-4D5E-AF21-80F08CA15D80}" srcId="{D2506135-395C-47B0-8DA9-C3F76649FF22}" destId="{72B3455F-91C4-4DE3-9E87-5A689FA26AF5}" srcOrd="4" destOrd="0" parTransId="{8C58C91F-2494-4F16-BF86-D14204813AA4}" sibTransId="{EF3C6EEF-DF84-4F23-9818-6899687102C9}"/>
    <dgm:cxn modelId="{B757C7CD-E0BB-49FC-9D0B-8CB0694A683B}" type="presOf" srcId="{7E3CE3D7-0D80-401C-9855-D85BF57FA357}" destId="{5FD4668F-81DD-421E-9924-50274E363CDB}" srcOrd="0" destOrd="5" presId="urn:microsoft.com/office/officeart/2005/8/layout/list1"/>
    <dgm:cxn modelId="{F64278D7-74E4-4C3A-B4C8-AEA9A351E819}" type="presOf" srcId="{DE4B9EAB-636A-44C0-B4F9-D4AE4F66DB43}" destId="{BD068890-9CDF-4598-AC4F-F71ADD1D1989}" srcOrd="0" destOrd="0" presId="urn:microsoft.com/office/officeart/2005/8/layout/list1"/>
    <dgm:cxn modelId="{AA6C1FE1-D30E-4BFF-8708-BC6FCAF80051}" srcId="{FA84BF92-43C6-4E94-A77F-6263E68B6783}" destId="{A00CC55C-C72B-47E2-9AE1-1FA65D7AAADD}" srcOrd="2" destOrd="0" parTransId="{51C22535-9E0E-469C-8BEF-51899D86B06A}" sibTransId="{29076AEE-A5EE-45EE-B91F-406449F3592D}"/>
    <dgm:cxn modelId="{05C927E6-20D8-4581-BF52-EF817672B68F}" type="presOf" srcId="{FA84BF92-43C6-4E94-A77F-6263E68B6783}" destId="{4AA5C7B7-5B64-4F71-AB37-E39564456FAC}" srcOrd="1" destOrd="0" presId="urn:microsoft.com/office/officeart/2005/8/layout/list1"/>
    <dgm:cxn modelId="{F29723EB-A6DE-4B5B-B6C5-7915FAA89B52}" type="presOf" srcId="{3B22BA84-BA41-4BD0-9977-518D5167128A}" destId="{5FD4668F-81DD-421E-9924-50274E363CDB}" srcOrd="0" destOrd="3" presId="urn:microsoft.com/office/officeart/2005/8/layout/list1"/>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228600" lvl="1" indent="-228600" algn="just" defTabSz="889000">
            <a:lnSpc>
              <a:spcPct val="100000"/>
            </a:lnSpc>
            <a:spcBef>
              <a:spcPct val="0"/>
            </a:spcBef>
            <a:spcAft>
              <a:spcPts val="1200"/>
            </a:spcAft>
            <a:buFontTx/>
            <a:buNone/>
          </a:pPr>
          <a:r>
            <a:rPr lang="en-US" sz="2000" b="0" kern="1200" dirty="0">
              <a:solidFill>
                <a:schemeClr val="tx1"/>
              </a:solidFill>
              <a:latin typeface="Calibri" panose="020F0502020204030204" pitchFamily="34" charset="0"/>
              <a:ea typeface="+mn-ea"/>
              <a:cs typeface="Calibri" panose="020F0502020204030204" pitchFamily="34" charset="0"/>
            </a:rPr>
            <a:t> </a:t>
          </a:r>
          <a:r>
            <a:rPr lang="en-US" sz="2800" b="1" kern="1200" dirty="0">
              <a:solidFill>
                <a:srgbClr val="FF0000"/>
              </a:solidFill>
              <a:latin typeface="Calibri" panose="020F0502020204030204" pitchFamily="34" charset="0"/>
              <a:ea typeface="+mn-ea"/>
              <a:cs typeface="Calibri" panose="020F0502020204030204" pitchFamily="34" charset="0"/>
            </a:rPr>
            <a:t>VOTE</a:t>
          </a:r>
          <a:endParaRPr lang="en-US" sz="2800" b="1" kern="1200" dirty="0">
            <a:solidFill>
              <a:srgbClr val="FF0000"/>
            </a:solidFill>
          </a:endParaRPr>
        </a:p>
        <a:p>
          <a:pPr marL="228600" lvl="1" indent="-228600" algn="just" defTabSz="889000">
            <a:lnSpc>
              <a:spcPct val="100000"/>
            </a:lnSpc>
            <a:spcBef>
              <a:spcPct val="0"/>
            </a:spcBef>
            <a:spcAft>
              <a:spcPts val="1200"/>
            </a:spcAft>
            <a:buChar char="•"/>
          </a:pPr>
          <a:r>
            <a:rPr lang="en-US" sz="2000" b="1" u="sng" kern="1200" dirty="0">
              <a:solidFill>
                <a:schemeClr val="tx1"/>
              </a:solidFill>
            </a:rPr>
            <a:t>System Instances &amp; MT Performance </a:t>
          </a:r>
          <a:r>
            <a:rPr lang="en-US" sz="2000" b="0" u="none" kern="1200" dirty="0">
              <a:solidFill>
                <a:schemeClr val="tx1"/>
              </a:solidFill>
            </a:rPr>
            <a:t>– All December SLAs met. All SLAs for 2024 were met despite April 2024 incident.  MarkeTrak performance remains well within SLO.  New slide on MarkeTrak volumes is provided which could contribute to slow down of query detail processing. </a:t>
          </a:r>
          <a:endParaRPr lang="en-US" sz="2000" b="0" kern="1200" dirty="0">
            <a:solidFill>
              <a:schemeClr val="tx1"/>
            </a:solidFill>
          </a:endParaRPr>
        </a:p>
        <a:p>
          <a:pPr marL="228600" lvl="1" indent="-228600" algn="just" defTabSz="889000">
            <a:lnSpc>
              <a:spcPct val="100000"/>
            </a:lnSpc>
            <a:spcBef>
              <a:spcPct val="0"/>
            </a:spcBef>
            <a:spcAft>
              <a:spcPts val="1200"/>
            </a:spcAft>
            <a:buChar char="•"/>
          </a:pPr>
          <a:r>
            <a:rPr lang="en-US" sz="2000" b="1" u="sng" kern="1200" dirty="0">
              <a:solidFill>
                <a:schemeClr val="tx1"/>
              </a:solidFill>
            </a:rPr>
            <a:t>Listservs </a:t>
          </a:r>
          <a:r>
            <a:rPr lang="en-US" sz="2000" b="0" kern="1200" dirty="0">
              <a:solidFill>
                <a:schemeClr val="tx1"/>
              </a:solidFill>
            </a:rPr>
            <a:t>– No issues</a:t>
          </a:r>
        </a:p>
        <a:p>
          <a:pPr marL="228600" lvl="1" indent="-228600" algn="just" defTabSz="889000">
            <a:lnSpc>
              <a:spcPct val="100000"/>
            </a:lnSpc>
            <a:spcBef>
              <a:spcPct val="0"/>
            </a:spcBef>
            <a:spcAft>
              <a:spcPts val="1200"/>
            </a:spcAft>
            <a:buFontTx/>
            <a:buNone/>
          </a:pPr>
          <a:endParaRPr lang="en-US" sz="2000" b="0" kern="1200" dirty="0">
            <a:solidFill>
              <a:schemeClr val="tx1"/>
            </a:solidFill>
          </a:endParaRPr>
        </a:p>
        <a:p>
          <a:pPr marL="228600" lvl="1" indent="-228600" algn="just" defTabSz="889000">
            <a:lnSpc>
              <a:spcPct val="100000"/>
            </a:lnSpc>
            <a:spcBef>
              <a:spcPct val="0"/>
            </a:spcBef>
            <a:spcAft>
              <a:spcPts val="0"/>
            </a:spcAft>
            <a:buChar char="•"/>
          </a:pPr>
          <a:endParaRPr lang="en-US" sz="2000" b="0"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Reporting</a:t>
          </a:r>
        </a:p>
      </dsp:txBody>
      <dsp:txXfrm>
        <a:off x="0" y="0"/>
        <a:ext cx="11094707" cy="59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r>
            <a:rPr lang="en-US" sz="2000" b="1" kern="1200" dirty="0">
              <a:solidFill>
                <a:schemeClr val="tx1"/>
              </a:solidFill>
            </a:rPr>
            <a:t>Switch Hold Removal &amp; new Retail Release Calendar – </a:t>
          </a:r>
          <a:r>
            <a:rPr lang="en-US" sz="2000" b="0" kern="1200" dirty="0">
              <a:solidFill>
                <a:schemeClr val="tx1"/>
              </a:solidFill>
            </a:rPr>
            <a:t>reviewed SH removal language in RMG and NPRR1259 to determine if new calendar times would address potential delays of the “four business hours” processing window.  No further action will be taken.</a:t>
          </a: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889000">
            <a:lnSpc>
              <a:spcPct val="90000"/>
            </a:lnSpc>
            <a:spcBef>
              <a:spcPct val="0"/>
            </a:spcBef>
            <a:spcAft>
              <a:spcPct val="15000"/>
            </a:spcAft>
            <a:buChar char="•"/>
          </a:pPr>
          <a:r>
            <a:rPr lang="en-US" sz="2000" b="1" kern="1200" dirty="0">
              <a:solidFill>
                <a:schemeClr val="tx1"/>
              </a:solidFill>
            </a:rPr>
            <a:t>727 Extract Enhancements – </a:t>
          </a:r>
          <a:r>
            <a:rPr lang="en-US" sz="2000" b="0" kern="1200" dirty="0">
              <a:solidFill>
                <a:schemeClr val="tx1"/>
              </a:solidFill>
            </a:rPr>
            <a:t>with new attributes (i.e. county name, meter service type), it was suggested these were included in existing 727 extracts.  ERCOT explained architecture of extracts were designed to join various elements of different extracts to create and customize a shadow settlement database “to see what ERCOT sees”.  If any new extracts or modifications are desired, vetting through the stakeholder process would be required. </a:t>
          </a: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889000">
            <a:lnSpc>
              <a:spcPct val="90000"/>
            </a:lnSpc>
            <a:spcBef>
              <a:spcPct val="0"/>
            </a:spcBef>
            <a:spcAft>
              <a:spcPct val="15000"/>
            </a:spcAft>
            <a:buChar char="•"/>
          </a:pPr>
          <a:r>
            <a:rPr lang="en-US" sz="2000" b="1" kern="1200" dirty="0">
              <a:solidFill>
                <a:schemeClr val="tx1"/>
              </a:solidFill>
            </a:rPr>
            <a:t>Critical Care Flags Post IAG – </a:t>
          </a:r>
          <a:r>
            <a:rPr lang="en-US" sz="2000" b="0" kern="1200" dirty="0">
              <a:solidFill>
                <a:schemeClr val="tx1"/>
              </a:solidFill>
            </a:rPr>
            <a:t>business processes for each TDSP were reviewed on how critical care status is reinstated in the resolution of an IAG</a:t>
          </a: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889000">
            <a:lnSpc>
              <a:spcPct val="90000"/>
            </a:lnSpc>
            <a:spcBef>
              <a:spcPct val="0"/>
            </a:spcBef>
            <a:spcAft>
              <a:spcPct val="15000"/>
            </a:spcAft>
            <a:buChar char="•"/>
          </a:pPr>
          <a:r>
            <a:rPr lang="en-US" sz="2000" b="1" kern="1200" dirty="0">
              <a:solidFill>
                <a:schemeClr val="tx1"/>
              </a:solidFill>
            </a:rPr>
            <a:t>Tampering Flags Post IAG – </a:t>
          </a:r>
          <a:r>
            <a:rPr lang="en-US" sz="2000" b="0" kern="1200" dirty="0">
              <a:solidFill>
                <a:schemeClr val="tx1"/>
              </a:solidFill>
            </a:rPr>
            <a:t>business processes for each TDSP were reviewed on how Tampering Switch Holds are reinstated in the resolution of an IAG</a:t>
          </a: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TDTMS Meeting 1/14/25</a:t>
          </a:r>
        </a:p>
      </dsp:txBody>
      <dsp:txXfrm>
        <a:off x="0" y="0"/>
        <a:ext cx="11094707" cy="5928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171450" lvl="1" indent="-171450" algn="l" defTabSz="711200">
            <a:lnSpc>
              <a:spcPct val="90000"/>
            </a:lnSpc>
            <a:spcBef>
              <a:spcPct val="0"/>
            </a:spcBef>
            <a:spcAft>
              <a:spcPct val="15000"/>
            </a:spcAft>
            <a:buFont typeface="+mj-lt"/>
            <a:buAutoNum type="arabicPeriod"/>
          </a:pPr>
          <a:r>
            <a:rPr lang="en-US" sz="1600" b="1" kern="1200" dirty="0">
              <a:latin typeface="+mn-lt"/>
            </a:rPr>
            <a:t>Supported implementation of SCR817 - MarkeTrak Enhancements Aligning w/ TXSET 5.0 </a:t>
          </a:r>
          <a:r>
            <a:rPr lang="en-US" sz="1600" kern="1200" dirty="0">
              <a:latin typeface="+mn-lt"/>
            </a:rPr>
            <a:t>business requirements offering guidance on development.</a:t>
          </a:r>
          <a:endParaRPr lang="en-US" sz="1600" b="0" kern="1200" dirty="0">
            <a:solidFill>
              <a:schemeClr val="tx1"/>
            </a:solidFill>
            <a:latin typeface="+mn-lt"/>
          </a:endParaRPr>
        </a:p>
        <a:p>
          <a:pPr marL="342900" lvl="2" indent="-171450" algn="l" defTabSz="711200">
            <a:lnSpc>
              <a:spcPct val="90000"/>
            </a:lnSpc>
            <a:spcBef>
              <a:spcPct val="0"/>
            </a:spcBef>
            <a:spcAft>
              <a:spcPct val="15000"/>
            </a:spcAft>
            <a:buFont typeface="+mj-lt"/>
            <a:buAutoNum type="alphaLcParenR"/>
          </a:pPr>
          <a:r>
            <a:rPr lang="en-US" sz="1600" kern="1200" dirty="0">
              <a:latin typeface="+mn-lt"/>
            </a:rPr>
            <a:t>Developed </a:t>
          </a:r>
          <a:r>
            <a:rPr lang="en-US" sz="1600" u="sng" kern="1200" dirty="0">
              <a:latin typeface="+mn-lt"/>
            </a:rPr>
            <a:t>communication plan </a:t>
          </a:r>
          <a:r>
            <a:rPr lang="en-US" sz="1600" kern="1200" dirty="0">
              <a:latin typeface="+mn-lt"/>
            </a:rPr>
            <a:t>for transition of in-flight Inadvertent Gain </a:t>
          </a:r>
          <a:r>
            <a:rPr lang="en-US" sz="1600" kern="1200" dirty="0" err="1">
              <a:latin typeface="+mn-lt"/>
            </a:rPr>
            <a:t>MarkeTraks</a:t>
          </a:r>
          <a:r>
            <a:rPr lang="en-US" sz="1600" kern="1200" dirty="0">
              <a:latin typeface="+mn-lt"/>
            </a:rPr>
            <a:t> from TXSET 4.0 to 5.0 before, during, and after implementation weekend</a:t>
          </a:r>
        </a:p>
        <a:p>
          <a:pPr marL="342900" lvl="2" indent="-171450" algn="l" defTabSz="711200">
            <a:lnSpc>
              <a:spcPct val="90000"/>
            </a:lnSpc>
            <a:spcBef>
              <a:spcPct val="0"/>
            </a:spcBef>
            <a:spcAft>
              <a:spcPct val="15000"/>
            </a:spcAft>
            <a:buFont typeface="+mj-lt"/>
            <a:buAutoNum type="alphaLcParenR"/>
          </a:pPr>
          <a:r>
            <a:rPr lang="en-US" sz="1600" kern="1200" dirty="0">
              <a:latin typeface="+mn-lt"/>
            </a:rPr>
            <a:t>Supported and communicated the </a:t>
          </a:r>
          <a:r>
            <a:rPr lang="en-US" sz="1600" u="sng" kern="1200" dirty="0">
              <a:latin typeface="+mn-lt"/>
            </a:rPr>
            <a:t>workshop on the MarkeTrak API changes </a:t>
          </a:r>
          <a:r>
            <a:rPr lang="en-US" sz="1600" kern="1200" dirty="0">
              <a:latin typeface="+mn-lt"/>
            </a:rPr>
            <a:t>associated with SCR817 </a:t>
          </a:r>
        </a:p>
        <a:p>
          <a:pPr marL="342900" lvl="2" indent="-171450" algn="l" defTabSz="711200">
            <a:lnSpc>
              <a:spcPct val="90000"/>
            </a:lnSpc>
            <a:spcBef>
              <a:spcPct val="0"/>
            </a:spcBef>
            <a:spcAft>
              <a:spcPct val="15000"/>
            </a:spcAft>
            <a:buFont typeface="+mj-lt"/>
            <a:buAutoNum type="alphaLcParenR"/>
          </a:pPr>
          <a:r>
            <a:rPr lang="en-US" sz="1600" kern="1200" dirty="0">
              <a:latin typeface="+mn-lt"/>
            </a:rPr>
            <a:t>Conducted </a:t>
          </a:r>
          <a:r>
            <a:rPr lang="en-US" sz="1600" u="sng" kern="1200" dirty="0">
              <a:latin typeface="+mn-lt"/>
            </a:rPr>
            <a:t>two market training sessions </a:t>
          </a:r>
          <a:r>
            <a:rPr lang="en-US" sz="1600" kern="1200" dirty="0">
              <a:latin typeface="+mn-lt"/>
            </a:rPr>
            <a:t>attended by nearly </a:t>
          </a:r>
          <a:r>
            <a:rPr lang="en-US" sz="1600" b="1" kern="1200" dirty="0">
              <a:latin typeface="+mn-lt"/>
            </a:rPr>
            <a:t>400 market participants </a:t>
          </a:r>
          <a:r>
            <a:rPr lang="en-US" sz="1600" kern="1200" dirty="0">
              <a:latin typeface="+mn-lt"/>
            </a:rPr>
            <a:t>to review changes of SCR817 </a:t>
          </a:r>
        </a:p>
        <a:p>
          <a:pPr marL="342900" lvl="2" indent="-171450" algn="l" defTabSz="711200">
            <a:lnSpc>
              <a:spcPct val="90000"/>
            </a:lnSpc>
            <a:spcBef>
              <a:spcPct val="0"/>
            </a:spcBef>
            <a:spcAft>
              <a:spcPct val="15000"/>
            </a:spcAft>
            <a:buFont typeface="+mj-lt"/>
            <a:buAutoNum type="alphaLcParenR"/>
          </a:pPr>
          <a:r>
            <a:rPr lang="en-US" sz="1600" kern="1200" dirty="0">
              <a:latin typeface="+mn-lt"/>
            </a:rPr>
            <a:t>Approving </a:t>
          </a:r>
          <a:r>
            <a:rPr lang="en-US" sz="1600" u="sng" kern="1200" dirty="0">
              <a:latin typeface="+mn-lt"/>
            </a:rPr>
            <a:t>MarkeTrak User’s Guide revisions </a:t>
          </a:r>
        </a:p>
        <a:p>
          <a:pPr marL="342900" lvl="2" indent="-171450" algn="l" defTabSz="711200">
            <a:lnSpc>
              <a:spcPct val="90000"/>
            </a:lnSpc>
            <a:spcBef>
              <a:spcPct val="0"/>
            </a:spcBef>
            <a:spcAft>
              <a:spcPct val="15000"/>
            </a:spcAft>
            <a:buFont typeface="+mj-lt"/>
            <a:buAutoNum type="alphaLcParenR"/>
          </a:pPr>
          <a:r>
            <a:rPr lang="en-US" sz="1600" kern="1200" dirty="0">
              <a:latin typeface="+mn-lt"/>
            </a:rPr>
            <a:t>Facilitated discussion on </a:t>
          </a:r>
          <a:r>
            <a:rPr lang="en-US" sz="1600" u="sng" kern="1200" dirty="0">
              <a:latin typeface="+mn-lt"/>
            </a:rPr>
            <a:t>new ERCOT MIS views </a:t>
          </a:r>
          <a:r>
            <a:rPr lang="en-US" sz="1600" kern="1200" dirty="0">
              <a:latin typeface="+mn-lt"/>
            </a:rPr>
            <a:t>for Find ESI and Find Transaction post go-live</a:t>
          </a:r>
        </a:p>
        <a:p>
          <a:pPr marL="114300" lvl="2" indent="-57150" algn="l" defTabSz="355600">
            <a:lnSpc>
              <a:spcPct val="90000"/>
            </a:lnSpc>
            <a:spcBef>
              <a:spcPct val="0"/>
            </a:spcBef>
            <a:spcAft>
              <a:spcPct val="15000"/>
            </a:spcAft>
            <a:buFont typeface="+mj-lt"/>
            <a:buAutoNum type="arabicPeriod"/>
          </a:pPr>
          <a:endParaRPr lang="en-US" sz="800" kern="1200" dirty="0">
            <a:latin typeface="+mn-lt"/>
          </a:endParaRPr>
        </a:p>
        <a:p>
          <a:pPr marL="171450" lvl="1" indent="-171450" algn="l" defTabSz="711200">
            <a:lnSpc>
              <a:spcPct val="90000"/>
            </a:lnSpc>
            <a:spcBef>
              <a:spcPct val="0"/>
            </a:spcBef>
            <a:spcAft>
              <a:spcPct val="15000"/>
            </a:spcAft>
            <a:buFont typeface="+mj-lt"/>
            <a:buAutoNum type="arabicPeriod"/>
          </a:pPr>
          <a:r>
            <a:rPr lang="en-US" sz="1600" b="1" kern="1200" dirty="0"/>
            <a:t>Performed the bi-annual reviews of the MarkeTrak Subtype Analysis volumes </a:t>
          </a:r>
          <a:r>
            <a:rPr lang="en-US" sz="1600" kern="1200" dirty="0"/>
            <a:t>communicating observations to RMS.</a:t>
          </a:r>
          <a:endParaRPr lang="en-US" sz="1600" b="0" kern="1200" dirty="0">
            <a:solidFill>
              <a:schemeClr val="tx1"/>
            </a:solidFill>
          </a:endParaRPr>
        </a:p>
        <a:p>
          <a:pPr marL="342900" lvl="2" indent="-171450" algn="l" defTabSz="711200">
            <a:lnSpc>
              <a:spcPct val="90000"/>
            </a:lnSpc>
            <a:spcBef>
              <a:spcPct val="0"/>
            </a:spcBef>
            <a:spcAft>
              <a:spcPct val="15000"/>
            </a:spcAft>
            <a:buFont typeface="+mj-lt"/>
            <a:buAutoNum type="alphaLcParenR"/>
          </a:pPr>
          <a:r>
            <a:rPr lang="en-US" sz="1600" kern="1200" dirty="0"/>
            <a:t>Completed </a:t>
          </a:r>
          <a:r>
            <a:rPr lang="en-US" sz="1600" u="sng" kern="1200" dirty="0"/>
            <a:t>deeper dive </a:t>
          </a:r>
          <a:r>
            <a:rPr lang="en-US" sz="1600" kern="1200" dirty="0"/>
            <a:t>of more common subtype analysis:  volumes by REP, </a:t>
          </a:r>
          <a:r>
            <a:rPr lang="en-US" sz="1600" kern="1200" dirty="0" err="1"/>
            <a:t>unexecutable</a:t>
          </a:r>
          <a:r>
            <a:rPr lang="en-US" sz="1600" kern="1200" dirty="0"/>
            <a:t> reasons, timing for completion. </a:t>
          </a:r>
        </a:p>
        <a:p>
          <a:pPr marL="342900" lvl="2" indent="-171450" algn="l" defTabSz="711200">
            <a:lnSpc>
              <a:spcPct val="90000"/>
            </a:lnSpc>
            <a:spcBef>
              <a:spcPct val="0"/>
            </a:spcBef>
            <a:spcAft>
              <a:spcPct val="15000"/>
            </a:spcAft>
            <a:buFont typeface="+mj-lt"/>
            <a:buAutoNum type="alphaLcParenR"/>
          </a:pPr>
          <a:r>
            <a:rPr lang="en-US" sz="1600" kern="1200" dirty="0"/>
            <a:t>Improved the </a:t>
          </a:r>
          <a:r>
            <a:rPr lang="en-US" sz="1600" u="sng" kern="1200" dirty="0"/>
            <a:t>visual representation </a:t>
          </a:r>
          <a:r>
            <a:rPr lang="en-US" sz="1600" kern="1200" dirty="0"/>
            <a:t>of some findings </a:t>
          </a:r>
        </a:p>
        <a:p>
          <a:pPr marL="342900" lvl="2" indent="-171450" algn="l" defTabSz="711200">
            <a:lnSpc>
              <a:spcPct val="90000"/>
            </a:lnSpc>
            <a:spcBef>
              <a:spcPct val="0"/>
            </a:spcBef>
            <a:spcAft>
              <a:spcPct val="15000"/>
            </a:spcAft>
            <a:buFont typeface="+mj-lt"/>
            <a:buAutoNum type="alphaLcParenR"/>
          </a:pPr>
          <a:r>
            <a:rPr lang="en-US" sz="1600" kern="1200" dirty="0"/>
            <a:t>Collaborated with </a:t>
          </a:r>
          <a:r>
            <a:rPr lang="en-US" sz="1600" u="sng" kern="1200" dirty="0"/>
            <a:t>Client Services </a:t>
          </a:r>
          <a:r>
            <a:rPr lang="en-US" sz="1600" kern="1200" dirty="0"/>
            <a:t>to provide data and </a:t>
          </a:r>
          <a:r>
            <a:rPr lang="en-US" sz="1600" u="sng" kern="1200" dirty="0"/>
            <a:t>talking points </a:t>
          </a:r>
          <a:r>
            <a:rPr lang="en-US" sz="1600" kern="1200" dirty="0"/>
            <a:t>for REP outreach on the MarkeTrak analysis</a:t>
          </a:r>
        </a:p>
        <a:p>
          <a:pPr marL="114300" lvl="2" indent="-57150" algn="l" defTabSz="355600">
            <a:lnSpc>
              <a:spcPct val="90000"/>
            </a:lnSpc>
            <a:spcBef>
              <a:spcPct val="0"/>
            </a:spcBef>
            <a:spcAft>
              <a:spcPct val="15000"/>
            </a:spcAft>
            <a:buFont typeface="+mj-lt"/>
            <a:buAutoNum type="arabicPeriod"/>
          </a:pPr>
          <a:endParaRPr lang="en-US" sz="800" kern="1200" dirty="0"/>
        </a:p>
        <a:p>
          <a:pPr marL="171450" lvl="1" indent="-171450" algn="l" defTabSz="711200">
            <a:lnSpc>
              <a:spcPct val="90000"/>
            </a:lnSpc>
            <a:spcBef>
              <a:spcPct val="0"/>
            </a:spcBef>
            <a:spcAft>
              <a:spcPct val="15000"/>
            </a:spcAft>
            <a:buFont typeface="+mj-lt"/>
            <a:buAutoNum type="arabicPeriod"/>
          </a:pPr>
          <a:r>
            <a:rPr lang="en-US" sz="1600" b="1" kern="1200" dirty="0"/>
            <a:t>Reviewed monthly ERCOT IAG report </a:t>
          </a:r>
          <a:r>
            <a:rPr lang="en-US" sz="1600" kern="1200" dirty="0"/>
            <a:t>noting observations and presenting findings to RMS.</a:t>
          </a:r>
        </a:p>
        <a:p>
          <a:pPr marL="57150" lvl="1" indent="-57150" algn="l" defTabSz="355600">
            <a:lnSpc>
              <a:spcPct val="90000"/>
            </a:lnSpc>
            <a:spcBef>
              <a:spcPct val="0"/>
            </a:spcBef>
            <a:spcAft>
              <a:spcPct val="15000"/>
            </a:spcAft>
            <a:buFont typeface="+mj-lt"/>
            <a:buAutoNum type="arabicPeriod"/>
          </a:pPr>
          <a:endParaRPr lang="en-US" sz="800" kern="1200" dirty="0"/>
        </a:p>
        <a:p>
          <a:pPr marL="171450" lvl="1" indent="-171450" algn="l" defTabSz="711200">
            <a:lnSpc>
              <a:spcPct val="90000"/>
            </a:lnSpc>
            <a:spcBef>
              <a:spcPct val="0"/>
            </a:spcBef>
            <a:spcAft>
              <a:spcPct val="15000"/>
            </a:spcAft>
            <a:buFont typeface="+mj-lt"/>
            <a:buAutoNum type="arabicPeriod"/>
          </a:pPr>
          <a:r>
            <a:rPr lang="en-US" sz="1600" b="1" kern="1200" dirty="0"/>
            <a:t>Discussion on ERCOT’s Digital Certificate initiative </a:t>
          </a:r>
          <a:r>
            <a:rPr lang="en-US" sz="1600" kern="1200" dirty="0"/>
            <a:t>moving to multi-factor authentication along with root certificate update in May.</a:t>
          </a: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None/>
          </a:pPr>
          <a:endParaRPr lang="en-US" sz="2000" b="0" kern="1200" dirty="0">
            <a:solidFill>
              <a:schemeClr val="tx1"/>
            </a:solidFill>
          </a:endParaRPr>
        </a:p>
      </dsp:txBody>
      <dsp:txXfrm>
        <a:off x="0" y="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2024 Accomplishments</a:t>
          </a:r>
        </a:p>
      </dsp:txBody>
      <dsp:txXfrm>
        <a:off x="0" y="0"/>
        <a:ext cx="11094707" cy="5928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289503"/>
          <a:ext cx="11606947" cy="487103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45796"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171450" lvl="1" indent="-171450" algn="l" defTabSz="711200">
            <a:lnSpc>
              <a:spcPct val="90000"/>
            </a:lnSpc>
            <a:spcBef>
              <a:spcPct val="0"/>
            </a:spcBef>
            <a:spcAft>
              <a:spcPct val="15000"/>
            </a:spcAft>
            <a:buFont typeface="+mj-lt"/>
            <a:buAutoNum type="arabicPeriod" startAt="5"/>
          </a:pPr>
          <a:r>
            <a:rPr lang="en-US" sz="1600" b="1" kern="1200" dirty="0"/>
            <a:t>MarkeTrak Inadvertent Gain/Inadvertent Loss Analysis </a:t>
          </a:r>
          <a:r>
            <a:rPr lang="en-US" sz="1600" kern="1200" dirty="0"/>
            <a:t>for 2023 and first half of 2024 MTs – deep dive on REP performance for each phase of the IAG process.  Presented results to RMS.</a:t>
          </a:r>
          <a:endParaRPr lang="en-US" sz="1600" b="0" kern="1200" dirty="0">
            <a:solidFill>
              <a:schemeClr val="tx1"/>
            </a:solidFill>
            <a:latin typeface="+mn-lt"/>
          </a:endParaRPr>
        </a:p>
        <a:p>
          <a:pPr marL="114300" lvl="2" indent="-57150" algn="l" defTabSz="355600">
            <a:lnSpc>
              <a:spcPct val="90000"/>
            </a:lnSpc>
            <a:spcBef>
              <a:spcPct val="0"/>
            </a:spcBef>
            <a:spcAft>
              <a:spcPct val="15000"/>
            </a:spcAft>
            <a:buFont typeface="+mj-lt"/>
            <a:buAutoNum type="arabicPeriod" startAt="5"/>
          </a:pPr>
          <a:endParaRPr lang="en-US" sz="800" kern="1200" dirty="0">
            <a:latin typeface="+mn-lt"/>
          </a:endParaRPr>
        </a:p>
        <a:p>
          <a:pPr marL="171450" lvl="1" indent="-171450" algn="l" defTabSz="711200">
            <a:lnSpc>
              <a:spcPct val="90000"/>
            </a:lnSpc>
            <a:spcBef>
              <a:spcPct val="0"/>
            </a:spcBef>
            <a:spcAft>
              <a:spcPct val="15000"/>
            </a:spcAft>
            <a:buFont typeface="+mj-lt"/>
            <a:buAutoNum type="arabicPeriod" startAt="5"/>
          </a:pPr>
          <a:r>
            <a:rPr lang="en-US" sz="1600" b="1" kern="1200" dirty="0"/>
            <a:t>Discussed proposed approach to ERCOT 2025 Retail Release calendar </a:t>
          </a:r>
          <a:r>
            <a:rPr lang="en-US" sz="1600" kern="1200" dirty="0"/>
            <a:t>and approved calendar</a:t>
          </a:r>
          <a:endParaRPr lang="en-US" sz="1600" b="0" kern="1200" dirty="0">
            <a:solidFill>
              <a:schemeClr val="tx1"/>
            </a:solidFill>
          </a:endParaRPr>
        </a:p>
        <a:p>
          <a:pPr marL="114300" lvl="2" indent="-57150" algn="l" defTabSz="355600">
            <a:lnSpc>
              <a:spcPct val="90000"/>
            </a:lnSpc>
            <a:spcBef>
              <a:spcPct val="0"/>
            </a:spcBef>
            <a:spcAft>
              <a:spcPct val="15000"/>
            </a:spcAft>
            <a:buFont typeface="+mj-lt"/>
            <a:buAutoNum type="arabicPeriod" startAt="5"/>
          </a:pPr>
          <a:endParaRPr lang="en-US" sz="800" kern="1200" dirty="0"/>
        </a:p>
        <a:p>
          <a:pPr marL="171450" lvl="1" indent="-171450" algn="l" defTabSz="711200">
            <a:lnSpc>
              <a:spcPct val="90000"/>
            </a:lnSpc>
            <a:spcBef>
              <a:spcPct val="0"/>
            </a:spcBef>
            <a:spcAft>
              <a:spcPct val="15000"/>
            </a:spcAft>
            <a:buFont typeface="+mj-lt"/>
            <a:buAutoNum type="arabicPeriod" startAt="5"/>
          </a:pPr>
          <a:r>
            <a:rPr lang="en-US" sz="1600" b="1" kern="1200" dirty="0"/>
            <a:t>Follow up from MIS API project released in late 2023 </a:t>
          </a:r>
          <a:r>
            <a:rPr lang="en-US" sz="1600" kern="1200" dirty="0"/>
            <a:t>– post integration missing ‘key date’ </a:t>
          </a:r>
        </a:p>
        <a:p>
          <a:pPr marL="57150" lvl="1" indent="-57150" algn="l" defTabSz="355600">
            <a:lnSpc>
              <a:spcPct val="90000"/>
            </a:lnSpc>
            <a:spcBef>
              <a:spcPct val="0"/>
            </a:spcBef>
            <a:spcAft>
              <a:spcPct val="15000"/>
            </a:spcAft>
            <a:buFont typeface="+mj-lt"/>
            <a:buAutoNum type="arabicPeriod" startAt="5"/>
          </a:pPr>
          <a:endParaRPr lang="en-US" sz="800" kern="1200" dirty="0"/>
        </a:p>
        <a:p>
          <a:pPr marL="171450" lvl="1" indent="-171450" algn="l" defTabSz="711200">
            <a:lnSpc>
              <a:spcPct val="90000"/>
            </a:lnSpc>
            <a:spcBef>
              <a:spcPct val="0"/>
            </a:spcBef>
            <a:spcAft>
              <a:spcPct val="15000"/>
            </a:spcAft>
            <a:buFont typeface="+mj-lt"/>
            <a:buAutoNum type="arabicPeriod" startAt="5"/>
          </a:pPr>
          <a:r>
            <a:rPr lang="en-US" sz="1600" b="1" kern="1200" dirty="0"/>
            <a:t>Approval of RMGRR 177 </a:t>
          </a:r>
          <a:r>
            <a:rPr lang="en-US" sz="1600" b="1" i="1" kern="1200" dirty="0"/>
            <a:t>Switch Hold Removal Clarification</a:t>
          </a:r>
          <a:r>
            <a:rPr lang="en-US" sz="1600" b="1" kern="1200" dirty="0"/>
            <a:t> </a:t>
          </a:r>
          <a:r>
            <a:rPr lang="en-US" sz="1600" kern="1200" dirty="0"/>
            <a:t>offering clarity on the documentation required for the lease agreement option </a:t>
          </a: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None/>
          </a:pPr>
          <a:endParaRPr lang="en-US" sz="2000" b="0" kern="1200" dirty="0">
            <a:solidFill>
              <a:schemeClr val="tx1"/>
            </a:solidFill>
          </a:endParaRPr>
        </a:p>
      </dsp:txBody>
      <dsp:txXfrm>
        <a:off x="0" y="289503"/>
        <a:ext cx="11606947" cy="4871034"/>
      </dsp:txXfrm>
    </dsp:sp>
    <dsp:sp modelId="{4FC84B32-D1CC-469D-BDF0-F53E02EEAA9C}">
      <dsp:nvSpPr>
        <dsp:cNvPr id="0" name=""/>
        <dsp:cNvSpPr/>
      </dsp:nvSpPr>
      <dsp:spPr>
        <a:xfrm>
          <a:off x="0" y="0"/>
          <a:ext cx="11094707" cy="91578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2024 Accomplishments – cont.</a:t>
          </a:r>
        </a:p>
      </dsp:txBody>
      <dsp:txXfrm>
        <a:off x="0" y="0"/>
        <a:ext cx="11094707" cy="9157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171450" lvl="1" indent="-171450" algn="l" defTabSz="711200">
            <a:lnSpc>
              <a:spcPct val="90000"/>
            </a:lnSpc>
            <a:spcBef>
              <a:spcPct val="0"/>
            </a:spcBef>
            <a:spcAft>
              <a:spcPct val="15000"/>
            </a:spcAft>
            <a:buFont typeface="+mj-lt"/>
            <a:buAutoNum type="arabicPeriod"/>
          </a:pPr>
          <a:r>
            <a:rPr lang="en-US" sz="1600" b="1" u="none" kern="1200" dirty="0"/>
            <a:t>Support Texas data transport improvement initiatives </a:t>
          </a:r>
          <a:r>
            <a:rPr lang="en-US" sz="1600" u="none" kern="1200" dirty="0"/>
            <a:t>and continue joint efforts with other retail market working groups</a:t>
          </a:r>
          <a:endParaRPr lang="en-US" sz="1600" b="0" u="none" kern="1200" dirty="0">
            <a:solidFill>
              <a:schemeClr val="tx1"/>
            </a:solidFill>
            <a:latin typeface="+mn-lt"/>
          </a:endParaRPr>
        </a:p>
        <a:p>
          <a:pPr marL="342900" lvl="2" indent="-171450" algn="l" defTabSz="711200">
            <a:lnSpc>
              <a:spcPct val="90000"/>
            </a:lnSpc>
            <a:spcBef>
              <a:spcPct val="0"/>
            </a:spcBef>
            <a:spcAft>
              <a:spcPct val="15000"/>
            </a:spcAft>
            <a:buFont typeface="+mj-lt"/>
            <a:buAutoNum type="alphaLcParenR"/>
          </a:pPr>
          <a:r>
            <a:rPr lang="en-US" sz="1600" u="sng" kern="1200" dirty="0"/>
            <a:t>Collaborate with the Retail Market Training Task Force </a:t>
          </a:r>
          <a:r>
            <a:rPr lang="en-US" sz="1600" u="none" kern="1200" dirty="0"/>
            <a:t>for any operational education opportunities </a:t>
          </a:r>
        </a:p>
        <a:p>
          <a:pPr marL="342900" lvl="2" indent="-171450" algn="l" defTabSz="711200">
            <a:lnSpc>
              <a:spcPct val="90000"/>
            </a:lnSpc>
            <a:spcBef>
              <a:spcPct val="0"/>
            </a:spcBef>
            <a:spcAft>
              <a:spcPct val="15000"/>
            </a:spcAft>
            <a:buFont typeface="+mj-lt"/>
            <a:buAutoNum type="alphaLcParenR"/>
          </a:pPr>
          <a:r>
            <a:rPr lang="en-US" sz="1600" u="sng" kern="1200" dirty="0"/>
            <a:t>Support TXSET </a:t>
          </a:r>
          <a:r>
            <a:rPr lang="en-US" sz="1600" u="none" kern="1200" dirty="0"/>
            <a:t>on any MarkeTrak related issues/solutions</a:t>
          </a:r>
        </a:p>
        <a:p>
          <a:pPr marL="342900" lvl="2" indent="-171450" algn="l" defTabSz="711200">
            <a:lnSpc>
              <a:spcPct val="90000"/>
            </a:lnSpc>
            <a:spcBef>
              <a:spcPct val="0"/>
            </a:spcBef>
            <a:spcAft>
              <a:spcPct val="15000"/>
            </a:spcAft>
            <a:buFont typeface="+mj-lt"/>
            <a:buAutoNum type="alphaLcParenR"/>
          </a:pPr>
          <a:r>
            <a:rPr lang="en-US" sz="1600" u="sng" kern="1200" dirty="0"/>
            <a:t>Quarterly review of monthly ERCOT IAG report </a:t>
          </a:r>
        </a:p>
        <a:p>
          <a:pPr marL="114300" lvl="2" indent="-57150" algn="l" defTabSz="355600">
            <a:lnSpc>
              <a:spcPct val="90000"/>
            </a:lnSpc>
            <a:spcBef>
              <a:spcPct val="0"/>
            </a:spcBef>
            <a:spcAft>
              <a:spcPct val="15000"/>
            </a:spcAft>
            <a:buFont typeface="+mj-lt"/>
            <a:buAutoNum type="arabicPeriod"/>
          </a:pPr>
          <a:endParaRPr lang="en-US" sz="800" u="sng" kern="1200" dirty="0">
            <a:latin typeface="+mn-lt"/>
          </a:endParaRPr>
        </a:p>
        <a:p>
          <a:pPr marL="171450" lvl="1" indent="-171450" algn="l" defTabSz="711200">
            <a:lnSpc>
              <a:spcPct val="90000"/>
            </a:lnSpc>
            <a:spcBef>
              <a:spcPct val="0"/>
            </a:spcBef>
            <a:spcAft>
              <a:spcPct val="15000"/>
            </a:spcAft>
            <a:buFont typeface="+mj-lt"/>
            <a:buAutoNum type="arabicPeriod"/>
          </a:pPr>
          <a:r>
            <a:rPr lang="en-US" sz="1600" b="1" kern="1200" dirty="0"/>
            <a:t>Perform biannual review of overall MarkeTrak subtype volumes </a:t>
          </a:r>
          <a:r>
            <a:rPr lang="en-US" sz="1600" kern="1200" dirty="0"/>
            <a:t>for trends and the need for further performance analysis of various subtypes </a:t>
          </a:r>
          <a:endParaRPr lang="en-US" sz="1600" b="0" u="sng" kern="1200" dirty="0">
            <a:solidFill>
              <a:schemeClr val="tx1"/>
            </a:solidFill>
          </a:endParaRPr>
        </a:p>
        <a:p>
          <a:pPr marL="114300" lvl="2" indent="-57150" algn="l" defTabSz="355600">
            <a:lnSpc>
              <a:spcPct val="90000"/>
            </a:lnSpc>
            <a:spcBef>
              <a:spcPct val="0"/>
            </a:spcBef>
            <a:spcAft>
              <a:spcPct val="15000"/>
            </a:spcAft>
            <a:buFont typeface="+mj-lt"/>
            <a:buAutoNum type="arabicPeriod"/>
          </a:pPr>
          <a:endParaRPr lang="en-US" sz="800" kern="1200" dirty="0"/>
        </a:p>
        <a:p>
          <a:pPr marL="171450" lvl="1" indent="-171450" algn="l" defTabSz="711200">
            <a:lnSpc>
              <a:spcPct val="90000"/>
            </a:lnSpc>
            <a:spcBef>
              <a:spcPct val="0"/>
            </a:spcBef>
            <a:spcAft>
              <a:spcPct val="15000"/>
            </a:spcAft>
            <a:buFont typeface="+mj-lt"/>
            <a:buAutoNum type="arabicPeriod"/>
          </a:pPr>
          <a:r>
            <a:rPr lang="en-US" sz="1600" b="1" kern="1200" dirty="0"/>
            <a:t>Perform IAG &amp; MT data analysis using established framework </a:t>
          </a:r>
          <a:r>
            <a:rPr lang="en-US" sz="1600" kern="1200" dirty="0"/>
            <a:t>to identify metrics/trends for market participants and market performance using ERCOT provided data</a:t>
          </a:r>
        </a:p>
        <a:p>
          <a:pPr marL="57150" lvl="1" indent="-57150" algn="l" defTabSz="355600">
            <a:lnSpc>
              <a:spcPct val="90000"/>
            </a:lnSpc>
            <a:spcBef>
              <a:spcPct val="0"/>
            </a:spcBef>
            <a:spcAft>
              <a:spcPct val="15000"/>
            </a:spcAft>
            <a:buFont typeface="+mj-lt"/>
            <a:buAutoNum type="arabicPeriod"/>
          </a:pPr>
          <a:endParaRPr lang="en-US" sz="800" kern="1200" dirty="0"/>
        </a:p>
        <a:p>
          <a:pPr marL="171450" lvl="1" indent="-171450" algn="l" defTabSz="711200">
            <a:lnSpc>
              <a:spcPct val="90000"/>
            </a:lnSpc>
            <a:spcBef>
              <a:spcPct val="0"/>
            </a:spcBef>
            <a:spcAft>
              <a:spcPct val="15000"/>
            </a:spcAft>
            <a:buFont typeface="+mj-lt"/>
            <a:buAutoNum type="arabicPeriod"/>
          </a:pPr>
          <a:r>
            <a:rPr lang="en-US" sz="1600" b="1" kern="1200" dirty="0"/>
            <a:t>Perform monthly review of the Retail Market Services and Market Data Transparency Service Level Agreements </a:t>
          </a:r>
          <a:r>
            <a:rPr lang="en-US" sz="1600" kern="1200" dirty="0"/>
            <a:t>(SLAs), including Listserv performance, and work with ERCOT to evaluate and implement any potential changes, as needed</a:t>
          </a:r>
        </a:p>
        <a:p>
          <a:pPr marL="57150" lvl="1" indent="-57150" algn="l" defTabSz="355600">
            <a:lnSpc>
              <a:spcPct val="90000"/>
            </a:lnSpc>
            <a:spcBef>
              <a:spcPct val="0"/>
            </a:spcBef>
            <a:spcAft>
              <a:spcPct val="15000"/>
            </a:spcAft>
            <a:buFont typeface="+mj-lt"/>
            <a:buAutoNum type="arabicPeriod"/>
          </a:pPr>
          <a:endParaRPr lang="en-US" sz="800" kern="1200" dirty="0"/>
        </a:p>
        <a:p>
          <a:pPr marL="171450" lvl="1" indent="-171450" algn="l" defTabSz="711200">
            <a:lnSpc>
              <a:spcPct val="90000"/>
            </a:lnSpc>
            <a:spcBef>
              <a:spcPct val="0"/>
            </a:spcBef>
            <a:spcAft>
              <a:spcPct val="15000"/>
            </a:spcAft>
            <a:buFont typeface="+mj-lt"/>
            <a:buAutoNum type="arabicPeriod"/>
          </a:pPr>
          <a:r>
            <a:rPr lang="en-US" sz="1600" b="1" kern="1200" dirty="0"/>
            <a:t>Review the quarterly ERCOT Retail Market Performance Measures</a:t>
          </a:r>
          <a:r>
            <a:rPr lang="en-US" sz="1600" kern="1200" dirty="0"/>
            <a:t>, as needed</a:t>
          </a:r>
        </a:p>
        <a:p>
          <a:pPr marL="57150" lvl="1" indent="-57150" algn="l" defTabSz="355600">
            <a:lnSpc>
              <a:spcPct val="90000"/>
            </a:lnSpc>
            <a:spcBef>
              <a:spcPct val="0"/>
            </a:spcBef>
            <a:spcAft>
              <a:spcPct val="15000"/>
            </a:spcAft>
            <a:buFont typeface="+mj-lt"/>
            <a:buAutoNum type="arabicPeriod"/>
          </a:pPr>
          <a:endParaRPr lang="en-US" sz="800" kern="1200" dirty="0"/>
        </a:p>
        <a:p>
          <a:pPr marL="171450" lvl="1" indent="-171450" algn="l" defTabSz="711200">
            <a:lnSpc>
              <a:spcPct val="90000"/>
            </a:lnSpc>
            <a:spcBef>
              <a:spcPct val="0"/>
            </a:spcBef>
            <a:spcAft>
              <a:spcPct val="15000"/>
            </a:spcAft>
            <a:buFont typeface="+mj-lt"/>
            <a:buAutoNum type="arabicPeriod"/>
          </a:pPr>
          <a:r>
            <a:rPr lang="en-US" sz="1600" b="1" kern="1200" dirty="0"/>
            <a:t>Support ERCOT resolution efforts </a:t>
          </a:r>
          <a:r>
            <a:rPr lang="en-US" sz="1600" kern="1200" dirty="0"/>
            <a:t>in addressing each outage and/or degradation of service</a:t>
          </a: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None/>
          </a:pPr>
          <a:endParaRPr lang="en-US" sz="2000" b="0" kern="1200" dirty="0">
            <a:solidFill>
              <a:schemeClr val="tx1"/>
            </a:solidFill>
          </a:endParaRPr>
        </a:p>
      </dsp:txBody>
      <dsp:txXfrm>
        <a:off x="0" y="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2025 Goals</a:t>
          </a:r>
        </a:p>
      </dsp:txBody>
      <dsp:txXfrm>
        <a:off x="0" y="0"/>
        <a:ext cx="11094707" cy="5928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330294"/>
          <a:ext cx="11329646" cy="521431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457779" rIns="879306" bIns="184912" numCol="1" spcCol="1270" anchor="ctr" anchorCtr="0">
          <a:noAutofit/>
        </a:bodyPr>
        <a:lstStyle/>
        <a:p>
          <a:pPr marL="228600" lvl="1" indent="-228600" algn="just" defTabSz="1155700">
            <a:lnSpc>
              <a:spcPct val="90000"/>
            </a:lnSpc>
            <a:spcBef>
              <a:spcPct val="0"/>
            </a:spcBef>
            <a:spcAft>
              <a:spcPts val="600"/>
            </a:spcAft>
            <a:buFontTx/>
            <a:buNone/>
          </a:pPr>
          <a:r>
            <a:rPr lang="en-US" sz="2600" b="1" kern="1200" dirty="0"/>
            <a:t>Wednesday, February 19th @ 9:30 AM </a:t>
          </a:r>
          <a:r>
            <a:rPr lang="en-US" sz="2600" b="1" kern="1200" dirty="0" err="1"/>
            <a:t>WebEx</a:t>
          </a:r>
          <a:r>
            <a:rPr lang="en-US" sz="2600" b="1" kern="1200" dirty="0"/>
            <a:t> Only</a:t>
          </a:r>
          <a:endParaRPr lang="en-US" sz="2600" kern="1200" dirty="0">
            <a:latin typeface="Tenorite" panose="00000500000000000000" pitchFamily="2" charset="0"/>
          </a:endParaRPr>
        </a:p>
        <a:p>
          <a:pPr marL="228600" lvl="1" indent="-228600" algn="just" defTabSz="1066800">
            <a:lnSpc>
              <a:spcPct val="90000"/>
            </a:lnSpc>
            <a:spcBef>
              <a:spcPct val="0"/>
            </a:spcBef>
            <a:spcAft>
              <a:spcPts val="600"/>
            </a:spcAft>
            <a:buNone/>
          </a:pPr>
          <a:r>
            <a:rPr lang="en-US" sz="2400" b="1" kern="1200" dirty="0">
              <a:latin typeface="Tenorite" panose="00000500000000000000" pitchFamily="2" charset="0"/>
              <a:cs typeface="Calibri" panose="020F0502020204030204" pitchFamily="34" charset="0"/>
            </a:rPr>
            <a:t>DRAFT Agenda</a:t>
          </a:r>
          <a:r>
            <a:rPr lang="en-US" sz="2400" kern="1200" dirty="0">
              <a:latin typeface="Tenorite" panose="00000500000000000000" pitchFamily="2" charset="0"/>
              <a:cs typeface="Calibri" panose="020F0502020204030204" pitchFamily="34" charset="0"/>
            </a:rPr>
            <a:t>:</a:t>
          </a:r>
        </a:p>
        <a:p>
          <a:pPr marL="342900" lvl="2" indent="-171450" algn="just" defTabSz="800100">
            <a:lnSpc>
              <a:spcPct val="90000"/>
            </a:lnSpc>
            <a:spcBef>
              <a:spcPct val="0"/>
            </a:spcBef>
            <a:spcAft>
              <a:spcPts val="600"/>
            </a:spcAft>
            <a:buFont typeface="Wingdings" panose="05000000000000000000" pitchFamily="2" charset="2"/>
            <a:buChar char="q"/>
          </a:pPr>
          <a:endParaRPr lang="en-US" sz="1800" kern="1200" dirty="0">
            <a:latin typeface="Tenorite" panose="00000500000000000000" pitchFamily="2" charset="0"/>
            <a:cs typeface="Calibri" panose="020F0502020204030204" pitchFamily="34" charset="0"/>
          </a:endParaRP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ERCOT Reports</a:t>
          </a:r>
        </a:p>
        <a:p>
          <a:pPr marL="514350" lvl="3" indent="-171450" algn="just" defTabSz="800100">
            <a:lnSpc>
              <a:spcPct val="90000"/>
            </a:lnSpc>
            <a:spcBef>
              <a:spcPct val="0"/>
            </a:spcBef>
            <a:spcAft>
              <a:spcPts val="6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System Instances &amp; MT Performance</a:t>
          </a:r>
        </a:p>
        <a:p>
          <a:pPr marL="514350" lvl="3" indent="-171450" algn="just" defTabSz="800100">
            <a:lnSpc>
              <a:spcPct val="90000"/>
            </a:lnSpc>
            <a:spcBef>
              <a:spcPct val="0"/>
            </a:spcBef>
            <a:spcAft>
              <a:spcPts val="6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Listserv</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SCR817 – Mapping of 867 vs Sum of LSE Data</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SCR817 – Review of Lessons Learned – what worked, what could we have done better, any misses</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Critical Care Flags – </a:t>
          </a:r>
          <a:r>
            <a:rPr lang="en-US" sz="1800" kern="1200" dirty="0"/>
            <a:t>process to re-establish post an IGL</a:t>
          </a:r>
          <a:endParaRPr lang="en-US" sz="1800" kern="1200" dirty="0">
            <a:latin typeface="Tenorite" panose="00000500000000000000" pitchFamily="2" charset="0"/>
            <a:cs typeface="Calibri" panose="020F0502020204030204" pitchFamily="34" charset="0"/>
          </a:endParaRPr>
        </a:p>
        <a:p>
          <a:pPr marL="342900" lvl="2" indent="-171450" algn="just" defTabSz="800100">
            <a:lnSpc>
              <a:spcPct val="90000"/>
            </a:lnSpc>
            <a:spcBef>
              <a:spcPct val="0"/>
            </a:spcBef>
            <a:spcAft>
              <a:spcPts val="6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Subtypes Volume Analysis –IAL results</a:t>
          </a:r>
        </a:p>
        <a:p>
          <a:pPr marL="342900" lvl="2" indent="-171450" algn="just" defTabSz="800100">
            <a:lnSpc>
              <a:spcPct val="90000"/>
            </a:lnSpc>
            <a:spcBef>
              <a:spcPct val="0"/>
            </a:spcBef>
            <a:spcAft>
              <a:spcPts val="6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Goals 2025 Review</a:t>
          </a:r>
        </a:p>
        <a:p>
          <a:pPr marL="514350" lvl="3" indent="-171450" algn="just" defTabSz="711200">
            <a:lnSpc>
              <a:spcPct val="90000"/>
            </a:lnSpc>
            <a:spcBef>
              <a:spcPct val="0"/>
            </a:spcBef>
            <a:spcAft>
              <a:spcPts val="600"/>
            </a:spcAft>
            <a:buFont typeface="Arial" panose="020B0604020202020204" pitchFamily="34" charset="0"/>
            <a:buChar char="•"/>
          </a:pPr>
          <a:endParaRPr lang="en-US" sz="1600" i="0" kern="1200" dirty="0">
            <a:latin typeface="Tenorite" panose="00000500000000000000" pitchFamily="2" charset="0"/>
            <a:cs typeface="Calibri" panose="020F0502020204030204" pitchFamily="34" charset="0"/>
          </a:endParaRP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330294"/>
        <a:ext cx="11329646" cy="5214316"/>
      </dsp:txXfrm>
    </dsp:sp>
    <dsp:sp modelId="{4AA5C7B7-5B64-4F71-AB37-E39564456FAC}">
      <dsp:nvSpPr>
        <dsp:cNvPr id="0" name=""/>
        <dsp:cNvSpPr/>
      </dsp:nvSpPr>
      <dsp:spPr>
        <a:xfrm>
          <a:off x="0" y="0"/>
          <a:ext cx="10801436" cy="395621"/>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Next Meeting </a:t>
          </a:r>
          <a:r>
            <a:rPr lang="en-US" sz="2600" kern="1200">
              <a:latin typeface="Arial Rounded MT Bold" panose="020F0704030504030204" pitchFamily="34" charset="0"/>
            </a:rPr>
            <a:t>– </a:t>
          </a:r>
          <a:r>
            <a:rPr lang="en-US" sz="2600" b="1" kern="1200"/>
            <a:t>Wednesday, Feb 19</a:t>
          </a:r>
          <a:r>
            <a:rPr lang="en-US" sz="2600" b="1" kern="1200" baseline="30000"/>
            <a:t>th</a:t>
          </a:r>
          <a:r>
            <a:rPr lang="en-US" sz="2600" b="1" kern="1200"/>
            <a:t> </a:t>
          </a:r>
          <a:endParaRPr lang="en-US" sz="2600" kern="1200" dirty="0">
            <a:latin typeface="Arial Rounded MT Bold" panose="020F0704030504030204" pitchFamily="34" charset="0"/>
          </a:endParaRPr>
        </a:p>
      </dsp:txBody>
      <dsp:txXfrm>
        <a:off x="0" y="0"/>
        <a:ext cx="10801436" cy="39562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2/6/2025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2/6/2025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2/6/2025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commons.wikimedia.org/wiki/File:Drawn_love_hearts.sv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9A5EE11B-717E-5C0F-BBD7-C2E9B6DDC3AE}"/>
              </a:ext>
            </a:extLst>
          </p:cNvPr>
          <p:cNvPicPr>
            <a:picLocks noChangeAspect="1"/>
          </p:cNvPicPr>
          <p:nvPr/>
        </p:nvPicPr>
        <p:blipFill>
          <a:blip r:embed="rId2">
            <a:extLst>
              <a:ext uri="{96DAC541-7B7A-43D3-8B79-37D633B846F1}">
                <asvg:svgBlip xmlns:asvg="http://schemas.microsoft.com/office/drawing/2016/SVG/main" r:embed="rId3"/>
              </a:ext>
              <a:ext uri="{837473B0-CC2E-450A-ABE3-18F120FF3D39}">
                <a1611:picAttrSrcUrl xmlns:a1611="http://schemas.microsoft.com/office/drawing/2016/11/main" r:id="rId4"/>
              </a:ext>
            </a:extLst>
          </a:blip>
          <a:stretch>
            <a:fillRect/>
          </a:stretch>
        </p:blipFill>
        <p:spPr>
          <a:xfrm>
            <a:off x="1939636" y="0"/>
            <a:ext cx="8312727" cy="6858000"/>
          </a:xfrm>
          <a:prstGeom prst="rect">
            <a:avLst/>
          </a:prstGeom>
        </p:spPr>
      </p:pic>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5"/>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solidFill>
                  <a:schemeClr val="tx1"/>
                </a:solidFill>
                <a:latin typeface="Arial Rounded MT Bold" panose="020F0704030504030204" pitchFamily="34" charset="0"/>
                <a:ea typeface="+mj-ea"/>
                <a:cs typeface="+mj-cs"/>
              </a:rPr>
              <a:t>RMS</a:t>
            </a:r>
          </a:p>
          <a:p>
            <a:r>
              <a:rPr lang="en-US" sz="2800" dirty="0">
                <a:solidFill>
                  <a:schemeClr val="tx1"/>
                </a:solidFill>
                <a:latin typeface="Arial Rounded MT Bold" panose="020F0704030504030204" pitchFamily="34" charset="0"/>
                <a:ea typeface="+mj-ea"/>
                <a:cs typeface="+mj-cs"/>
              </a:rPr>
              <a:t>February 11th, 2025</a:t>
            </a:r>
          </a:p>
        </p:txBody>
      </p:sp>
      <p:sp>
        <p:nvSpPr>
          <p:cNvPr id="7" name="TextBox 6">
            <a:extLst>
              <a:ext uri="{FF2B5EF4-FFF2-40B4-BE49-F238E27FC236}">
                <a16:creationId xmlns:a16="http://schemas.microsoft.com/office/drawing/2014/main" id="{BC2D042A-5D60-104E-9114-EA96D7589A0F}"/>
              </a:ext>
            </a:extLst>
          </p:cNvPr>
          <p:cNvSpPr txBox="1"/>
          <p:nvPr/>
        </p:nvSpPr>
        <p:spPr>
          <a:xfrm>
            <a:off x="7126357" y="427382"/>
            <a:ext cx="4709882" cy="1569660"/>
          </a:xfrm>
          <a:prstGeom prst="rect">
            <a:avLst/>
          </a:prstGeom>
          <a:noFill/>
        </p:spPr>
        <p:txBody>
          <a:bodyPr wrap="square" rtlCol="0">
            <a:spAutoFit/>
          </a:bodyPr>
          <a:lstStyle/>
          <a:p>
            <a:pPr algn="ctr"/>
            <a:r>
              <a:rPr lang="en-US" sz="2400" b="1" u="sng" dirty="0"/>
              <a:t>Leadership 2025:</a:t>
            </a:r>
          </a:p>
          <a:p>
            <a:pPr algn="ctr"/>
            <a:r>
              <a:rPr lang="en-US" sz="2400" b="1" dirty="0"/>
              <a:t> Chair - Sheri Wiegand, </a:t>
            </a:r>
            <a:r>
              <a:rPr lang="en-US" sz="2400" b="1" dirty="0" err="1"/>
              <a:t>Vistra</a:t>
            </a:r>
            <a:endParaRPr lang="en-US" sz="2400" b="1" dirty="0"/>
          </a:p>
          <a:p>
            <a:pPr algn="ctr"/>
            <a:r>
              <a:rPr lang="en-US" sz="2400" b="1" dirty="0"/>
              <a:t>Vice Co-Chairs – Monica Jones, CNP</a:t>
            </a:r>
          </a:p>
          <a:p>
            <a:pPr algn="ctr"/>
            <a:r>
              <a:rPr lang="en-US" sz="2400" b="1" dirty="0"/>
              <a:t>Sam Pak, Oncor</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BDE73C4D-92C3-C182-0032-CC2ECA9C6186}"/>
              </a:ext>
            </a:extLst>
          </p:cNvPr>
          <p:cNvPicPr>
            <a:picLocks noChangeAspect="1"/>
          </p:cNvPicPr>
          <p:nvPr/>
        </p:nvPicPr>
        <p:blipFill>
          <a:blip r:embed="rId8"/>
          <a:stretch>
            <a:fillRect/>
          </a:stretch>
        </p:blipFill>
        <p:spPr>
          <a:xfrm>
            <a:off x="4106011" y="3429000"/>
            <a:ext cx="5157257" cy="3307873"/>
          </a:xfrm>
          <a:prstGeom prst="rect">
            <a:avLst/>
          </a:prstGeom>
        </p:spPr>
      </p:pic>
      <p:sp>
        <p:nvSpPr>
          <p:cNvPr id="5" name="Speech Bubble: Oval 4">
            <a:extLst>
              <a:ext uri="{FF2B5EF4-FFF2-40B4-BE49-F238E27FC236}">
                <a16:creationId xmlns:a16="http://schemas.microsoft.com/office/drawing/2014/main" id="{0237F155-6767-C630-3900-0963DD02957E}"/>
              </a:ext>
            </a:extLst>
          </p:cNvPr>
          <p:cNvSpPr/>
          <p:nvPr/>
        </p:nvSpPr>
        <p:spPr>
          <a:xfrm>
            <a:off x="9263269" y="3770117"/>
            <a:ext cx="2822233" cy="1855431"/>
          </a:xfrm>
          <a:prstGeom prst="wedgeEllipseCallout">
            <a:avLst>
              <a:gd name="adj1" fmla="val -81337"/>
              <a:gd name="adj2" fmla="val 284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Volumes peaked in Oct due to REP who inadvertently processed a broker file resulting in ~1000 IAGs</a:t>
            </a:r>
          </a:p>
        </p:txBody>
      </p:sp>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74172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4FBD2-7F47-0F40-8D6B-B58A249383FC}"/>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566C4379-5F56-C4A5-A684-0703CB13BD00}"/>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D8F73005-D7EA-F6BF-96B4-354DA5160B4A}"/>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0639664-3160-9507-3B0D-A5161640DA09}"/>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09C3D617-3315-AFE2-B0F8-DF73E960C3B3}"/>
              </a:ext>
            </a:extLst>
          </p:cNvPr>
          <p:cNvGraphicFramePr>
            <a:graphicFrameLocks/>
          </p:cNvGraphicFramePr>
          <p:nvPr>
            <p:extLst>
              <p:ext uri="{D42A27DB-BD31-4B8C-83A1-F6EECF244321}">
                <p14:modId xmlns:p14="http://schemas.microsoft.com/office/powerpoint/2010/main" val="2905296032"/>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3899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41F53-2077-C65F-8D09-10E8D8CAC74E}"/>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C97B08E2-AA15-BDC9-FC89-8B028D6FDBB7}"/>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82BBA645-BCD3-CD0F-67A1-1BC419365001}"/>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D311CB-3D23-8374-AA78-7E7F0D7B4416}"/>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A1074B27-7AA4-70AA-67E4-52206FEBB652}"/>
              </a:ext>
            </a:extLst>
          </p:cNvPr>
          <p:cNvGraphicFramePr>
            <a:graphicFrameLocks/>
          </p:cNvGraphicFramePr>
          <p:nvPr>
            <p:extLst>
              <p:ext uri="{D42A27DB-BD31-4B8C-83A1-F6EECF244321}">
                <p14:modId xmlns:p14="http://schemas.microsoft.com/office/powerpoint/2010/main" val="240183933"/>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29648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F3565-3AEC-1B1B-F297-29E1AAB33445}"/>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C44F5D51-5360-99BA-B718-82EAF6584FDE}"/>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40B2E6AC-F1D4-2140-0B18-928E075BE98E}"/>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9AA4B9-7FA6-155C-F48A-F8E15C80F048}"/>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C597A6D6-1F39-C287-51CF-0838A4BC88CE}"/>
              </a:ext>
            </a:extLst>
          </p:cNvPr>
          <p:cNvGraphicFramePr>
            <a:graphicFrameLocks/>
          </p:cNvGraphicFramePr>
          <p:nvPr>
            <p:extLst>
              <p:ext uri="{D42A27DB-BD31-4B8C-83A1-F6EECF244321}">
                <p14:modId xmlns:p14="http://schemas.microsoft.com/office/powerpoint/2010/main" val="1851283483"/>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364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4214245941"/>
              </p:ext>
            </p:extLst>
          </p:nvPr>
        </p:nvGraphicFramePr>
        <p:xfrm>
          <a:off x="478555" y="1165299"/>
          <a:ext cx="11329646" cy="55446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11985</TotalTime>
  <Words>781</Words>
  <Application>Microsoft Office PowerPoint</Application>
  <PresentationFormat>Widescreen</PresentationFormat>
  <Paragraphs>62</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Rounded MT Bold</vt:lpstr>
      <vt:lpstr>Calibri</vt:lpstr>
      <vt:lpstr>Calibri Light</vt:lpstr>
      <vt:lpstr>Tenorite</vt:lpstr>
      <vt:lpstr>Wingdings</vt:lpstr>
      <vt:lpstr>Retrospect</vt:lpstr>
      <vt:lpstr>TDTMS Update</vt:lpstr>
      <vt:lpstr>TDTMS</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Wiegand, Sheri</cp:lastModifiedBy>
  <cp:revision>388</cp:revision>
  <dcterms:created xsi:type="dcterms:W3CDTF">2019-02-27T15:25:50Z</dcterms:created>
  <dcterms:modified xsi:type="dcterms:W3CDTF">2025-02-07T04:29:52Z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2024-03-29T21:01:04Z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b2a58588-84ce-4cb5-af2c-d0f5eb5aa7d3</vt:lpwstr>
  </property>
  <property fmtid="{D5CDD505-2E9C-101B-9397-08002B2CF9AE}" pid="8" name="MSIP_Label_e3ac3a1a-de19-428b-b395-6d250d7743fb_ContentBits">
    <vt:lpwstr>0</vt:lpwstr>
  </property>
  <property fmtid="{D5CDD505-2E9C-101B-9397-08002B2CF9AE}" pid="9" name="MSIP_Label_7084cbda-52b8-46fb-a7b7-cb5bd465ed85_Enabled">
    <vt:lpwstr>true</vt:lpwstr>
  </property>
  <property fmtid="{D5CDD505-2E9C-101B-9397-08002B2CF9AE}" pid="10" name="MSIP_Label_7084cbda-52b8-46fb-a7b7-cb5bd465ed85_SetDate">
    <vt:lpwstr>2024-08-05T13:42:42Z</vt:lpwstr>
  </property>
  <property fmtid="{D5CDD505-2E9C-101B-9397-08002B2CF9AE}" pid="11" name="MSIP_Label_7084cbda-52b8-46fb-a7b7-cb5bd465ed85_Method">
    <vt:lpwstr>Standard</vt:lpwstr>
  </property>
  <property fmtid="{D5CDD505-2E9C-101B-9397-08002B2CF9AE}" pid="12" name="MSIP_Label_7084cbda-52b8-46fb-a7b7-cb5bd465ed85_Name">
    <vt:lpwstr>Internal</vt:lpwstr>
  </property>
  <property fmtid="{D5CDD505-2E9C-101B-9397-08002B2CF9AE}" pid="13" name="MSIP_Label_7084cbda-52b8-46fb-a7b7-cb5bd465ed85_SiteId">
    <vt:lpwstr>0afb747d-bff7-4596-a9fc-950ef9e0ec45</vt:lpwstr>
  </property>
  <property fmtid="{D5CDD505-2E9C-101B-9397-08002B2CF9AE}" pid="14" name="MSIP_Label_7084cbda-52b8-46fb-a7b7-cb5bd465ed85_ActionId">
    <vt:lpwstr>8e471e68-1c84-4705-bd16-705128988bf8</vt:lpwstr>
  </property>
  <property fmtid="{D5CDD505-2E9C-101B-9397-08002B2CF9AE}" pid="15" name="MSIP_Label_7084cbda-52b8-46fb-a7b7-cb5bd465ed85_ContentBits">
    <vt:lpwstr>0</vt:lpwstr>
  </property>
</Properties>
</file>