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9"/>
  </p:notesMasterIdLst>
  <p:handoutMasterIdLst>
    <p:handoutMasterId r:id="rId20"/>
  </p:handoutMasterIdLst>
  <p:sldIdLst>
    <p:sldId id="260" r:id="rId8"/>
    <p:sldId id="659" r:id="rId9"/>
    <p:sldId id="673" r:id="rId10"/>
    <p:sldId id="663" r:id="rId11"/>
    <p:sldId id="669" r:id="rId12"/>
    <p:sldId id="672" r:id="rId13"/>
    <p:sldId id="666" r:id="rId14"/>
    <p:sldId id="674" r:id="rId15"/>
    <p:sldId id="675" r:id="rId16"/>
    <p:sldId id="676" r:id="rId17"/>
    <p:sldId id="67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0D528A-27EB-A1C2-9572-55229C3671D4}" name="ERCOT" initials="ERCOT" userId="ERCOT" providerId="None"/>
  <p188:author id="{A9D76DD9-9A99-1096-2E66-173483C9F738}" name="King, Ryan" initials="RK" userId="S::Ryan.King@ercot.com::397dfbf6-562d-4090-9673-fd056153c1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1F5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1165B-8E7D-4C72-8F45-991715A77AF4}" v="193" dt="2025-02-06T22:12:13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1598" autoAdjust="0"/>
  </p:normalViewPr>
  <p:slideViewPr>
    <p:cSldViewPr snapToGrid="0">
      <p:cViewPr varScale="1">
        <p:scale>
          <a:sx n="101" d="100"/>
          <a:sy n="101" d="100"/>
        </p:scale>
        <p:origin x="192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54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5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66322" y="1835308"/>
            <a:ext cx="564603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ASDCs for use in RUC Studies</a:t>
            </a:r>
          </a:p>
          <a:p>
            <a:endParaRPr lang="en-US" sz="2400" b="1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Manager, Market Design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RTC+B Task Force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February 7, 2025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82D-C5B8-85BB-52E7-5B974F53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Case Analysis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C4E4C6-29CA-0BE0-4281-D3F8CD02DD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930669"/>
              </p:ext>
            </p:extLst>
          </p:nvPr>
        </p:nvGraphicFramePr>
        <p:xfrm>
          <a:off x="304800" y="3028036"/>
          <a:ext cx="8534400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548912">
                  <a:extLst>
                    <a:ext uri="{9D8B030D-6E8A-4147-A177-3AD203B41FA5}">
                      <a16:colId xmlns:a16="http://schemas.microsoft.com/office/drawing/2014/main" val="3696113364"/>
                    </a:ext>
                  </a:extLst>
                </a:gridCol>
                <a:gridCol w="1014486">
                  <a:extLst>
                    <a:ext uri="{9D8B030D-6E8A-4147-A177-3AD203B41FA5}">
                      <a16:colId xmlns:a16="http://schemas.microsoft.com/office/drawing/2014/main" val="2538714607"/>
                    </a:ext>
                  </a:extLst>
                </a:gridCol>
                <a:gridCol w="1652514">
                  <a:extLst>
                    <a:ext uri="{9D8B030D-6E8A-4147-A177-3AD203B41FA5}">
                      <a16:colId xmlns:a16="http://schemas.microsoft.com/office/drawing/2014/main" val="1866338355"/>
                    </a:ext>
                  </a:extLst>
                </a:gridCol>
                <a:gridCol w="1100137">
                  <a:extLst>
                    <a:ext uri="{9D8B030D-6E8A-4147-A177-3AD203B41FA5}">
                      <a16:colId xmlns:a16="http://schemas.microsoft.com/office/drawing/2014/main" val="951401750"/>
                    </a:ext>
                  </a:extLst>
                </a:gridCol>
                <a:gridCol w="1751501">
                  <a:extLst>
                    <a:ext uri="{9D8B030D-6E8A-4147-A177-3AD203B41FA5}">
                      <a16:colId xmlns:a16="http://schemas.microsoft.com/office/drawing/2014/main" val="240144989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16286381"/>
                    </a:ext>
                  </a:extLst>
                </a:gridCol>
              </a:tblGrid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Basecase2a with $50 Floor Price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Basecase2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NSPIN Award Delta  (MW)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462407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Resource Name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NSPIN Award (MW)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Generation Commitment Status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NSPIN Award  (MW)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Generation Commitment Status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128848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Unit_1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12.2</a:t>
                      </a:r>
                      <a:endParaRPr lang="en-US" sz="1200" b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-12.2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9371808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Unit_2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</a:t>
                      </a:r>
                      <a:endParaRPr lang="en-US" sz="1200" b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-5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750497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Unit_3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5.1</a:t>
                      </a:r>
                      <a:endParaRPr lang="en-US" sz="1200" b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-5.1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388536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10.3</a:t>
                      </a:r>
                      <a:endParaRPr lang="en-US" sz="1200" b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-10.3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903147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Unit_A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56.6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56.6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440948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Unit_B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149.5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149.5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556952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Unit_X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34.4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34.9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-0.5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529609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Unit_Y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3.34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-3.34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072691"/>
                  </a:ext>
                </a:extLst>
              </a:tr>
              <a:tr h="153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Unit_Z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39.8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51.9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-12.1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5392" marR="553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4479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4DD16-DD47-2BA7-8A79-DE4C86E16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98DBCE-30CA-3A32-E17F-3742E9845AEA}"/>
              </a:ext>
            </a:extLst>
          </p:cNvPr>
          <p:cNvSpPr txBox="1"/>
          <p:nvPr/>
        </p:nvSpPr>
        <p:spPr>
          <a:xfrm>
            <a:off x="304800" y="1143000"/>
            <a:ext cx="8458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Green highlights the Units committed under </a:t>
            </a:r>
            <a:r>
              <a:rPr lang="en-US" b="1" dirty="0">
                <a:solidFill>
                  <a:schemeClr val="tx2"/>
                </a:solidFill>
              </a:rPr>
              <a:t>Case 2a </a:t>
            </a:r>
            <a:r>
              <a:rPr lang="en-US" dirty="0">
                <a:solidFill>
                  <a:schemeClr val="tx2"/>
                </a:solidFill>
              </a:rPr>
              <a:t>(Units 1-4)</a:t>
            </a:r>
            <a:endParaRPr lang="en-US" b="1" dirty="0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Orange highlights the Units committed under </a:t>
            </a:r>
            <a:r>
              <a:rPr lang="en-US" b="1" dirty="0">
                <a:solidFill>
                  <a:schemeClr val="tx2"/>
                </a:solidFill>
              </a:rPr>
              <a:t>Case 2 </a:t>
            </a:r>
            <a:r>
              <a:rPr lang="en-US" dirty="0">
                <a:solidFill>
                  <a:schemeClr val="tx2"/>
                </a:solidFill>
              </a:rPr>
              <a:t>(Units A, B)</a:t>
            </a:r>
            <a:endParaRPr lang="en-US" b="1" dirty="0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Floor Price allows RUC to commit different units in Case 2a which in turn allows the HSL of Units A and B to now be considered to be awarded Off-Line Non-Spin</a:t>
            </a:r>
          </a:p>
        </p:txBody>
      </p:sp>
    </p:spTree>
    <p:extLst>
      <p:ext uri="{BB962C8B-B14F-4D97-AF65-F5344CB8AC3E}">
        <p14:creationId xmlns:p14="http://schemas.microsoft.com/office/powerpoint/2010/main" val="228748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0B84-4524-FD5F-038A-1E54BDE1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ECF6-5D97-BC0A-0A8F-30607914A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Initial study indicates that a ASDC floor price in RUC will help to ensure RUC commits sufficient capacity and meet AS plan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$50 ASDC floor likely higher than required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Initial analysis indicates a lower floor price may help resolve Non-Spin shortage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Plan to come forward with additional sensitivity analysis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97364-A7CE-7063-16AE-D51C92814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2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3926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Recap: RUC ASDC and of RTC RUC Inputs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Recap of Non-Spin and ECRS in RUC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Outline and Review of the RUC ASDC Sensitivity Analysis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Next Steps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2D081F-A5AD-5DEC-4070-526B97A8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ASDCs for RUC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4B81F7-564C-AA32-EC7A-9D290B3A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6256"/>
            <a:ext cx="8534400" cy="4709911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NPRR 1269: RTC+B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Thre</a:t>
            </a: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 Parameters Policy Issues proposes the ASDCs for use in RUC be the same as those derived for the Day-Ahead Market and Real-Time Market but with the following modifications: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ASDC for Non-Spin shall not extend beyond the AS Plan for Non-Spin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Use of a floor price such that no values on the ASDC curve for each AS fall below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/>
              </a:rPr>
              <a:t>$X/MWh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F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price at the ‘tail’ of the ASDC is necessary to ensure sufficient capacity is available to meet AS Plan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ERCOT has been conducting sensitivity analysis using a developed </a:t>
            </a:r>
            <a:r>
              <a:rPr lang="en-US" sz="1800" dirty="0" err="1">
                <a:solidFill>
                  <a:schemeClr val="tx2"/>
                </a:solidFill>
                <a:latin typeface="Arial" panose="020B0604020202020204"/>
              </a:rPr>
              <a:t>basecase</a:t>
            </a: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 for testing in the vendor RUC engine to understand the impact of different floor prices on AS procurement.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98CD5B-82B7-D005-F57A-1D26E2692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2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RTC RUC Inputs 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69084"/>
            <a:ext cx="8534400" cy="4319832"/>
          </a:xfrm>
        </p:spPr>
        <p:txBody>
          <a:bodyPr/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 will now contain </a:t>
            </a:r>
            <a:r>
              <a:rPr lang="en-US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capabilities 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each AS product (instead of AS Responsibilities today), including any subtypes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which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Resource is qualified.</a:t>
            </a:r>
            <a:endParaRPr lang="en-US" sz="2800" dirty="0">
              <a:solidFill>
                <a:schemeClr val="tx2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F3D7C7-A345-01EB-97C7-58C52BF66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4746"/>
              </p:ext>
            </p:extLst>
          </p:nvPr>
        </p:nvGraphicFramePr>
        <p:xfrm>
          <a:off x="209550" y="2434450"/>
          <a:ext cx="8704303" cy="2019690"/>
        </p:xfrm>
        <a:graphic>
          <a:graphicData uri="http://schemas.openxmlformats.org/drawingml/2006/table">
            <a:tbl>
              <a:tblPr/>
              <a:tblGrid>
                <a:gridCol w="774240">
                  <a:extLst>
                    <a:ext uri="{9D8B030D-6E8A-4147-A177-3AD203B41FA5}">
                      <a16:colId xmlns:a16="http://schemas.microsoft.com/office/drawing/2014/main" val="1347785208"/>
                    </a:ext>
                  </a:extLst>
                </a:gridCol>
                <a:gridCol w="365612">
                  <a:extLst>
                    <a:ext uri="{9D8B030D-6E8A-4147-A177-3AD203B41FA5}">
                      <a16:colId xmlns:a16="http://schemas.microsoft.com/office/drawing/2014/main" val="2837078443"/>
                    </a:ext>
                  </a:extLst>
                </a:gridCol>
                <a:gridCol w="352555">
                  <a:extLst>
                    <a:ext uri="{9D8B030D-6E8A-4147-A177-3AD203B41FA5}">
                      <a16:colId xmlns:a16="http://schemas.microsoft.com/office/drawing/2014/main" val="3970963542"/>
                    </a:ext>
                  </a:extLst>
                </a:gridCol>
                <a:gridCol w="477926">
                  <a:extLst>
                    <a:ext uri="{9D8B030D-6E8A-4147-A177-3AD203B41FA5}">
                      <a16:colId xmlns:a16="http://schemas.microsoft.com/office/drawing/2014/main" val="1542592623"/>
                    </a:ext>
                  </a:extLst>
                </a:gridCol>
                <a:gridCol w="422963">
                  <a:extLst>
                    <a:ext uri="{9D8B030D-6E8A-4147-A177-3AD203B41FA5}">
                      <a16:colId xmlns:a16="http://schemas.microsoft.com/office/drawing/2014/main" val="165295420"/>
                    </a:ext>
                  </a:extLst>
                </a:gridCol>
                <a:gridCol w="308262">
                  <a:extLst>
                    <a:ext uri="{9D8B030D-6E8A-4147-A177-3AD203B41FA5}">
                      <a16:colId xmlns:a16="http://schemas.microsoft.com/office/drawing/2014/main" val="649131060"/>
                    </a:ext>
                  </a:extLst>
                </a:gridCol>
                <a:gridCol w="308262">
                  <a:extLst>
                    <a:ext uri="{9D8B030D-6E8A-4147-A177-3AD203B41FA5}">
                      <a16:colId xmlns:a16="http://schemas.microsoft.com/office/drawing/2014/main" val="455346104"/>
                    </a:ext>
                  </a:extLst>
                </a:gridCol>
                <a:gridCol w="308262">
                  <a:extLst>
                    <a:ext uri="{9D8B030D-6E8A-4147-A177-3AD203B41FA5}">
                      <a16:colId xmlns:a16="http://schemas.microsoft.com/office/drawing/2014/main" val="654017059"/>
                    </a:ext>
                  </a:extLst>
                </a:gridCol>
                <a:gridCol w="308262">
                  <a:extLst>
                    <a:ext uri="{9D8B030D-6E8A-4147-A177-3AD203B41FA5}">
                      <a16:colId xmlns:a16="http://schemas.microsoft.com/office/drawing/2014/main" val="1882102228"/>
                    </a:ext>
                  </a:extLst>
                </a:gridCol>
                <a:gridCol w="439691">
                  <a:extLst>
                    <a:ext uri="{9D8B030D-6E8A-4147-A177-3AD203B41FA5}">
                      <a16:colId xmlns:a16="http://schemas.microsoft.com/office/drawing/2014/main" val="1853291526"/>
                    </a:ext>
                  </a:extLst>
                </a:gridCol>
                <a:gridCol w="583069">
                  <a:extLst>
                    <a:ext uri="{9D8B030D-6E8A-4147-A177-3AD203B41FA5}">
                      <a16:colId xmlns:a16="http://schemas.microsoft.com/office/drawing/2014/main" val="2823719836"/>
                    </a:ext>
                  </a:extLst>
                </a:gridCol>
                <a:gridCol w="497043">
                  <a:extLst>
                    <a:ext uri="{9D8B030D-6E8A-4147-A177-3AD203B41FA5}">
                      <a16:colId xmlns:a16="http://schemas.microsoft.com/office/drawing/2014/main" val="3219273685"/>
                    </a:ext>
                  </a:extLst>
                </a:gridCol>
                <a:gridCol w="487484">
                  <a:extLst>
                    <a:ext uri="{9D8B030D-6E8A-4147-A177-3AD203B41FA5}">
                      <a16:colId xmlns:a16="http://schemas.microsoft.com/office/drawing/2014/main" val="4169250021"/>
                    </a:ext>
                  </a:extLst>
                </a:gridCol>
                <a:gridCol w="506600">
                  <a:extLst>
                    <a:ext uri="{9D8B030D-6E8A-4147-A177-3AD203B41FA5}">
                      <a16:colId xmlns:a16="http://schemas.microsoft.com/office/drawing/2014/main" val="3197678342"/>
                    </a:ext>
                  </a:extLst>
                </a:gridCol>
                <a:gridCol w="525719">
                  <a:extLst>
                    <a:ext uri="{9D8B030D-6E8A-4147-A177-3AD203B41FA5}">
                      <a16:colId xmlns:a16="http://schemas.microsoft.com/office/drawing/2014/main" val="225060806"/>
                    </a:ext>
                  </a:extLst>
                </a:gridCol>
                <a:gridCol w="353665">
                  <a:extLst>
                    <a:ext uri="{9D8B030D-6E8A-4147-A177-3AD203B41FA5}">
                      <a16:colId xmlns:a16="http://schemas.microsoft.com/office/drawing/2014/main" val="3689111768"/>
                    </a:ext>
                  </a:extLst>
                </a:gridCol>
                <a:gridCol w="525719">
                  <a:extLst>
                    <a:ext uri="{9D8B030D-6E8A-4147-A177-3AD203B41FA5}">
                      <a16:colId xmlns:a16="http://schemas.microsoft.com/office/drawing/2014/main" val="227418061"/>
                    </a:ext>
                  </a:extLst>
                </a:gridCol>
                <a:gridCol w="506600">
                  <a:extLst>
                    <a:ext uri="{9D8B030D-6E8A-4147-A177-3AD203B41FA5}">
                      <a16:colId xmlns:a16="http://schemas.microsoft.com/office/drawing/2014/main" val="1578647028"/>
                    </a:ext>
                  </a:extLst>
                </a:gridCol>
                <a:gridCol w="652369">
                  <a:extLst>
                    <a:ext uri="{9D8B030D-6E8A-4147-A177-3AD203B41FA5}">
                      <a16:colId xmlns:a16="http://schemas.microsoft.com/office/drawing/2014/main" val="3980352560"/>
                    </a:ext>
                  </a:extLst>
                </a:gridCol>
              </a:tblGrid>
              <a:tr h="457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Name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Name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Delivery 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Date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Delivery 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Hour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</a:t>
                      </a:r>
                    </a:p>
                  </a:txBody>
                  <a:tcPr marL="6415" marR="6415" marT="64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HSL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LSL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HEL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LEL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Reg-Up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Reg-Down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RRSPFR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RRSFFR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RRSUFR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Non-Spin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ECRS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 SOC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(MWh)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 SOC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(MWh))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Target SOC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(MWh)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027476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1/9/2025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450245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B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1/9/2025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779390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1/9/2025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090582"/>
                  </a:ext>
                </a:extLst>
              </a:tr>
              <a:tr h="223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C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2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1/9/2025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2745"/>
                  </a:ext>
                </a:extLst>
              </a:tr>
              <a:tr h="234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D</a:t>
                      </a:r>
                    </a:p>
                  </a:txBody>
                  <a:tcPr marL="6415" marR="6415" marT="64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3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1/9/2025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6415" marR="6415" marT="64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619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18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RTC RUC Inputs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RUC will read the latest submitted AS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Offers that are available for the study period.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Proxy AS Offers will be used in RUC in determining a co-optimized solution where AS Offers have not been submitted.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7C02AC6-E31F-FAB3-2EC5-86407387F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62176"/>
              </p:ext>
            </p:extLst>
          </p:nvPr>
        </p:nvGraphicFramePr>
        <p:xfrm>
          <a:off x="238125" y="3165833"/>
          <a:ext cx="8705847" cy="2251866"/>
        </p:xfrm>
        <a:graphic>
          <a:graphicData uri="http://schemas.openxmlformats.org/drawingml/2006/table">
            <a:tbl>
              <a:tblPr/>
              <a:tblGrid>
                <a:gridCol w="471598">
                  <a:extLst>
                    <a:ext uri="{9D8B030D-6E8A-4147-A177-3AD203B41FA5}">
                      <a16:colId xmlns:a16="http://schemas.microsoft.com/office/drawing/2014/main" val="943135227"/>
                    </a:ext>
                  </a:extLst>
                </a:gridCol>
                <a:gridCol w="426683">
                  <a:extLst>
                    <a:ext uri="{9D8B030D-6E8A-4147-A177-3AD203B41FA5}">
                      <a16:colId xmlns:a16="http://schemas.microsoft.com/office/drawing/2014/main" val="3354984000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1804273483"/>
                    </a:ext>
                  </a:extLst>
                </a:gridCol>
                <a:gridCol w="441656">
                  <a:extLst>
                    <a:ext uri="{9D8B030D-6E8A-4147-A177-3AD203B41FA5}">
                      <a16:colId xmlns:a16="http://schemas.microsoft.com/office/drawing/2014/main" val="1018243496"/>
                    </a:ext>
                  </a:extLst>
                </a:gridCol>
                <a:gridCol w="336855">
                  <a:extLst>
                    <a:ext uri="{9D8B030D-6E8A-4147-A177-3AD203B41FA5}">
                      <a16:colId xmlns:a16="http://schemas.microsoft.com/office/drawing/2014/main" val="3366541919"/>
                    </a:ext>
                  </a:extLst>
                </a:gridCol>
                <a:gridCol w="263871">
                  <a:extLst>
                    <a:ext uri="{9D8B030D-6E8A-4147-A177-3AD203B41FA5}">
                      <a16:colId xmlns:a16="http://schemas.microsoft.com/office/drawing/2014/main" val="2898920611"/>
                    </a:ext>
                  </a:extLst>
                </a:gridCol>
                <a:gridCol w="398612">
                  <a:extLst>
                    <a:ext uri="{9D8B030D-6E8A-4147-A177-3AD203B41FA5}">
                      <a16:colId xmlns:a16="http://schemas.microsoft.com/office/drawing/2014/main" val="557460709"/>
                    </a:ext>
                  </a:extLst>
                </a:gridCol>
                <a:gridCol w="376156">
                  <a:extLst>
                    <a:ext uri="{9D8B030D-6E8A-4147-A177-3AD203B41FA5}">
                      <a16:colId xmlns:a16="http://schemas.microsoft.com/office/drawing/2014/main" val="1779467072"/>
                    </a:ext>
                  </a:extLst>
                </a:gridCol>
                <a:gridCol w="510897">
                  <a:extLst>
                    <a:ext uri="{9D8B030D-6E8A-4147-A177-3AD203B41FA5}">
                      <a16:colId xmlns:a16="http://schemas.microsoft.com/office/drawing/2014/main" val="336906407"/>
                    </a:ext>
                  </a:extLst>
                </a:gridCol>
                <a:gridCol w="464112">
                  <a:extLst>
                    <a:ext uri="{9D8B030D-6E8A-4147-A177-3AD203B41FA5}">
                      <a16:colId xmlns:a16="http://schemas.microsoft.com/office/drawing/2014/main" val="1439880167"/>
                    </a:ext>
                  </a:extLst>
                </a:gridCol>
                <a:gridCol w="464112">
                  <a:extLst>
                    <a:ext uri="{9D8B030D-6E8A-4147-A177-3AD203B41FA5}">
                      <a16:colId xmlns:a16="http://schemas.microsoft.com/office/drawing/2014/main" val="1981533495"/>
                    </a:ext>
                  </a:extLst>
                </a:gridCol>
                <a:gridCol w="308784">
                  <a:extLst>
                    <a:ext uri="{9D8B030D-6E8A-4147-A177-3AD203B41FA5}">
                      <a16:colId xmlns:a16="http://schemas.microsoft.com/office/drawing/2014/main" val="1228838590"/>
                    </a:ext>
                  </a:extLst>
                </a:gridCol>
                <a:gridCol w="389256">
                  <a:extLst>
                    <a:ext uri="{9D8B030D-6E8A-4147-A177-3AD203B41FA5}">
                      <a16:colId xmlns:a16="http://schemas.microsoft.com/office/drawing/2014/main" val="1628945915"/>
                    </a:ext>
                  </a:extLst>
                </a:gridCol>
                <a:gridCol w="381769">
                  <a:extLst>
                    <a:ext uri="{9D8B030D-6E8A-4147-A177-3AD203B41FA5}">
                      <a16:colId xmlns:a16="http://schemas.microsoft.com/office/drawing/2014/main" val="286614185"/>
                    </a:ext>
                  </a:extLst>
                </a:gridCol>
                <a:gridCol w="389256">
                  <a:extLst>
                    <a:ext uri="{9D8B030D-6E8A-4147-A177-3AD203B41FA5}">
                      <a16:colId xmlns:a16="http://schemas.microsoft.com/office/drawing/2014/main" val="1755604378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3813878405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1271136170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1577648108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1199969805"/>
                    </a:ext>
                  </a:extLst>
                </a:gridCol>
                <a:gridCol w="404227">
                  <a:extLst>
                    <a:ext uri="{9D8B030D-6E8A-4147-A177-3AD203B41FA5}">
                      <a16:colId xmlns:a16="http://schemas.microsoft.com/office/drawing/2014/main" val="962739861"/>
                    </a:ext>
                  </a:extLst>
                </a:gridCol>
                <a:gridCol w="106671">
                  <a:extLst>
                    <a:ext uri="{9D8B030D-6E8A-4147-A177-3AD203B41FA5}">
                      <a16:colId xmlns:a16="http://schemas.microsoft.com/office/drawing/2014/main" val="2610910245"/>
                    </a:ext>
                  </a:extLst>
                </a:gridCol>
                <a:gridCol w="443526">
                  <a:extLst>
                    <a:ext uri="{9D8B030D-6E8A-4147-A177-3AD203B41FA5}">
                      <a16:colId xmlns:a16="http://schemas.microsoft.com/office/drawing/2014/main" val="1404366362"/>
                    </a:ext>
                  </a:extLst>
                </a:gridCol>
                <a:gridCol w="106671">
                  <a:extLst>
                    <a:ext uri="{9D8B030D-6E8A-4147-A177-3AD203B41FA5}">
                      <a16:colId xmlns:a16="http://schemas.microsoft.com/office/drawing/2014/main" val="2189435141"/>
                    </a:ext>
                  </a:extLst>
                </a:gridCol>
              </a:tblGrid>
              <a:tr h="66378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Name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Name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AS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Category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Submit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ID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Block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ID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Delivery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Date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Delivery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Hour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PQ Pairs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Quantity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Block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Indicator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URS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RRSPFR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RRSFFR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RRSUFR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ECRS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ONNS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DRS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OFFEC Price 1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($/MW)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Quantity 5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(MW)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587055"/>
                  </a:ext>
                </a:extLst>
              </a:tr>
              <a:tr h="1557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NCLR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1/10/2025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160747"/>
                  </a:ext>
                </a:extLst>
              </a:tr>
              <a:tr h="1557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NCLR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1/10/2025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222814"/>
                  </a:ext>
                </a:extLst>
              </a:tr>
              <a:tr h="1557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NCLR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1/10/2025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576993"/>
                  </a:ext>
                </a:extLst>
              </a:tr>
              <a:tr h="1557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NCLR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1/10/2025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816783"/>
                  </a:ext>
                </a:extLst>
              </a:tr>
              <a:tr h="1557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 A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NCLR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QSE 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ONRES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123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1/10/2025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671691"/>
                  </a:ext>
                </a:extLst>
              </a:tr>
              <a:tr h="16389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…</a:t>
                      </a:r>
                    </a:p>
                  </a:txBody>
                  <a:tcPr marL="5095" marR="5095" marT="50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5095" marR="5095" marT="50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81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93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Non-Spin and ECRS in RUC</a:t>
            </a:r>
            <a:br>
              <a:rPr lang="en-US" sz="2800" dirty="0">
                <a:solidFill>
                  <a:schemeClr val="tx2"/>
                </a:solidFill>
              </a:rPr>
            </a:br>
            <a:br>
              <a:rPr lang="en-US" sz="2800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501B2E-E543-187F-3D49-4F042DC5F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44543"/>
              </p:ext>
            </p:extLst>
          </p:nvPr>
        </p:nvGraphicFramePr>
        <p:xfrm>
          <a:off x="657224" y="1752600"/>
          <a:ext cx="7355560" cy="3253034"/>
        </p:xfrm>
        <a:graphic>
          <a:graphicData uri="http://schemas.openxmlformats.org/drawingml/2006/table">
            <a:tbl>
              <a:tblPr/>
              <a:tblGrid>
                <a:gridCol w="1709550">
                  <a:extLst>
                    <a:ext uri="{9D8B030D-6E8A-4147-A177-3AD203B41FA5}">
                      <a16:colId xmlns:a16="http://schemas.microsoft.com/office/drawing/2014/main" val="904040761"/>
                    </a:ext>
                  </a:extLst>
                </a:gridCol>
                <a:gridCol w="1687055">
                  <a:extLst>
                    <a:ext uri="{9D8B030D-6E8A-4147-A177-3AD203B41FA5}">
                      <a16:colId xmlns:a16="http://schemas.microsoft.com/office/drawing/2014/main" val="572706723"/>
                    </a:ext>
                  </a:extLst>
                </a:gridCol>
                <a:gridCol w="2159430">
                  <a:extLst>
                    <a:ext uri="{9D8B030D-6E8A-4147-A177-3AD203B41FA5}">
                      <a16:colId xmlns:a16="http://schemas.microsoft.com/office/drawing/2014/main" val="3398552728"/>
                    </a:ext>
                  </a:extLst>
                </a:gridCol>
                <a:gridCol w="1799525">
                  <a:extLst>
                    <a:ext uri="{9D8B030D-6E8A-4147-A177-3AD203B41FA5}">
                      <a16:colId xmlns:a16="http://schemas.microsoft.com/office/drawing/2014/main" val="2029126893"/>
                    </a:ext>
                  </a:extLst>
                </a:gridCol>
              </a:tblGrid>
              <a:tr h="669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COP STATUS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RUC 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Eligible Non-Spin Award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Eligible ECRS Award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202020"/>
                  </a:ext>
                </a:extLst>
              </a:tr>
              <a:tr h="637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Non-Spin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ECRS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262624"/>
                  </a:ext>
                </a:extLst>
              </a:tr>
              <a:tr h="637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OFFQS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OFFQS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Non-Spin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ECRS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609067"/>
                  </a:ext>
                </a:extLst>
              </a:tr>
              <a:tr h="637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Non-Spin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On-Line ECRS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942255"/>
                  </a:ext>
                </a:extLst>
              </a:tr>
              <a:tr h="669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Off-Line Non-Spin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32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62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the HRUC study save case</a:t>
            </a:r>
            <a:br>
              <a:rPr lang="en-US" sz="2800" dirty="0">
                <a:solidFill>
                  <a:schemeClr val="tx2"/>
                </a:solidFill>
              </a:rPr>
            </a:br>
            <a:br>
              <a:rPr lang="en-US" sz="2800" dirty="0">
                <a:solidFill>
                  <a:schemeClr val="tx2"/>
                </a:solidFill>
              </a:rPr>
            </a:br>
            <a:br>
              <a:rPr lang="en-US" sz="2800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77687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Purpose</a:t>
            </a:r>
            <a:r>
              <a:rPr lang="en-US" sz="1800" dirty="0">
                <a:solidFill>
                  <a:schemeClr val="tx2"/>
                </a:solidFill>
              </a:rPr>
              <a:t>: </a:t>
            </a:r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Sensitivity 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analysis </a:t>
            </a:r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compares penalty of the shortage v. commitment cost</a:t>
            </a:r>
          </a:p>
          <a:p>
            <a:r>
              <a:rPr lang="en-US" sz="1800" dirty="0">
                <a:solidFill>
                  <a:schemeClr val="tx2"/>
                </a:solidFill>
                <a:latin typeface="+mj-lt"/>
              </a:rPr>
              <a:t>Higher penalty (</a:t>
            </a:r>
            <a:r>
              <a:rPr lang="en-US" sz="1800" dirty="0" err="1">
                <a:solidFill>
                  <a:schemeClr val="tx2"/>
                </a:solidFill>
                <a:latin typeface="+mj-lt"/>
              </a:rPr>
              <a:t>ie</a:t>
            </a:r>
            <a:r>
              <a:rPr lang="en-US" sz="1800" dirty="0">
                <a:solidFill>
                  <a:schemeClr val="tx2"/>
                </a:solidFill>
                <a:latin typeface="+mj-lt"/>
              </a:rPr>
              <a:t> higher AS floor price) increases penalty of shortage relative to commitment cost</a:t>
            </a:r>
            <a:endParaRPr lang="en-US" sz="18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</a:rPr>
              <a:t>Basecase 1</a:t>
            </a:r>
            <a:r>
              <a:rPr lang="en-US" sz="1800" dirty="0">
                <a:solidFill>
                  <a:schemeClr val="tx2"/>
                </a:solidFill>
              </a:rPr>
              <a:t>: Load forecast based on ERCOT Dec 2024 Mid-Term Load Forecast (MTLF)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</a:rPr>
              <a:t>Basecase 2</a:t>
            </a:r>
            <a:r>
              <a:rPr lang="en-US" sz="1800" dirty="0">
                <a:solidFill>
                  <a:schemeClr val="tx2"/>
                </a:solidFill>
              </a:rPr>
              <a:t>: MTLF and adjusted with Peak load around 70,000 MW.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</a:rPr>
              <a:t>Basecase 2a</a:t>
            </a:r>
            <a:r>
              <a:rPr lang="en-US" sz="1800" dirty="0">
                <a:solidFill>
                  <a:schemeClr val="tx2"/>
                </a:solidFill>
              </a:rPr>
              <a:t>: Inclusion of ASDC Floor Price of $50 applied to Basecase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Production (Dec 2024) network model.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ERCOT proposed ASDC curve.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Production (Dec 2024) COP data was used with updated AS Capability. 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3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B0DC-3A84-2B5C-CD1B-0AA8E780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13F24-A3F6-4F03-A25A-214A51911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Including of a price floor: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Allows RUC optimization to make different commitment decisions than initial Basecase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Not necessarily committing more HSL capacity, but the change in the units committed enables previous capacity to be considered for Off-Line Non-Spin awards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0B1E7-6F6E-C0C4-1F0E-E6B1FF77C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9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8912C-BFD5-530E-EE5E-71B8F7C47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Case Analysis Results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D138AA2-6868-E441-B9A4-6FD8718BF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508599"/>
              </p:ext>
            </p:extLst>
          </p:nvPr>
        </p:nvGraphicFramePr>
        <p:xfrm>
          <a:off x="304798" y="3700380"/>
          <a:ext cx="8629652" cy="1233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316">
                  <a:extLst>
                    <a:ext uri="{9D8B030D-6E8A-4147-A177-3AD203B41FA5}">
                      <a16:colId xmlns:a16="http://schemas.microsoft.com/office/drawing/2014/main" val="1890422548"/>
                    </a:ext>
                  </a:extLst>
                </a:gridCol>
                <a:gridCol w="839192">
                  <a:extLst>
                    <a:ext uri="{9D8B030D-6E8A-4147-A177-3AD203B41FA5}">
                      <a16:colId xmlns:a16="http://schemas.microsoft.com/office/drawing/2014/main" val="2441874395"/>
                    </a:ext>
                  </a:extLst>
                </a:gridCol>
                <a:gridCol w="1028575">
                  <a:extLst>
                    <a:ext uri="{9D8B030D-6E8A-4147-A177-3AD203B41FA5}">
                      <a16:colId xmlns:a16="http://schemas.microsoft.com/office/drawing/2014/main" val="3884976306"/>
                    </a:ext>
                  </a:extLst>
                </a:gridCol>
                <a:gridCol w="1089019">
                  <a:extLst>
                    <a:ext uri="{9D8B030D-6E8A-4147-A177-3AD203B41FA5}">
                      <a16:colId xmlns:a16="http://schemas.microsoft.com/office/drawing/2014/main" val="2105122204"/>
                    </a:ext>
                  </a:extLst>
                </a:gridCol>
                <a:gridCol w="1039874">
                  <a:extLst>
                    <a:ext uri="{9D8B030D-6E8A-4147-A177-3AD203B41FA5}">
                      <a16:colId xmlns:a16="http://schemas.microsoft.com/office/drawing/2014/main" val="240725684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13750247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331461731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430166748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1491511415"/>
                    </a:ext>
                  </a:extLst>
                </a:gridCol>
              </a:tblGrid>
              <a:tr h="723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 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On-Line NSPIN Award (MW)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Off-Line NSPIN Award (MW)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Total NSPIN Award (MW)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NSPIN Shortage (MW)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</a:rPr>
                        <a:t>NSPIN Shadow Price ($)</a:t>
                      </a:r>
                      <a:endParaRPr lang="en-US" sz="100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Unit Commit Unit #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Unit Commit HSL (MW)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Total Commitment Cost ($)</a:t>
                      </a:r>
                    </a:p>
                  </a:txBody>
                  <a:tcPr marL="58574" marR="58574" marT="0" marB="0" anchor="b"/>
                </a:tc>
                <a:extLst>
                  <a:ext uri="{0D108BD9-81ED-4DB2-BD59-A6C34878D82A}">
                    <a16:rowId xmlns:a16="http://schemas.microsoft.com/office/drawing/2014/main" val="1657576761"/>
                  </a:ext>
                </a:extLst>
              </a:tr>
              <a:tr h="170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Case 1</a:t>
                      </a: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2334.9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829.04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3164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0</a:t>
                      </a:r>
                    </a:p>
                  </a:txBody>
                  <a:tcPr marL="58574" marR="58574" marT="0" marB="0" anchor="b"/>
                </a:tc>
                <a:extLst>
                  <a:ext uri="{0D108BD9-81ED-4DB2-BD59-A6C34878D82A}">
                    <a16:rowId xmlns:a16="http://schemas.microsoft.com/office/drawing/2014/main" val="390316044"/>
                  </a:ext>
                </a:extLst>
              </a:tr>
              <a:tr h="170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Case 2 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126.04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2880.4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3006.44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157.56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3.27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37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3085.9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174,420.26</a:t>
                      </a:r>
                    </a:p>
                  </a:txBody>
                  <a:tcPr marL="58574" marR="58574" marT="0" marB="0" anchor="b"/>
                </a:tc>
                <a:extLst>
                  <a:ext uri="{0D108BD9-81ED-4DB2-BD59-A6C34878D82A}">
                    <a16:rowId xmlns:a16="http://schemas.microsoft.com/office/drawing/2014/main" val="2675763845"/>
                  </a:ext>
                </a:extLst>
              </a:tr>
              <a:tr h="170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Case 2a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110.6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3053.4</a:t>
                      </a:r>
                      <a:endParaRPr lang="en-US" sz="10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3164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0.12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40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3084.7</a:t>
                      </a:r>
                      <a:endParaRPr lang="en-US" sz="1000" dirty="0">
                        <a:effectLst/>
                        <a:latin typeface="+mj-lt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58574" marR="585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174,843.66</a:t>
                      </a:r>
                    </a:p>
                  </a:txBody>
                  <a:tcPr marL="58574" marR="58574" marT="0" marB="0" anchor="b"/>
                </a:tc>
                <a:extLst>
                  <a:ext uri="{0D108BD9-81ED-4DB2-BD59-A6C34878D82A}">
                    <a16:rowId xmlns:a16="http://schemas.microsoft.com/office/drawing/2014/main" val="265672786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FD83A-6F5E-87D6-893A-4DE691C44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DA29E6-AD04-9D60-D7E2-92F97441650A}"/>
              </a:ext>
            </a:extLst>
          </p:cNvPr>
          <p:cNvSpPr txBox="1"/>
          <p:nvPr/>
        </p:nvSpPr>
        <p:spPr>
          <a:xfrm>
            <a:off x="304798" y="1228725"/>
            <a:ext cx="8458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All analyses are for HE 19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Plan for Non-Spin: 3164 MW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Base Case 1: Load 49,302 MW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Base Case 2: Load 70,302 MW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Base Case 2a: Load 70,302 MW with $50 ASDC Price Floor</a:t>
            </a:r>
          </a:p>
        </p:txBody>
      </p:sp>
    </p:spTree>
    <p:extLst>
      <p:ext uri="{BB962C8B-B14F-4D97-AF65-F5344CB8AC3E}">
        <p14:creationId xmlns:p14="http://schemas.microsoft.com/office/powerpoint/2010/main" val="45009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8119FE-F4FF-481E-B61E-86EAA9373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13712</TotalTime>
  <Words>1248</Words>
  <Application>Microsoft Office PowerPoint</Application>
  <PresentationFormat>On-screen Show (4:3)</PresentationFormat>
  <Paragraphs>462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Aptos</vt:lpstr>
      <vt:lpstr>Aptos Narrow</vt:lpstr>
      <vt:lpstr>Arial</vt:lpstr>
      <vt:lpstr>Calibri</vt:lpstr>
      <vt:lpstr>Courier New</vt:lpstr>
      <vt:lpstr>Symbol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Recap – ASDCs for RUC</vt:lpstr>
      <vt:lpstr>Review of RTC RUC Inputs  </vt:lpstr>
      <vt:lpstr>Review of RTC RUC Inputs </vt:lpstr>
      <vt:lpstr>Recap of Non-Spin and ECRS in RUC  </vt:lpstr>
      <vt:lpstr>Outline of the HRUC study save case   </vt:lpstr>
      <vt:lpstr>Interpreting Results</vt:lpstr>
      <vt:lpstr>Base Case Analysis Results </vt:lpstr>
      <vt:lpstr>Base Case Analysis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52</cp:revision>
  <cp:lastPrinted>2020-02-05T17:47:59Z</cp:lastPrinted>
  <dcterms:created xsi:type="dcterms:W3CDTF">2016-01-21T15:20:31Z</dcterms:created>
  <dcterms:modified xsi:type="dcterms:W3CDTF">2025-02-06T22:12:13Z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2023-07-25T13:34:51Z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f437fdcb-bdac-4a88-b4ec-efbb3fd6b707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