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53" r:id="rId4"/>
    <p:sldMasterId id="2147483648" r:id="rId5"/>
  </p:sldMasterIdLst>
  <p:notesMasterIdLst>
    <p:notesMasterId r:id="rId30"/>
  </p:notesMasterIdLst>
  <p:handoutMasterIdLst>
    <p:handoutMasterId r:id="rId31"/>
  </p:handoutMasterIdLst>
  <p:sldIdLst>
    <p:sldId id="338" r:id="rId6"/>
    <p:sldId id="366" r:id="rId7"/>
    <p:sldId id="367" r:id="rId8"/>
    <p:sldId id="370" r:id="rId9"/>
    <p:sldId id="363" r:id="rId10"/>
    <p:sldId id="371" r:id="rId11"/>
    <p:sldId id="372" r:id="rId12"/>
    <p:sldId id="373" r:id="rId13"/>
    <p:sldId id="369" r:id="rId14"/>
    <p:sldId id="374" r:id="rId15"/>
    <p:sldId id="364" r:id="rId16"/>
    <p:sldId id="376" r:id="rId17"/>
    <p:sldId id="375" r:id="rId18"/>
    <p:sldId id="378" r:id="rId19"/>
    <p:sldId id="377" r:id="rId20"/>
    <p:sldId id="379" r:id="rId21"/>
    <p:sldId id="380" r:id="rId22"/>
    <p:sldId id="381" r:id="rId23"/>
    <p:sldId id="383" r:id="rId24"/>
    <p:sldId id="384" r:id="rId25"/>
    <p:sldId id="385" r:id="rId26"/>
    <p:sldId id="386" r:id="rId27"/>
    <p:sldId id="387" r:id="rId28"/>
    <p:sldId id="353"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A27DE27-4B96-A59E-FDD9-EF7C24BC629B}" name="Schmall, John" initials="SJ" userId="S::john.schmall@ercot.com::f98f7ff2-2efd-46b1-a0be-6e7428f04ce8" providerId="AD"/>
  <p188:author id="{61CD393B-B17F-647C-CC65-41A4EDC8BC3E}" name="Woodfin, Dan" initials="WD" userId="S::dan.woodfin@ercot.com::241f4bb4-a54f-4ff5-bea3-a7be5eec2bbc" providerId="AD"/>
  <p188:author id="{45A5BF4A-79CF-094C-5A49-8F5E49E493A8}" name="Schmall, John" initials="SJ" userId="S::John.Schmall@ercot.com::f98f7ff2-2efd-46b1-a0be-6e7428f04ce8" providerId="AD"/>
  <p188:author id="{1E6A1C6D-95E2-9F58-4E53-AFEA81F9AAB2}" name="Solis, Stephen" initials="SS" userId="S::Stephen.Solis@ercot.com::4217e5b7-af20-42de-818f-e9ca3912704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45" autoAdjust="0"/>
  </p:normalViewPr>
  <p:slideViewPr>
    <p:cSldViewPr showGuides="1">
      <p:cViewPr varScale="1">
        <p:scale>
          <a:sx n="90" d="100"/>
          <a:sy n="90" d="100"/>
        </p:scale>
        <p:origin x="108" y="58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8/10/relationships/authors" Targe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2/6/2025</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2/5/2025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101119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package" Target="../embeddings/Microsoft_Word_Document.docx"/><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package" Target="../embeddings/Microsoft_Word_Document1.docx"/><Relationship Id="rId1" Type="http://schemas.openxmlformats.org/officeDocument/2006/relationships/slideLayout" Target="../slideLayouts/slideLayout3.xml"/><Relationship Id="rId5" Type="http://schemas.openxmlformats.org/officeDocument/2006/relationships/image" Target="../media/image9.emf"/><Relationship Id="rId4" Type="http://schemas.openxmlformats.org/officeDocument/2006/relationships/package" Target="../embeddings/Microsoft_Word_Document2.docx"/></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package" Target="../embeddings/Microsoft_Word_Document3.docx"/><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0"/>
            <a:ext cx="5029200" cy="3724096"/>
          </a:xfrm>
          <a:prstGeom prst="rect">
            <a:avLst/>
          </a:prstGeom>
          <a:noFill/>
        </p:spPr>
        <p:txBody>
          <a:bodyPr wrap="square" rtlCol="0">
            <a:spAutoFit/>
          </a:bodyPr>
          <a:lstStyle/>
          <a:p>
            <a:r>
              <a:rPr lang="en-US" sz="2800" b="1" dirty="0">
                <a:solidFill>
                  <a:schemeClr val="tx2"/>
                </a:solidFill>
              </a:rPr>
              <a:t>Detailed Review of DocuSign Template</a:t>
            </a:r>
          </a:p>
          <a:p>
            <a:endParaRPr lang="en-US" sz="2000" b="1" dirty="0">
              <a:solidFill>
                <a:schemeClr val="tx2"/>
              </a:solidFill>
            </a:endParaRPr>
          </a:p>
          <a:p>
            <a:endParaRPr lang="en-US" sz="2000" b="1" dirty="0">
              <a:solidFill>
                <a:schemeClr val="tx2"/>
              </a:solidFill>
            </a:endParaRPr>
          </a:p>
          <a:p>
            <a:endParaRPr lang="en-US" sz="2000" b="1" dirty="0">
              <a:solidFill>
                <a:schemeClr val="tx2"/>
              </a:solidFill>
            </a:endParaRPr>
          </a:p>
          <a:p>
            <a:pPr eaLnBrk="1" hangingPunct="1"/>
            <a:r>
              <a:rPr lang="en-US" altLang="en-US" sz="2000" dirty="0">
                <a:solidFill>
                  <a:schemeClr val="tx2"/>
                </a:solidFill>
              </a:rPr>
              <a:t>John Schmall</a:t>
            </a:r>
          </a:p>
          <a:p>
            <a:pPr eaLnBrk="1" hangingPunct="1"/>
            <a:r>
              <a:rPr lang="en-US" altLang="en-US" sz="2000" dirty="0">
                <a:solidFill>
                  <a:schemeClr val="tx2"/>
                </a:solidFill>
              </a:rPr>
              <a:t>ERCOT Grid Planning</a:t>
            </a:r>
          </a:p>
          <a:p>
            <a:endParaRPr lang="en-US" sz="2000" b="1" dirty="0">
              <a:solidFill>
                <a:schemeClr val="tx2"/>
              </a:solidFill>
            </a:endParaRPr>
          </a:p>
          <a:p>
            <a:endParaRPr lang="en-US" sz="2000" b="1" dirty="0">
              <a:solidFill>
                <a:schemeClr val="tx2"/>
              </a:solidFill>
            </a:endParaRPr>
          </a:p>
          <a:p>
            <a:r>
              <a:rPr kumimoji="0" lang="en-US" sz="2000" b="1" i="0" u="none" strike="noStrike" kern="1200" cap="none" spc="0" normalizeH="0" baseline="0" noProof="0" dirty="0">
                <a:ln>
                  <a:noFill/>
                </a:ln>
                <a:solidFill>
                  <a:srgbClr val="5B6770"/>
                </a:solidFill>
                <a:effectLst/>
                <a:uLnTx/>
                <a:uFillTx/>
                <a:latin typeface="Arial" panose="020B0604020202020204"/>
                <a:ea typeface="+mn-ea"/>
                <a:cs typeface="+mn-cs"/>
              </a:rPr>
              <a:t>NOGRR245 Workshop</a:t>
            </a:r>
            <a:endParaRPr lang="en-US" sz="2000" b="1" dirty="0">
              <a:solidFill>
                <a:schemeClr val="tx2"/>
              </a:solidFill>
            </a:endParaRPr>
          </a:p>
          <a:p>
            <a:r>
              <a:rPr lang="en-US" sz="2000" b="1" dirty="0">
                <a:solidFill>
                  <a:schemeClr val="tx2"/>
                </a:solidFill>
              </a:rPr>
              <a:t>February 10, 2025</a:t>
            </a:r>
          </a:p>
        </p:txBody>
      </p:sp>
    </p:spTree>
    <p:extLst>
      <p:ext uri="{BB962C8B-B14F-4D97-AF65-F5344CB8AC3E}">
        <p14:creationId xmlns:p14="http://schemas.microsoft.com/office/powerpoint/2010/main" val="3676918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Voltage Ride-Through Q3 &amp; Q4</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
        <p:nvSpPr>
          <p:cNvPr id="7" name="TextBox 6">
            <a:extLst>
              <a:ext uri="{FF2B5EF4-FFF2-40B4-BE49-F238E27FC236}">
                <a16:creationId xmlns:a16="http://schemas.microsoft.com/office/drawing/2014/main" id="{B1BF8FF8-42B9-694D-EB8E-37A8BB220A36}"/>
              </a:ext>
            </a:extLst>
          </p:cNvPr>
          <p:cNvSpPr txBox="1"/>
          <p:nvPr/>
        </p:nvSpPr>
        <p:spPr>
          <a:xfrm>
            <a:off x="539276" y="1219200"/>
            <a:ext cx="7976074" cy="2031325"/>
          </a:xfrm>
          <a:prstGeom prst="rect">
            <a:avLst/>
          </a:prstGeom>
          <a:noFill/>
        </p:spPr>
        <p:txBody>
          <a:bodyPr wrap="square">
            <a:spAutoFit/>
          </a:bodyPr>
          <a:lstStyle/>
          <a:p>
            <a:r>
              <a:rPr lang="en-US" sz="1400" b="0" i="0" dirty="0">
                <a:solidFill>
                  <a:srgbClr val="000000"/>
                </a:solidFill>
                <a:effectLst/>
                <a:latin typeface="Arial" panose="020B0604020202020204" pitchFamily="34" charset="0"/>
              </a:rPr>
              <a:t>I attest the table above accurately represents the voltage ride-through performance capability of the Resource and all its inter-dependent systems (such as plant controls, turbine controls and/or inverter controls - not just protective relay settings). [</a:t>
            </a:r>
            <a:r>
              <a:rPr lang="en-US" sz="1400" b="0" i="0" dirty="0">
                <a:solidFill>
                  <a:srgbClr val="000000"/>
                </a:solidFill>
                <a:effectLst/>
                <a:highlight>
                  <a:srgbClr val="FFFF00"/>
                </a:highlight>
                <a:latin typeface="Arial" panose="020B0604020202020204" pitchFamily="34" charset="0"/>
              </a:rPr>
              <a:t>y/n</a:t>
            </a:r>
            <a:r>
              <a:rPr lang="en-US" sz="1400" b="0" i="0" dirty="0">
                <a:solidFill>
                  <a:srgbClr val="000000"/>
                </a:solidFill>
                <a:effectLst/>
                <a:latin typeface="Arial" panose="020B0604020202020204" pitchFamily="34" charset="0"/>
              </a:rPr>
              <a:t>] </a:t>
            </a:r>
          </a:p>
          <a:p>
            <a:endParaRPr lang="en-US" sz="1400" dirty="0">
              <a:solidFill>
                <a:srgbClr val="000000"/>
              </a:solidFill>
              <a:latin typeface="Arial" panose="020B0604020202020204" pitchFamily="34" charset="0"/>
            </a:endParaRPr>
          </a:p>
          <a:p>
            <a:endParaRPr lang="en-US" sz="1400" dirty="0">
              <a:solidFill>
                <a:srgbClr val="000000"/>
              </a:solidFill>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Provide a complete voltage ride-through capability curve (0-600 seconds) superimposed on the minimum applicable requirement.  A separate curve may be necessary to show sub-cycle overvoltage capability for resources subject to IEEE 2800-2022 requirements.</a:t>
            </a:r>
            <a:r>
              <a:rPr kumimoji="0" lang="en-US" sz="1400" b="0" i="0" u="none" strike="noStrike" kern="1200" cap="none" spc="0" normalizeH="0" baseline="0" noProof="0" dirty="0">
                <a:ln>
                  <a:noFill/>
                </a:ln>
                <a:solidFill>
                  <a:srgbClr val="000000"/>
                </a:solidFill>
                <a:effectLst/>
                <a:uLnTx/>
                <a:uFillTx/>
                <a:latin typeface="WordVisiCarriageReturn_MSFontService"/>
                <a:ea typeface="+mn-ea"/>
                <a:cs typeface="+mn-cs"/>
              </a:rPr>
              <a:t> </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attachment point</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endParaRPr kumimoji="0" lang="en-US" sz="1400" b="0" i="0" u="none" strike="noStrike" kern="1200" cap="none" spc="0" normalizeH="0" baseline="0" noProof="0" dirty="0">
              <a:ln>
                <a:noFill/>
              </a:ln>
              <a:solidFill>
                <a:prstClr val="black"/>
              </a:solidFill>
              <a:effectLst/>
              <a:uLnTx/>
              <a:uFillTx/>
              <a:latin typeface="Arial" panose="020B0604020202020204"/>
              <a:ea typeface="+mn-ea"/>
              <a:cs typeface="+mn-cs"/>
            </a:endParaRPr>
          </a:p>
          <a:p>
            <a:endParaRPr lang="en-US" sz="1400" dirty="0"/>
          </a:p>
        </p:txBody>
      </p:sp>
    </p:spTree>
    <p:extLst>
      <p:ext uri="{BB962C8B-B14F-4D97-AF65-F5344CB8AC3E}">
        <p14:creationId xmlns:p14="http://schemas.microsoft.com/office/powerpoint/2010/main" val="3614382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VRT Curve Example - Legacy</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11</a:t>
            </a:fld>
            <a:endParaRPr lang="en-US" dirty="0"/>
          </a:p>
        </p:txBody>
      </p:sp>
      <p:pic>
        <p:nvPicPr>
          <p:cNvPr id="5" name="Picture 4">
            <a:extLst>
              <a:ext uri="{FF2B5EF4-FFF2-40B4-BE49-F238E27FC236}">
                <a16:creationId xmlns:a16="http://schemas.microsoft.com/office/drawing/2014/main" id="{595C7BE0-5925-6B7C-0450-5842A70C5E47}"/>
              </a:ext>
            </a:extLst>
          </p:cNvPr>
          <p:cNvPicPr>
            <a:picLocks noChangeAspect="1"/>
          </p:cNvPicPr>
          <p:nvPr/>
        </p:nvPicPr>
        <p:blipFill>
          <a:blip r:embed="rId2"/>
          <a:stretch>
            <a:fillRect/>
          </a:stretch>
        </p:blipFill>
        <p:spPr>
          <a:xfrm>
            <a:off x="362347" y="914182"/>
            <a:ext cx="8419306" cy="5029636"/>
          </a:xfrm>
          <a:prstGeom prst="rect">
            <a:avLst/>
          </a:prstGeom>
        </p:spPr>
      </p:pic>
    </p:spTree>
    <p:extLst>
      <p:ext uri="{BB962C8B-B14F-4D97-AF65-F5344CB8AC3E}">
        <p14:creationId xmlns:p14="http://schemas.microsoft.com/office/powerpoint/2010/main" val="2209232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VRT Curve Example - Preferred</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12</a:t>
            </a:fld>
            <a:endParaRPr lang="en-US" dirty="0"/>
          </a:p>
        </p:txBody>
      </p:sp>
      <p:pic>
        <p:nvPicPr>
          <p:cNvPr id="3" name="Picture 2">
            <a:extLst>
              <a:ext uri="{FF2B5EF4-FFF2-40B4-BE49-F238E27FC236}">
                <a16:creationId xmlns:a16="http://schemas.microsoft.com/office/drawing/2014/main" id="{4FD97E58-8BBC-412D-7C8A-E6B05D8A9A21}"/>
              </a:ext>
            </a:extLst>
          </p:cNvPr>
          <p:cNvPicPr>
            <a:picLocks noChangeAspect="1"/>
          </p:cNvPicPr>
          <p:nvPr/>
        </p:nvPicPr>
        <p:blipFill>
          <a:blip r:embed="rId2"/>
          <a:stretch>
            <a:fillRect/>
          </a:stretch>
        </p:blipFill>
        <p:spPr>
          <a:xfrm>
            <a:off x="362347" y="911134"/>
            <a:ext cx="8419306" cy="5035732"/>
          </a:xfrm>
          <a:prstGeom prst="rect">
            <a:avLst/>
          </a:prstGeom>
        </p:spPr>
      </p:pic>
    </p:spTree>
    <p:extLst>
      <p:ext uri="{BB962C8B-B14F-4D97-AF65-F5344CB8AC3E}">
        <p14:creationId xmlns:p14="http://schemas.microsoft.com/office/powerpoint/2010/main" val="2906782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Sub-cycle Overvoltage Curve Example</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13</a:t>
            </a:fld>
            <a:endParaRPr lang="en-US" dirty="0"/>
          </a:p>
        </p:txBody>
      </p:sp>
      <p:pic>
        <p:nvPicPr>
          <p:cNvPr id="3" name="Picture 2">
            <a:extLst>
              <a:ext uri="{FF2B5EF4-FFF2-40B4-BE49-F238E27FC236}">
                <a16:creationId xmlns:a16="http://schemas.microsoft.com/office/drawing/2014/main" id="{12DBB76B-3557-A0C2-B57C-A0537BE5F3CF}"/>
              </a:ext>
            </a:extLst>
          </p:cNvPr>
          <p:cNvPicPr>
            <a:picLocks noChangeAspect="1"/>
          </p:cNvPicPr>
          <p:nvPr/>
        </p:nvPicPr>
        <p:blipFill>
          <a:blip r:embed="rId2"/>
          <a:stretch>
            <a:fillRect/>
          </a:stretch>
        </p:blipFill>
        <p:spPr>
          <a:xfrm>
            <a:off x="362347" y="911134"/>
            <a:ext cx="8419306" cy="5035732"/>
          </a:xfrm>
          <a:prstGeom prst="rect">
            <a:avLst/>
          </a:prstGeom>
        </p:spPr>
      </p:pic>
    </p:spTree>
    <p:extLst>
      <p:ext uri="{BB962C8B-B14F-4D97-AF65-F5344CB8AC3E}">
        <p14:creationId xmlns:p14="http://schemas.microsoft.com/office/powerpoint/2010/main" val="143878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Voltage Ride-Through Q5</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14</a:t>
            </a:fld>
            <a:endParaRPr lang="en-US" dirty="0"/>
          </a:p>
        </p:txBody>
      </p:sp>
      <p:sp>
        <p:nvSpPr>
          <p:cNvPr id="6" name="TextBox 5">
            <a:extLst>
              <a:ext uri="{FF2B5EF4-FFF2-40B4-BE49-F238E27FC236}">
                <a16:creationId xmlns:a16="http://schemas.microsoft.com/office/drawing/2014/main" id="{C82194C8-4D34-3B28-23A7-FCFC203CDEA7}"/>
              </a:ext>
            </a:extLst>
          </p:cNvPr>
          <p:cNvSpPr txBox="1"/>
          <p:nvPr/>
        </p:nvSpPr>
        <p:spPr>
          <a:xfrm>
            <a:off x="304800" y="950913"/>
            <a:ext cx="8382000" cy="3539430"/>
          </a:xfrm>
          <a:prstGeom prst="rect">
            <a:avLst/>
          </a:prstGeom>
          <a:noFill/>
        </p:spPr>
        <p:txBody>
          <a:bodyPr wrap="square">
            <a:spAutoFit/>
          </a:bodyPr>
          <a:lstStyle/>
          <a:p>
            <a:r>
              <a:rPr lang="en-US" sz="1400" b="0" i="0" u="none" strike="noStrike" baseline="0" dirty="0">
                <a:latin typeface="Arial" panose="020B0604020202020204" pitchFamily="34" charset="0"/>
              </a:rPr>
              <a:t>Can the Resource meet or exceed - or will the Resource meet or exceed by 12/31/25 - all the voltage ride-through requirements in Nodal Operating Guide Sections 2.9.1.1(1) – (7)? </a:t>
            </a:r>
            <a:r>
              <a:rPr lang="en-US" sz="1400" b="0" i="0" u="none" strike="noStrike" baseline="0" dirty="0">
                <a:solidFill>
                  <a:srgbClr val="000000"/>
                </a:solidFill>
                <a:latin typeface="Arial" panose="020B0604020202020204" pitchFamily="34" charset="0"/>
              </a:rPr>
              <a:t>[</a:t>
            </a:r>
            <a:r>
              <a:rPr lang="en-US" sz="1400" b="0" i="0" u="none" strike="noStrike" baseline="0" dirty="0">
                <a:solidFill>
                  <a:srgbClr val="000000"/>
                </a:solidFill>
                <a:highlight>
                  <a:srgbClr val="FFFF00"/>
                </a:highlight>
                <a:latin typeface="Arial" panose="020B0604020202020204" pitchFamily="34" charset="0"/>
              </a:rPr>
              <a:t>y/n</a:t>
            </a:r>
            <a:r>
              <a:rPr lang="en-US" sz="1400" b="0" i="0" u="none" strike="noStrike" baseline="0" dirty="0">
                <a:solidFill>
                  <a:srgbClr val="000000"/>
                </a:solidFill>
                <a:latin typeface="Arial" panose="020B0604020202020204" pitchFamily="34" charset="0"/>
              </a:rPr>
              <a:t>]</a:t>
            </a:r>
          </a:p>
          <a:p>
            <a:endParaRPr lang="en-US" sz="1400" b="0" i="0" u="none" strike="noStrike" baseline="0" dirty="0">
              <a:latin typeface="Arial" panose="020B0604020202020204" pitchFamily="34" charset="0"/>
            </a:endParaRPr>
          </a:p>
          <a:p>
            <a:pPr lvl="1"/>
            <a:r>
              <a:rPr lang="en-US" sz="1400" b="0" i="0" u="none" strike="noStrike" baseline="0" dirty="0">
                <a:solidFill>
                  <a:srgbClr val="000000"/>
                </a:solidFill>
                <a:latin typeface="Arial" panose="020B0604020202020204" pitchFamily="34" charset="0"/>
              </a:rPr>
              <a:t>(</a:t>
            </a:r>
            <a:r>
              <a:rPr lang="en-US" sz="1400" b="0" i="0" u="none" strike="noStrike" baseline="0" dirty="0">
                <a:solidFill>
                  <a:srgbClr val="000000"/>
                </a:solidFill>
                <a:highlight>
                  <a:srgbClr val="00FF00"/>
                </a:highlight>
                <a:latin typeface="Arial" panose="020B0604020202020204" pitchFamily="34" charset="0"/>
              </a:rPr>
              <a:t>If Yes</a:t>
            </a:r>
            <a:r>
              <a:rPr lang="en-US" sz="1400" b="0" i="0" u="none" strike="noStrike" baseline="0" dirty="0">
                <a:solidFill>
                  <a:srgbClr val="000000"/>
                </a:solidFill>
                <a:latin typeface="Arial" panose="020B0604020202020204" pitchFamily="34" charset="0"/>
              </a:rPr>
              <a:t>) As of what date did – or by what date will - the Resource meet the requirements in NOG Sections 2.9.1.1(1) – (7)? [</a:t>
            </a:r>
            <a:r>
              <a:rPr lang="en-US" sz="1400" b="0" i="0" u="none" strike="noStrike" baseline="0" dirty="0">
                <a:solidFill>
                  <a:srgbClr val="000000"/>
                </a:solidFill>
                <a:highlight>
                  <a:srgbClr val="FFFF00"/>
                </a:highlight>
                <a:latin typeface="Arial" panose="020B0604020202020204" pitchFamily="34" charset="0"/>
              </a:rPr>
              <a:t>date</a:t>
            </a:r>
            <a:r>
              <a:rPr lang="en-US" sz="1400" b="0" i="0" u="none" strike="noStrike" baseline="0" dirty="0">
                <a:solidFill>
                  <a:srgbClr val="000000"/>
                </a:solidFill>
                <a:latin typeface="Arial" panose="020B0604020202020204" pitchFamily="34" charset="0"/>
              </a:rPr>
              <a:t>]</a:t>
            </a:r>
          </a:p>
          <a:p>
            <a:pPr lvl="1"/>
            <a:endParaRPr lang="en-US" sz="1400" b="0" i="0" u="none" strike="noStrike" baseline="0" dirty="0">
              <a:latin typeface="Arial" panose="020B0604020202020204" pitchFamily="34" charset="0"/>
            </a:endParaRPr>
          </a:p>
          <a:p>
            <a:pPr marR="1350" lvl="1"/>
            <a:r>
              <a:rPr lang="en-US" sz="1400" b="0" i="0" u="none" strike="noStrike" baseline="0" dirty="0">
                <a:solidFill>
                  <a:srgbClr val="000000"/>
                </a:solidFill>
                <a:latin typeface="Arial" panose="020B0604020202020204" pitchFamily="34" charset="0"/>
              </a:rPr>
              <a:t>(</a:t>
            </a:r>
            <a:r>
              <a:rPr lang="en-US" sz="1400" b="0" i="0" u="none" strike="noStrike" baseline="0" dirty="0">
                <a:solidFill>
                  <a:srgbClr val="000000"/>
                </a:solidFill>
                <a:highlight>
                  <a:srgbClr val="00FF00"/>
                </a:highlight>
                <a:latin typeface="Arial" panose="020B0604020202020204" pitchFamily="34" charset="0"/>
              </a:rPr>
              <a:t>If No</a:t>
            </a:r>
            <a:r>
              <a:rPr lang="en-US" sz="1400" b="0" i="0" u="none" strike="noStrike" baseline="0" dirty="0">
                <a:solidFill>
                  <a:srgbClr val="000000"/>
                </a:solidFill>
                <a:latin typeface="Arial" panose="020B0604020202020204" pitchFamily="34" charset="0"/>
              </a:rPr>
              <a:t>) Does the Resource meet or exceed - or will the Resource meet or exceed by 12/31/25 - all the voltage ride-through requirements in NOG Sections 2.9.1.2(1) – (7) at this time? [</a:t>
            </a:r>
            <a:r>
              <a:rPr lang="en-US" sz="1400" b="0" i="0" u="none" strike="noStrike" baseline="0" dirty="0">
                <a:solidFill>
                  <a:srgbClr val="000000"/>
                </a:solidFill>
                <a:highlight>
                  <a:srgbClr val="FFFF00"/>
                </a:highlight>
                <a:latin typeface="Arial" panose="020B0604020202020204" pitchFamily="34" charset="0"/>
              </a:rPr>
              <a:t>y/n</a:t>
            </a:r>
            <a:r>
              <a:rPr lang="en-US" sz="1400" b="0" i="0" u="none" strike="noStrike" baseline="0" dirty="0">
                <a:solidFill>
                  <a:srgbClr val="000000"/>
                </a:solidFill>
                <a:latin typeface="Arial" panose="020B0604020202020204" pitchFamily="34" charset="0"/>
              </a:rPr>
              <a:t>]</a:t>
            </a:r>
          </a:p>
          <a:p>
            <a:pPr lvl="1"/>
            <a:endParaRPr lang="en-US" sz="1400" b="0" i="0" u="none" strike="noStrike" baseline="0" dirty="0">
              <a:latin typeface="Arial" panose="020B0604020202020204" pitchFamily="34" charset="0"/>
            </a:endParaRPr>
          </a:p>
          <a:p>
            <a:pPr marR="1350" lvl="2">
              <a:defRPr/>
            </a:pPr>
            <a:r>
              <a:rPr lang="en-US" sz="1400" b="0" i="0" u="none" strike="noStrike" baseline="0" dirty="0">
                <a:solidFill>
                  <a:srgbClr val="000000"/>
                </a:solidFill>
                <a:latin typeface="Arial" panose="020B0604020202020204" pitchFamily="34" charset="0"/>
              </a:rPr>
              <a:t>(</a:t>
            </a:r>
            <a:r>
              <a:rPr lang="en-US" sz="1400" b="0" i="0" u="none" strike="noStrike" baseline="0" dirty="0">
                <a:solidFill>
                  <a:srgbClr val="000000"/>
                </a:solidFill>
                <a:highlight>
                  <a:srgbClr val="00FF00"/>
                </a:highlight>
                <a:latin typeface="Arial" panose="020B0604020202020204" pitchFamily="34" charset="0"/>
              </a:rPr>
              <a:t>if </a:t>
            </a:r>
            <a:r>
              <a:rPr lang="en-US" sz="1400" dirty="0">
                <a:solidFill>
                  <a:srgbClr val="000000"/>
                </a:solidFill>
                <a:highlight>
                  <a:srgbClr val="00FF00"/>
                </a:highlight>
                <a:latin typeface="Arial" panose="020B0604020202020204" pitchFamily="34" charset="0"/>
              </a:rPr>
              <a:t>N</a:t>
            </a:r>
            <a:r>
              <a:rPr lang="en-US" sz="1400" b="0" i="0" u="none" strike="noStrike" baseline="0" dirty="0">
                <a:solidFill>
                  <a:srgbClr val="000000"/>
                </a:solidFill>
                <a:highlight>
                  <a:srgbClr val="00FF00"/>
                </a:highlight>
                <a:latin typeface="Arial" panose="020B0604020202020204" pitchFamily="34" charset="0"/>
              </a:rPr>
              <a:t>o</a:t>
            </a:r>
            <a:r>
              <a:rPr lang="en-US" sz="1400" b="0" i="0" u="none" strike="noStrike" baseline="0" dirty="0">
                <a:solidFill>
                  <a:srgbClr val="000000"/>
                </a:solidFill>
                <a:latin typeface="Arial" panose="020B0604020202020204" pitchFamily="34" charset="0"/>
              </a:rPr>
              <a:t>) </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Submit the Initial Voltage Ride-Through Capability Report required in NOG Section 2.11.2(1). [</a:t>
            </a:r>
            <a:r>
              <a:rPr kumimoji="0" lang="en-US"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text</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[attachment point]</a:t>
            </a:r>
          </a:p>
          <a:p>
            <a:pPr lvl="2"/>
            <a:endParaRPr lang="en-US" sz="1400" dirty="0">
              <a:solidFill>
                <a:srgbClr val="000000"/>
              </a:solidFill>
              <a:latin typeface="Arial" panose="020B0604020202020204" pitchFamily="34" charset="0"/>
            </a:endParaRPr>
          </a:p>
          <a:p>
            <a:pPr marL="914400" marR="1350" lvl="2"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sz="1400" b="0" i="0" u="none" strike="noStrike" kern="1200" cap="none" spc="0" normalizeH="0" baseline="0" noProof="0" dirty="0">
                <a:ln>
                  <a:noFill/>
                </a:ln>
                <a:solidFill>
                  <a:srgbClr val="000000"/>
                </a:solidFill>
                <a:effectLst/>
                <a:highlight>
                  <a:srgbClr val="00FF00"/>
                </a:highlight>
                <a:uLnTx/>
                <a:uFillTx/>
                <a:latin typeface="Arial" panose="020B0604020202020204" pitchFamily="34" charset="0"/>
                <a:ea typeface="+mn-ea"/>
                <a:cs typeface="+mn-cs"/>
              </a:rPr>
              <a:t>if No</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Does the Resource meet the voltage ride-through requirements in effect on May 1, 2024 at this time? [</a:t>
            </a:r>
            <a:r>
              <a:rPr kumimoji="0" lang="en-US"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y/n</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endParaRPr lang="en-US" sz="1400" b="0" i="0" u="none" strike="noStrike" baseline="0" dirty="0">
              <a:solidFill>
                <a:srgbClr val="000000"/>
              </a:solidFill>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lvl="1"/>
            <a:endParaRPr lang="en-US" sz="1400" b="0" i="0" u="none" strike="noStrike" baseline="0" dirty="0">
              <a:latin typeface="Arial" panose="020B0604020202020204" pitchFamily="34" charset="0"/>
            </a:endParaRPr>
          </a:p>
        </p:txBody>
      </p:sp>
    </p:spTree>
    <p:extLst>
      <p:ext uri="{BB962C8B-B14F-4D97-AF65-F5344CB8AC3E}">
        <p14:creationId xmlns:p14="http://schemas.microsoft.com/office/powerpoint/2010/main" val="1991567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Voltage Ride-Through Q6. Q7, Q8 &amp; Q9</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15</a:t>
            </a:fld>
            <a:endParaRPr lang="en-US" dirty="0"/>
          </a:p>
        </p:txBody>
      </p:sp>
      <p:sp>
        <p:nvSpPr>
          <p:cNvPr id="7" name="TextBox 6">
            <a:extLst>
              <a:ext uri="{FF2B5EF4-FFF2-40B4-BE49-F238E27FC236}">
                <a16:creationId xmlns:a16="http://schemas.microsoft.com/office/drawing/2014/main" id="{B1BF8FF8-42B9-694D-EB8E-37A8BB220A36}"/>
              </a:ext>
            </a:extLst>
          </p:cNvPr>
          <p:cNvSpPr txBox="1"/>
          <p:nvPr/>
        </p:nvSpPr>
        <p:spPr>
          <a:xfrm>
            <a:off x="539276" y="1219200"/>
            <a:ext cx="7976074" cy="3970318"/>
          </a:xfrm>
          <a:prstGeom prst="rect">
            <a:avLst/>
          </a:prstGeom>
          <a:noFill/>
        </p:spPr>
        <p:txBody>
          <a:bodyPr wrap="square">
            <a:spAutoFit/>
          </a:bodyPr>
          <a:lstStyle/>
          <a:p>
            <a:r>
              <a:rPr lang="en-US" sz="1400" b="0" i="0" dirty="0">
                <a:solidFill>
                  <a:srgbClr val="000000"/>
                </a:solidFill>
                <a:effectLst/>
                <a:latin typeface="Arial" panose="020B0604020202020204" pitchFamily="34" charset="0"/>
              </a:rPr>
              <a:t>Do all instantaneous over-current or over-voltage protection systems installed and activated to trip the Resource use filtered quantities or time delays sufficient to prevent </a:t>
            </a:r>
            <a:r>
              <a:rPr lang="en-US" sz="1400" b="0" i="0" dirty="0" err="1">
                <a:solidFill>
                  <a:srgbClr val="000000"/>
                </a:solidFill>
                <a:effectLst/>
                <a:latin typeface="Arial" panose="020B0604020202020204" pitchFamily="34" charset="0"/>
              </a:rPr>
              <a:t>misoperation</a:t>
            </a:r>
            <a:r>
              <a:rPr lang="en-US" sz="1400" b="0" i="0" dirty="0">
                <a:solidFill>
                  <a:srgbClr val="000000"/>
                </a:solidFill>
                <a:effectLst/>
                <a:latin typeface="Arial" panose="020B0604020202020204" pitchFamily="34" charset="0"/>
              </a:rPr>
              <a:t> while providing the desired equipment protection? [</a:t>
            </a:r>
            <a:r>
              <a:rPr lang="en-US" sz="1400" b="0" i="0" dirty="0">
                <a:solidFill>
                  <a:srgbClr val="000000"/>
                </a:solidFill>
                <a:effectLst/>
                <a:highlight>
                  <a:srgbClr val="FFFF00"/>
                </a:highlight>
                <a:latin typeface="Arial" panose="020B0604020202020204" pitchFamily="34" charset="0"/>
              </a:rPr>
              <a:t>y/n</a:t>
            </a:r>
            <a:r>
              <a:rPr lang="en-US" sz="1400" b="0" i="0" dirty="0">
                <a:solidFill>
                  <a:srgbClr val="000000"/>
                </a:solidFill>
                <a:effectLst/>
                <a:latin typeface="Arial" panose="020B0604020202020204" pitchFamily="34" charset="0"/>
              </a:rPr>
              <a:t>] </a:t>
            </a:r>
          </a:p>
          <a:p>
            <a:endParaRPr lang="en-US" sz="1400" dirty="0">
              <a:solidFill>
                <a:srgbClr val="000000"/>
              </a:solidFill>
              <a:latin typeface="Arial" panose="020B0604020202020204" pitchFamily="34" charset="0"/>
            </a:endParaRPr>
          </a:p>
          <a:p>
            <a:endParaRPr lang="en-US" sz="1400" dirty="0">
              <a:solidFill>
                <a:srgbClr val="000000"/>
              </a:solidFill>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Does all alternating current instantaneous over-voltage protection that could disrupt power output use a measurement period of at least one cycle (of fundamental frequency)?</a:t>
            </a:r>
            <a:r>
              <a:rPr kumimoji="0" lang="en-US" sz="1400" b="0" i="0" u="none" strike="noStrike" kern="1200" cap="none" spc="0" normalizeH="0" baseline="0" noProof="0" dirty="0">
                <a:ln>
                  <a:noFill/>
                </a:ln>
                <a:solidFill>
                  <a:srgbClr val="000000"/>
                </a:solidFill>
                <a:effectLst/>
                <a:uLnTx/>
                <a:uFillTx/>
                <a:latin typeface="WordVisiCarriageReturn_MSFontService"/>
                <a:ea typeface="+mn-ea"/>
                <a:cs typeface="+mn-cs"/>
              </a:rPr>
              <a:t> </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y/n</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endParaRPr kumimoji="0" lang="en-US" sz="1400" b="0" i="0" u="none" strike="noStrike" kern="1200" cap="none" spc="0" normalizeH="0" baseline="0" noProof="0" dirty="0">
              <a:ln>
                <a:noFill/>
              </a:ln>
              <a:solidFill>
                <a:prstClr val="black"/>
              </a:solidFill>
              <a:effectLst/>
              <a:uLnTx/>
              <a:uFillTx/>
              <a:latin typeface="Arial" panose="020B0604020202020204"/>
              <a:ea typeface="+mn-ea"/>
              <a:cs typeface="+mn-cs"/>
            </a:endParaRPr>
          </a:p>
          <a:p>
            <a:endParaRPr lang="en-US" sz="1400" dirty="0"/>
          </a:p>
          <a:p>
            <a:endParaRPr lang="en-US"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Does the Resource use Rate of Change of Frequency measurement quantities to reduce power output or trip offline during fault conditions and subsequent recovery to a steady-state operating point within the applicable ride-through profiles in NOG Section 2.9.1.1(1) or 2.9.1.2(1)? [</a:t>
            </a:r>
            <a:r>
              <a:rPr kumimoji="0" lang="en-US"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y/n</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p>
          <a:p>
            <a:endParaRPr lang="en-US" sz="1400" dirty="0"/>
          </a:p>
          <a:p>
            <a:endParaRPr lang="en-US"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Does the Resource use phase angle jump measurement quantities to reduce power output or trip offline during fault conditions and subsequent recovery to a steady-state operating point within the applicable ride-through profiles in NOG Section 2.9.1.1(1) or 2.9.1.2(1)? [</a:t>
            </a:r>
            <a:r>
              <a:rPr kumimoji="0" lang="en-US"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y/n</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p>
          <a:p>
            <a:endParaRPr lang="en-US" sz="1400" dirty="0"/>
          </a:p>
        </p:txBody>
      </p:sp>
    </p:spTree>
    <p:extLst>
      <p:ext uri="{BB962C8B-B14F-4D97-AF65-F5344CB8AC3E}">
        <p14:creationId xmlns:p14="http://schemas.microsoft.com/office/powerpoint/2010/main" val="23332117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Voltage Ride-Through Q10 &amp; Q11</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16</a:t>
            </a:fld>
            <a:endParaRPr lang="en-US" dirty="0"/>
          </a:p>
        </p:txBody>
      </p:sp>
      <p:sp>
        <p:nvSpPr>
          <p:cNvPr id="6" name="TextBox 5">
            <a:extLst>
              <a:ext uri="{FF2B5EF4-FFF2-40B4-BE49-F238E27FC236}">
                <a16:creationId xmlns:a16="http://schemas.microsoft.com/office/drawing/2014/main" id="{C82194C8-4D34-3B28-23A7-FCFC203CDEA7}"/>
              </a:ext>
            </a:extLst>
          </p:cNvPr>
          <p:cNvSpPr txBox="1"/>
          <p:nvPr/>
        </p:nvSpPr>
        <p:spPr>
          <a:xfrm>
            <a:off x="304800" y="1143000"/>
            <a:ext cx="8382000" cy="3108543"/>
          </a:xfrm>
          <a:prstGeom prst="rect">
            <a:avLst/>
          </a:prstGeom>
          <a:noFill/>
        </p:spPr>
        <p:txBody>
          <a:bodyPr wrap="square">
            <a:spAutoFit/>
          </a:bodyPr>
          <a:lstStyle/>
          <a:p>
            <a:r>
              <a:rPr lang="en-US" sz="1400" b="0" i="0" u="none" strike="noStrike" baseline="0" dirty="0">
                <a:latin typeface="Arial" panose="020B0604020202020204" pitchFamily="34" charset="0"/>
              </a:rPr>
              <a:t>I attest the Resource owner has made or caused to be made all software, settings, firmware, and parameterization changes (which includes memory upgrades to accommodate such changes that do not involve modifying other Resource equipment or components) to maximize the performance of the Resource’s protection systems, controls, and other plant equipment (within equipment limitations) to exceed or achieve as close as reasonably possible, the capability and performance requirements set forth in Nodal Operating Guide Sections 2.9.1, 2.9.1.1 or 2.9.1.2, as applicable. [</a:t>
            </a:r>
            <a:r>
              <a:rPr lang="en-US" sz="1400" b="0" i="0" u="none" strike="noStrike" baseline="0" dirty="0">
                <a:highlight>
                  <a:srgbClr val="FFFF00"/>
                </a:highlight>
                <a:latin typeface="Arial" panose="020B0604020202020204" pitchFamily="34" charset="0"/>
              </a:rPr>
              <a:t>y/n</a:t>
            </a:r>
            <a:r>
              <a:rPr lang="en-US" sz="1400" b="0" i="0" u="none" strike="noStrike" baseline="0" dirty="0">
                <a:latin typeface="Arial" panose="020B0604020202020204" pitchFamily="34" charset="0"/>
              </a:rPr>
              <a:t>]</a:t>
            </a:r>
          </a:p>
          <a:p>
            <a:pPr lvl="1"/>
            <a:endParaRPr lang="en-US" sz="1400" dirty="0">
              <a:latin typeface="Arial" panose="020B0604020202020204" pitchFamily="34" charset="0"/>
            </a:endParaRPr>
          </a:p>
          <a:p>
            <a:pPr lvl="1"/>
            <a:endParaRPr lang="en-US" sz="1400" dirty="0">
              <a:latin typeface="Arial" panose="020B0604020202020204" pitchFamily="34" charset="0"/>
            </a:endParaRPr>
          </a:p>
          <a:p>
            <a:r>
              <a:rPr lang="en-US" sz="1400" b="0" i="0" u="none" strike="noStrike" baseline="0" dirty="0">
                <a:latin typeface="Arial" panose="020B0604020202020204" pitchFamily="34" charset="0"/>
              </a:rPr>
              <a:t>I attest all submitted dynamic models including PSSE, TSAT, and PSCAD for this Resource are accurate and reflect actual voltage ride-through capability. [</a:t>
            </a:r>
            <a:r>
              <a:rPr lang="en-US" sz="1400" b="0" i="0" u="none" strike="noStrike" baseline="0" dirty="0">
                <a:highlight>
                  <a:srgbClr val="FFFF00"/>
                </a:highlight>
                <a:latin typeface="Arial" panose="020B0604020202020204" pitchFamily="34" charset="0"/>
              </a:rPr>
              <a:t>y/n</a:t>
            </a:r>
            <a:r>
              <a:rPr lang="en-US" sz="1400" b="0" i="0" u="none" strike="noStrike" baseline="0" dirty="0">
                <a:latin typeface="Arial" panose="020B0604020202020204" pitchFamily="34" charset="0"/>
              </a:rPr>
              <a:t>]</a:t>
            </a:r>
          </a:p>
          <a:p>
            <a:endParaRPr lang="en-US" sz="1400" dirty="0">
              <a:latin typeface="Arial" panose="020B0604020202020204" pitchFamily="34" charset="0"/>
            </a:endParaRPr>
          </a:p>
          <a:p>
            <a:pPr marL="457200" marR="1350" lvl="1"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sz="1400" b="0" i="0" u="none" strike="noStrike" kern="1200" cap="none" spc="0" normalizeH="0" baseline="0" noProof="0" dirty="0">
                <a:ln>
                  <a:noFill/>
                </a:ln>
                <a:solidFill>
                  <a:srgbClr val="000000"/>
                </a:solidFill>
                <a:effectLst/>
                <a:highlight>
                  <a:srgbClr val="00FF00"/>
                </a:highlight>
                <a:uLnTx/>
                <a:uFillTx/>
                <a:latin typeface="Arial" panose="020B0604020202020204" pitchFamily="34" charset="0"/>
                <a:ea typeface="+mn-ea"/>
                <a:cs typeface="+mn-cs"/>
              </a:rPr>
              <a:t>If No</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Explain why the models are not accurate or do not reflect actual voltage ride-through capability. [</a:t>
            </a:r>
            <a:r>
              <a:rPr kumimoji="0" lang="en-US"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text</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a:p>
            <a:endParaRPr lang="en-US" sz="1400" b="0" i="0" u="none" strike="noStrike" baseline="0" dirty="0">
              <a:latin typeface="Arial" panose="020B0604020202020204" pitchFamily="34" charset="0"/>
            </a:endParaRPr>
          </a:p>
        </p:txBody>
      </p:sp>
    </p:spTree>
    <p:extLst>
      <p:ext uri="{BB962C8B-B14F-4D97-AF65-F5344CB8AC3E}">
        <p14:creationId xmlns:p14="http://schemas.microsoft.com/office/powerpoint/2010/main" val="2127962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IEEE 2800-2022 Q1</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17</a:t>
            </a:fld>
            <a:endParaRPr lang="en-US" dirty="0"/>
          </a:p>
        </p:txBody>
      </p:sp>
      <p:sp>
        <p:nvSpPr>
          <p:cNvPr id="6" name="TextBox 5">
            <a:extLst>
              <a:ext uri="{FF2B5EF4-FFF2-40B4-BE49-F238E27FC236}">
                <a16:creationId xmlns:a16="http://schemas.microsoft.com/office/drawing/2014/main" id="{C82194C8-4D34-3B28-23A7-FCFC203CDEA7}"/>
              </a:ext>
            </a:extLst>
          </p:cNvPr>
          <p:cNvSpPr txBox="1"/>
          <p:nvPr/>
        </p:nvSpPr>
        <p:spPr>
          <a:xfrm>
            <a:off x="304800" y="950913"/>
            <a:ext cx="8382000" cy="4401205"/>
          </a:xfrm>
          <a:prstGeom prst="rect">
            <a:avLst/>
          </a:prstGeom>
          <a:noFill/>
        </p:spPr>
        <p:txBody>
          <a:bodyPr wrap="square">
            <a:spAutoFit/>
          </a:bodyPr>
          <a:lstStyle/>
          <a:p>
            <a:r>
              <a:rPr lang="en-US" sz="1400" b="0" i="0" u="none" strike="noStrike" baseline="0" dirty="0">
                <a:latin typeface="Arial" panose="020B0604020202020204" pitchFamily="34" charset="0"/>
              </a:rPr>
              <a:t>Has the Resource owner maximized the Resource’s capabilities with respect to the requirements in IEEE 2800-2022 Sections 5, 7, and 9 to the fullest extent the equipment allows? </a:t>
            </a:r>
            <a:r>
              <a:rPr lang="en-US" sz="1400" b="0" i="0" u="none" strike="noStrike" baseline="0" dirty="0">
                <a:solidFill>
                  <a:srgbClr val="000000"/>
                </a:solidFill>
                <a:latin typeface="Arial" panose="020B0604020202020204" pitchFamily="34" charset="0"/>
              </a:rPr>
              <a:t>[</a:t>
            </a:r>
            <a:r>
              <a:rPr lang="en-US" sz="1400" b="0" i="0" u="none" strike="noStrike" baseline="0" dirty="0">
                <a:solidFill>
                  <a:srgbClr val="000000"/>
                </a:solidFill>
                <a:highlight>
                  <a:srgbClr val="FFFF00"/>
                </a:highlight>
                <a:latin typeface="Arial" panose="020B0604020202020204" pitchFamily="34" charset="0"/>
              </a:rPr>
              <a:t>y/n</a:t>
            </a:r>
            <a:r>
              <a:rPr lang="en-US" sz="1400" b="0" i="0" u="none" strike="noStrike" baseline="0" dirty="0">
                <a:solidFill>
                  <a:srgbClr val="000000"/>
                </a:solidFill>
                <a:latin typeface="Arial" panose="020B0604020202020204" pitchFamily="34" charset="0"/>
              </a:rPr>
              <a:t>]</a:t>
            </a:r>
          </a:p>
          <a:p>
            <a:endParaRPr lang="en-US" sz="1400" b="0" i="0" u="none" strike="noStrike" baseline="0" dirty="0">
              <a:latin typeface="Arial" panose="020B0604020202020204" pitchFamily="34" charset="0"/>
            </a:endParaRPr>
          </a:p>
          <a:p>
            <a:pPr lvl="1"/>
            <a:r>
              <a:rPr lang="en-US" sz="1400" b="0" i="0" u="none" strike="noStrike" baseline="0" dirty="0">
                <a:solidFill>
                  <a:srgbClr val="000000"/>
                </a:solidFill>
                <a:latin typeface="Arial" panose="020B0604020202020204" pitchFamily="34" charset="0"/>
              </a:rPr>
              <a:t>(</a:t>
            </a:r>
            <a:r>
              <a:rPr lang="en-US" sz="1400" b="0" i="0" u="none" strike="noStrike" baseline="0" dirty="0">
                <a:solidFill>
                  <a:srgbClr val="000000"/>
                </a:solidFill>
                <a:highlight>
                  <a:srgbClr val="00FF00"/>
                </a:highlight>
                <a:latin typeface="Arial" panose="020B0604020202020204" pitchFamily="34" charset="0"/>
              </a:rPr>
              <a:t>If Yes</a:t>
            </a:r>
            <a:r>
              <a:rPr lang="en-US" sz="1400" b="0" i="0" u="none" strike="noStrike" baseline="0" dirty="0">
                <a:solidFill>
                  <a:srgbClr val="000000"/>
                </a:solidFill>
                <a:latin typeface="Arial" panose="020B0604020202020204" pitchFamily="34" charset="0"/>
              </a:rPr>
              <a:t>) As of what date did the Resource maximize its capabilities with respect to the requirements in IEEE 2800-2022 Sections 5, 7, and 9 to the fullest extent the equipment allows? [</a:t>
            </a:r>
            <a:r>
              <a:rPr lang="en-US" sz="1400" b="0" i="0" u="none" strike="noStrike" baseline="0" dirty="0">
                <a:solidFill>
                  <a:srgbClr val="000000"/>
                </a:solidFill>
                <a:highlight>
                  <a:srgbClr val="FFFF00"/>
                </a:highlight>
                <a:latin typeface="Arial" panose="020B0604020202020204" pitchFamily="34" charset="0"/>
              </a:rPr>
              <a:t>date</a:t>
            </a:r>
            <a:r>
              <a:rPr lang="en-US" sz="1400" b="0" i="0" u="none" strike="noStrike" baseline="0" dirty="0">
                <a:solidFill>
                  <a:srgbClr val="000000"/>
                </a:solidFill>
                <a:latin typeface="Arial" panose="020B0604020202020204" pitchFamily="34" charset="0"/>
              </a:rPr>
              <a:t>]</a:t>
            </a:r>
          </a:p>
          <a:p>
            <a:pPr lvl="1"/>
            <a:endParaRPr lang="en-US" sz="1400" b="0" i="0" u="none" strike="noStrike" baseline="0" dirty="0">
              <a:latin typeface="Arial" panose="020B0604020202020204" pitchFamily="34" charset="0"/>
            </a:endParaRPr>
          </a:p>
          <a:p>
            <a:pPr marR="1350" lvl="1"/>
            <a:r>
              <a:rPr lang="en-US" sz="1400" b="0" i="0" u="none" strike="noStrike" baseline="0" dirty="0">
                <a:solidFill>
                  <a:srgbClr val="000000"/>
                </a:solidFill>
                <a:latin typeface="Arial" panose="020B0604020202020204" pitchFamily="34" charset="0"/>
              </a:rPr>
              <a:t>(</a:t>
            </a:r>
            <a:r>
              <a:rPr lang="en-US" sz="1400" b="0" i="0" u="none" strike="noStrike" baseline="0" dirty="0">
                <a:solidFill>
                  <a:srgbClr val="000000"/>
                </a:solidFill>
                <a:highlight>
                  <a:srgbClr val="00FF00"/>
                </a:highlight>
                <a:latin typeface="Arial" panose="020B0604020202020204" pitchFamily="34" charset="0"/>
              </a:rPr>
              <a:t>If Yes</a:t>
            </a:r>
            <a:r>
              <a:rPr lang="en-US" sz="1400" b="0" i="0" u="none" strike="noStrike" baseline="0" dirty="0">
                <a:solidFill>
                  <a:srgbClr val="000000"/>
                </a:solidFill>
                <a:latin typeface="Arial" panose="020B0604020202020204" pitchFamily="34" charset="0"/>
              </a:rPr>
              <a:t>) Describe all software, firmware, settings or parameterization modifications the Resource implemented to maximize the Resource’s capabilities with respect to the requirements in IEEE 2800-2022 Sections 5, 7, and 9 to the fullest extent the equipment allows. [</a:t>
            </a:r>
            <a:r>
              <a:rPr lang="en-US" sz="1400" b="0" i="0" u="none" strike="noStrike" baseline="0" dirty="0">
                <a:solidFill>
                  <a:srgbClr val="000000"/>
                </a:solidFill>
                <a:highlight>
                  <a:srgbClr val="FFFF00"/>
                </a:highlight>
                <a:latin typeface="Arial" panose="020B0604020202020204" pitchFamily="34" charset="0"/>
              </a:rPr>
              <a:t>text</a:t>
            </a:r>
            <a:r>
              <a:rPr lang="en-US" sz="1400" b="0" i="0" u="none" strike="noStrike" baseline="0" dirty="0">
                <a:solidFill>
                  <a:srgbClr val="000000"/>
                </a:solidFill>
                <a:latin typeface="Arial" panose="020B0604020202020204" pitchFamily="34" charset="0"/>
              </a:rPr>
              <a:t>]</a:t>
            </a:r>
          </a:p>
          <a:p>
            <a:pPr lvl="1"/>
            <a:endParaRPr lang="en-US" sz="1400" b="0" i="0" u="none" strike="noStrike" baseline="0" dirty="0">
              <a:latin typeface="Arial" panose="020B0604020202020204" pitchFamily="34" charset="0"/>
            </a:endParaRPr>
          </a:p>
          <a:p>
            <a:pPr marR="1350" lvl="1"/>
            <a:r>
              <a:rPr lang="en-US" sz="1400" b="0" i="0" u="none" strike="noStrike" baseline="0" dirty="0">
                <a:solidFill>
                  <a:srgbClr val="000000"/>
                </a:solidFill>
                <a:latin typeface="Arial" panose="020B0604020202020204" pitchFamily="34" charset="0"/>
              </a:rPr>
              <a:t>(</a:t>
            </a:r>
            <a:r>
              <a:rPr lang="en-US" sz="1400" b="0" i="0" u="none" strike="noStrike" baseline="0" dirty="0">
                <a:solidFill>
                  <a:srgbClr val="000000"/>
                </a:solidFill>
                <a:highlight>
                  <a:srgbClr val="00FF00"/>
                </a:highlight>
                <a:latin typeface="Arial" panose="020B0604020202020204" pitchFamily="34" charset="0"/>
              </a:rPr>
              <a:t>If No</a:t>
            </a:r>
            <a:r>
              <a:rPr lang="en-US" sz="1400" b="0" i="0" u="none" strike="noStrike" baseline="0" dirty="0">
                <a:solidFill>
                  <a:srgbClr val="000000"/>
                </a:solidFill>
                <a:latin typeface="Arial" panose="020B0604020202020204" pitchFamily="34" charset="0"/>
              </a:rPr>
              <a:t>) Will the Resource maximize it capabilities with respect to the requirements in IEEE 2800-2022 Sections 5, 7, and 9 to the fullest extent the equipment allows on or before 12/31/25 or by its Commercial Operations Date? [</a:t>
            </a:r>
            <a:r>
              <a:rPr lang="en-US" sz="1400" b="0" i="0" u="none" strike="noStrike" baseline="0" dirty="0">
                <a:solidFill>
                  <a:srgbClr val="000000"/>
                </a:solidFill>
                <a:highlight>
                  <a:srgbClr val="FFFF00"/>
                </a:highlight>
                <a:latin typeface="Arial" panose="020B0604020202020204" pitchFamily="34" charset="0"/>
              </a:rPr>
              <a:t>y/n</a:t>
            </a:r>
            <a:r>
              <a:rPr lang="en-US" sz="1400" b="0" i="0" u="none" strike="noStrike" baseline="0" dirty="0">
                <a:solidFill>
                  <a:srgbClr val="000000"/>
                </a:solidFill>
                <a:latin typeface="Arial" panose="020B0604020202020204" pitchFamily="34" charset="0"/>
              </a:rPr>
              <a:t>]</a:t>
            </a:r>
          </a:p>
          <a:p>
            <a:pPr lvl="1"/>
            <a:endParaRPr lang="en-US" sz="1400" b="0" i="0" u="none" strike="noStrike" baseline="0" dirty="0">
              <a:latin typeface="Arial" panose="020B0604020202020204" pitchFamily="34" charset="0"/>
            </a:endParaRPr>
          </a:p>
          <a:p>
            <a:pPr lvl="2"/>
            <a:r>
              <a:rPr lang="en-US" sz="1400" b="0" i="0" u="none" strike="noStrike" baseline="0" dirty="0">
                <a:solidFill>
                  <a:srgbClr val="000000"/>
                </a:solidFill>
                <a:latin typeface="Arial" panose="020B0604020202020204" pitchFamily="34" charset="0"/>
              </a:rPr>
              <a:t>(</a:t>
            </a:r>
            <a:r>
              <a:rPr lang="en-US" sz="1400" b="0" i="0" u="none" strike="noStrike" baseline="0" dirty="0">
                <a:solidFill>
                  <a:srgbClr val="000000"/>
                </a:solidFill>
                <a:highlight>
                  <a:srgbClr val="00FF00"/>
                </a:highlight>
                <a:latin typeface="Arial" panose="020B0604020202020204" pitchFamily="34" charset="0"/>
              </a:rPr>
              <a:t>if yes to above question</a:t>
            </a:r>
            <a:r>
              <a:rPr lang="en-US" sz="1400" b="0" i="0" u="none" strike="noStrike" baseline="0" dirty="0">
                <a:solidFill>
                  <a:srgbClr val="000000"/>
                </a:solidFill>
                <a:latin typeface="Arial" panose="020B0604020202020204" pitchFamily="34" charset="0"/>
              </a:rPr>
              <a:t>) Provide the date you intend to complete the maximization and describe the software, firmware, settings or parameterization changes you will make to increase the Resource’s capabilities with respect to the requirements in IEEE 2800-2022 Sections 5, 7, and 9 to the fullest extent the equipment allows. [</a:t>
            </a:r>
            <a:r>
              <a:rPr lang="en-US" sz="1400" b="0" i="0" u="none" strike="noStrike" baseline="0" dirty="0">
                <a:solidFill>
                  <a:srgbClr val="000000"/>
                </a:solidFill>
                <a:highlight>
                  <a:srgbClr val="FFFF00"/>
                </a:highlight>
                <a:latin typeface="Arial" panose="020B0604020202020204" pitchFamily="34" charset="0"/>
              </a:rPr>
              <a:t>date</a:t>
            </a:r>
            <a:r>
              <a:rPr lang="en-US" sz="1400" b="0" i="0" u="none" strike="noStrike" baseline="0" dirty="0">
                <a:solidFill>
                  <a:srgbClr val="000000"/>
                </a:solidFill>
                <a:latin typeface="Arial" panose="020B0604020202020204" pitchFamily="34" charset="0"/>
              </a:rPr>
              <a:t>] [</a:t>
            </a:r>
            <a:r>
              <a:rPr lang="en-US" sz="1400" b="0" i="0" u="none" strike="noStrike" baseline="0" dirty="0">
                <a:solidFill>
                  <a:srgbClr val="000000"/>
                </a:solidFill>
                <a:highlight>
                  <a:srgbClr val="FFFF00"/>
                </a:highlight>
                <a:latin typeface="Arial" panose="020B0604020202020204" pitchFamily="34" charset="0"/>
              </a:rPr>
              <a:t>text</a:t>
            </a:r>
            <a:r>
              <a:rPr lang="en-US" sz="1400" b="0" i="0" u="none" strike="noStrike" baseline="0" dirty="0">
                <a:solidFill>
                  <a:srgbClr val="000000"/>
                </a:solidFill>
                <a:latin typeface="Arial" panose="020B0604020202020204" pitchFamily="34" charset="0"/>
              </a:rPr>
              <a:t>]</a:t>
            </a:r>
          </a:p>
          <a:p>
            <a:pPr lvl="2"/>
            <a:endParaRPr lang="en-US" sz="1400" dirty="0">
              <a:solidFill>
                <a:srgbClr val="000000"/>
              </a:solidFill>
              <a:latin typeface="Arial" panose="020B0604020202020204" pitchFamily="34" charset="0"/>
            </a:endParaRPr>
          </a:p>
          <a:p>
            <a:pPr lvl="2"/>
            <a:endParaRPr lang="en-US" sz="1400" b="0" i="0" u="none" strike="noStrike" baseline="0" dirty="0">
              <a:solidFill>
                <a:srgbClr val="000000"/>
              </a:solidFill>
              <a:latin typeface="Arial" panose="020B0604020202020204" pitchFamily="34" charset="0"/>
            </a:endParaRPr>
          </a:p>
        </p:txBody>
      </p:sp>
    </p:spTree>
    <p:extLst>
      <p:ext uri="{BB962C8B-B14F-4D97-AF65-F5344CB8AC3E}">
        <p14:creationId xmlns:p14="http://schemas.microsoft.com/office/powerpoint/2010/main" val="3299105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IEEE 2800-2022 Q2 &amp; Q3</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18</a:t>
            </a:fld>
            <a:endParaRPr lang="en-US" dirty="0"/>
          </a:p>
        </p:txBody>
      </p:sp>
      <p:sp>
        <p:nvSpPr>
          <p:cNvPr id="6" name="TextBox 5">
            <a:extLst>
              <a:ext uri="{FF2B5EF4-FFF2-40B4-BE49-F238E27FC236}">
                <a16:creationId xmlns:a16="http://schemas.microsoft.com/office/drawing/2014/main" id="{C82194C8-4D34-3B28-23A7-FCFC203CDEA7}"/>
              </a:ext>
            </a:extLst>
          </p:cNvPr>
          <p:cNvSpPr txBox="1"/>
          <p:nvPr/>
        </p:nvSpPr>
        <p:spPr>
          <a:xfrm>
            <a:off x="304800" y="950913"/>
            <a:ext cx="8382000" cy="3970318"/>
          </a:xfrm>
          <a:prstGeom prst="rect">
            <a:avLst/>
          </a:prstGeom>
          <a:noFill/>
        </p:spPr>
        <p:txBody>
          <a:bodyPr wrap="square">
            <a:spAutoFit/>
          </a:bodyPr>
          <a:lstStyle/>
          <a:p>
            <a:r>
              <a:rPr lang="en-US" sz="1400" b="0" i="0" u="none" strike="noStrike" baseline="0" dirty="0">
                <a:latin typeface="Arial" panose="020B0604020202020204" pitchFamily="34" charset="0"/>
              </a:rPr>
              <a:t>Can the Resource meet or exceed - or will the Resource meet or exceed by 12/31/25 (or its Commercial Operations Date) - the capability and performance set forth in sections 5, 7 and 9 of the IEEE 2800-2022? [</a:t>
            </a:r>
            <a:r>
              <a:rPr lang="en-US" sz="1400" b="0" i="0" u="none" strike="noStrike" baseline="0" dirty="0">
                <a:solidFill>
                  <a:srgbClr val="000000"/>
                </a:solidFill>
                <a:highlight>
                  <a:srgbClr val="FFFF00"/>
                </a:highlight>
                <a:latin typeface="Arial" panose="020B0604020202020204" pitchFamily="34" charset="0"/>
              </a:rPr>
              <a:t>y/n</a:t>
            </a:r>
            <a:r>
              <a:rPr lang="en-US" sz="1400" b="0" i="0" u="none" strike="noStrike" baseline="0" dirty="0">
                <a:solidFill>
                  <a:srgbClr val="000000"/>
                </a:solidFill>
                <a:latin typeface="Arial" panose="020B0604020202020204" pitchFamily="34" charset="0"/>
              </a:rPr>
              <a:t>]</a:t>
            </a:r>
          </a:p>
          <a:p>
            <a:endParaRPr lang="en-US" sz="1400" b="0" i="0" u="none" strike="noStrike" baseline="0" dirty="0">
              <a:latin typeface="Arial" panose="020B0604020202020204" pitchFamily="34" charset="0"/>
            </a:endParaRPr>
          </a:p>
          <a:p>
            <a:pPr lvl="1"/>
            <a:r>
              <a:rPr lang="en-US" sz="1400" b="0" i="0" u="none" strike="noStrike" baseline="0" dirty="0">
                <a:solidFill>
                  <a:srgbClr val="000000"/>
                </a:solidFill>
                <a:latin typeface="Arial" panose="020B0604020202020204" pitchFamily="34" charset="0"/>
              </a:rPr>
              <a:t>(</a:t>
            </a:r>
            <a:r>
              <a:rPr lang="en-US" sz="1400" b="0" i="0" u="none" strike="noStrike" baseline="0" dirty="0">
                <a:solidFill>
                  <a:srgbClr val="000000"/>
                </a:solidFill>
                <a:highlight>
                  <a:srgbClr val="00FF00"/>
                </a:highlight>
                <a:latin typeface="Arial" panose="020B0604020202020204" pitchFamily="34" charset="0"/>
              </a:rPr>
              <a:t>If Yes</a:t>
            </a:r>
            <a:r>
              <a:rPr lang="en-US" sz="1400" b="0" i="0" u="none" strike="noStrike" baseline="0" dirty="0">
                <a:solidFill>
                  <a:srgbClr val="000000"/>
                </a:solidFill>
                <a:latin typeface="Arial" panose="020B0604020202020204" pitchFamily="34" charset="0"/>
              </a:rPr>
              <a:t>) As of what date did - or by what date will - the Resource meet or exceed the requirements in IEEE 2800-2022 Sections 5, 7, and 9 to the fullest extent the equipment allows? [</a:t>
            </a:r>
            <a:r>
              <a:rPr lang="en-US" sz="1400" b="0" i="0" u="none" strike="noStrike" baseline="0" dirty="0">
                <a:solidFill>
                  <a:srgbClr val="000000"/>
                </a:solidFill>
                <a:highlight>
                  <a:srgbClr val="FFFF00"/>
                </a:highlight>
                <a:latin typeface="Arial" panose="020B0604020202020204" pitchFamily="34" charset="0"/>
              </a:rPr>
              <a:t>date</a:t>
            </a:r>
            <a:r>
              <a:rPr lang="en-US" sz="1400" b="0" i="0" u="none" strike="noStrike" baseline="0" dirty="0">
                <a:solidFill>
                  <a:srgbClr val="000000"/>
                </a:solidFill>
                <a:latin typeface="Arial" panose="020B0604020202020204" pitchFamily="34" charset="0"/>
              </a:rPr>
              <a:t>]</a:t>
            </a:r>
          </a:p>
          <a:p>
            <a:pPr lvl="1"/>
            <a:endParaRPr lang="en-US" sz="1400" b="0" i="0" u="none" strike="noStrike" baseline="0" dirty="0">
              <a:latin typeface="Arial" panose="020B0604020202020204" pitchFamily="34" charset="0"/>
            </a:endParaRPr>
          </a:p>
          <a:p>
            <a:pPr marR="1350" lvl="1"/>
            <a:r>
              <a:rPr lang="en-US" sz="1400" b="0" i="0" u="none" strike="noStrike" baseline="0" dirty="0">
                <a:solidFill>
                  <a:srgbClr val="000000"/>
                </a:solidFill>
                <a:latin typeface="Arial" panose="020B0604020202020204" pitchFamily="34" charset="0"/>
              </a:rPr>
              <a:t>(</a:t>
            </a:r>
            <a:r>
              <a:rPr lang="en-US" sz="1400" b="0" i="0" u="none" strike="noStrike" baseline="0" dirty="0">
                <a:solidFill>
                  <a:srgbClr val="000000"/>
                </a:solidFill>
                <a:highlight>
                  <a:srgbClr val="00FF00"/>
                </a:highlight>
                <a:latin typeface="Arial" panose="020B0604020202020204" pitchFamily="34" charset="0"/>
              </a:rPr>
              <a:t>If No</a:t>
            </a:r>
            <a:r>
              <a:rPr lang="en-US" sz="1400" b="0" i="0" u="none" strike="noStrike" baseline="0" dirty="0">
                <a:solidFill>
                  <a:srgbClr val="000000"/>
                </a:solidFill>
                <a:latin typeface="Arial" panose="020B0604020202020204" pitchFamily="34" charset="0"/>
              </a:rPr>
              <a:t>) Describe which parts of IEEE 2800-2022 Sections 5, 7 and 9 the Resource can meet (if any) and which it cannot meet. [</a:t>
            </a:r>
            <a:r>
              <a:rPr kumimoji="0" lang="en-US"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text</a:t>
            </a:r>
            <a:r>
              <a:rPr lang="en-US" sz="1400" b="0" i="0" u="none" strike="noStrike" baseline="0" dirty="0">
                <a:solidFill>
                  <a:srgbClr val="000000"/>
                </a:solidFill>
                <a:latin typeface="Arial" panose="020B0604020202020204" pitchFamily="34" charset="0"/>
              </a:rPr>
              <a:t>]</a:t>
            </a:r>
          </a:p>
          <a:p>
            <a:pPr lvl="2"/>
            <a:endParaRPr lang="en-US" sz="1400" dirty="0">
              <a:solidFill>
                <a:srgbClr val="000000"/>
              </a:solidFill>
              <a:latin typeface="Arial" panose="020B0604020202020204" pitchFamily="34" charset="0"/>
            </a:endParaRPr>
          </a:p>
          <a:p>
            <a:pPr lvl="2"/>
            <a:endParaRPr lang="en-US" sz="1400" dirty="0">
              <a:solidFill>
                <a:srgbClr val="000000"/>
              </a:solidFill>
              <a:latin typeface="Arial" panose="020B0604020202020204" pitchFamily="34" charset="0"/>
            </a:endParaRPr>
          </a:p>
          <a:p>
            <a:r>
              <a:rPr lang="en-US" sz="1400" b="0" i="0" u="none" strike="noStrike" baseline="0" dirty="0">
                <a:solidFill>
                  <a:srgbClr val="000000"/>
                </a:solidFill>
                <a:latin typeface="Arial" panose="020B0604020202020204" pitchFamily="34" charset="0"/>
              </a:rPr>
              <a:t>Will the IBR be configured to inject negative sequence current for unbalanced faults (in addition to increased positive-sequence reactive current) as described in IEEE 2800 Section 7.2.2.3.4?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y/n</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a:p>
            <a:endParaRPr lang="en-US" sz="1400" dirty="0">
              <a:solidFill>
                <a:srgbClr val="000000"/>
              </a:solidFill>
              <a:latin typeface="Arial" panose="020B0604020202020204" pitchFamily="34" charset="0"/>
            </a:endParaRPr>
          </a:p>
          <a:p>
            <a:pPr marL="457200" marR="1350" lvl="1"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sz="1400" b="0" i="0" u="none" strike="noStrike" kern="1200" cap="none" spc="0" normalizeH="0" baseline="0" noProof="0" dirty="0">
                <a:ln>
                  <a:noFill/>
                </a:ln>
                <a:solidFill>
                  <a:srgbClr val="000000"/>
                </a:solidFill>
                <a:effectLst/>
                <a:highlight>
                  <a:srgbClr val="00FF00"/>
                </a:highlight>
                <a:uLnTx/>
                <a:uFillTx/>
                <a:latin typeface="Arial" panose="020B0604020202020204" pitchFamily="34" charset="0"/>
                <a:ea typeface="+mn-ea"/>
                <a:cs typeface="+mn-cs"/>
              </a:rPr>
              <a:t>If No</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Describe why the Resource has not been configured to inject negative sequence current for unbalanced faults (in addition to increased positive-sequence reactive current). [</a:t>
            </a:r>
            <a:r>
              <a:rPr kumimoji="0" lang="en-US"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text</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a:p>
            <a:pPr marL="457200" marR="1350" lvl="1"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000000"/>
              </a:solidFill>
              <a:latin typeface="Arial" panose="020B0604020202020204" pitchFamily="34" charset="0"/>
            </a:endParaRPr>
          </a:p>
          <a:p>
            <a:pPr marL="457200" marR="1350" lvl="1"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sz="1400" b="0" i="0" u="none" strike="noStrike" kern="1200" cap="none" spc="0" normalizeH="0" baseline="0" noProof="0" dirty="0">
                <a:ln>
                  <a:noFill/>
                </a:ln>
                <a:solidFill>
                  <a:srgbClr val="000000"/>
                </a:solidFill>
                <a:effectLst/>
                <a:highlight>
                  <a:srgbClr val="00FF00"/>
                </a:highlight>
                <a:uLnTx/>
                <a:uFillTx/>
                <a:latin typeface="Arial" panose="020B0604020202020204" pitchFamily="34" charset="0"/>
                <a:ea typeface="+mn-ea"/>
                <a:cs typeface="+mn-cs"/>
              </a:rPr>
              <a:t>If Yes</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Complete the following table and provided additional explanation if necessary. </a:t>
            </a:r>
            <a:endParaRPr lang="en-US" sz="1400" b="0" i="0" u="none" strike="noStrike" baseline="0" dirty="0">
              <a:solidFill>
                <a:srgbClr val="000000"/>
              </a:solidFill>
              <a:latin typeface="Arial" panose="020B0604020202020204" pitchFamily="34" charset="0"/>
            </a:endParaRPr>
          </a:p>
        </p:txBody>
      </p:sp>
      <p:graphicFrame>
        <p:nvGraphicFramePr>
          <p:cNvPr id="7" name="Object 6">
            <a:extLst>
              <a:ext uri="{FF2B5EF4-FFF2-40B4-BE49-F238E27FC236}">
                <a16:creationId xmlns:a16="http://schemas.microsoft.com/office/drawing/2014/main" id="{DC82478A-B491-3D8D-E864-BF9A2B14AB2E}"/>
              </a:ext>
            </a:extLst>
          </p:cNvPr>
          <p:cNvGraphicFramePr>
            <a:graphicFrameLocks noChangeAspect="1"/>
          </p:cNvGraphicFramePr>
          <p:nvPr>
            <p:extLst>
              <p:ext uri="{D42A27DB-BD31-4B8C-83A1-F6EECF244321}">
                <p14:modId xmlns:p14="http://schemas.microsoft.com/office/powerpoint/2010/main" val="701708145"/>
              </p:ext>
            </p:extLst>
          </p:nvPr>
        </p:nvGraphicFramePr>
        <p:xfrm>
          <a:off x="914400" y="5177622"/>
          <a:ext cx="6848475" cy="1127125"/>
        </p:xfrm>
        <a:graphic>
          <a:graphicData uri="http://schemas.openxmlformats.org/presentationml/2006/ole">
            <mc:AlternateContent xmlns:mc="http://schemas.openxmlformats.org/markup-compatibility/2006">
              <mc:Choice xmlns:v="urn:schemas-microsoft-com:vml" Requires="v">
                <p:oleObj name="Document" r:id="rId2" imgW="6848514" imgH="1126552" progId="Word.Document.12">
                  <p:embed/>
                </p:oleObj>
              </mc:Choice>
              <mc:Fallback>
                <p:oleObj name="Document" r:id="rId2" imgW="6848514" imgH="1126552" progId="Word.Document.12">
                  <p:embed/>
                  <p:pic>
                    <p:nvPicPr>
                      <p:cNvPr id="0" name=""/>
                      <p:cNvPicPr/>
                      <p:nvPr/>
                    </p:nvPicPr>
                    <p:blipFill>
                      <a:blip r:embed="rId3"/>
                      <a:stretch>
                        <a:fillRect/>
                      </a:stretch>
                    </p:blipFill>
                    <p:spPr>
                      <a:xfrm>
                        <a:off x="914400" y="5177622"/>
                        <a:ext cx="6848475" cy="1127125"/>
                      </a:xfrm>
                      <a:prstGeom prst="rect">
                        <a:avLst/>
                      </a:prstGeom>
                    </p:spPr>
                  </p:pic>
                </p:oleObj>
              </mc:Fallback>
            </mc:AlternateContent>
          </a:graphicData>
        </a:graphic>
      </p:graphicFrame>
    </p:spTree>
    <p:extLst>
      <p:ext uri="{BB962C8B-B14F-4D97-AF65-F5344CB8AC3E}">
        <p14:creationId xmlns:p14="http://schemas.microsoft.com/office/powerpoint/2010/main" val="20268492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IEEE 2800-2022 Q4 &amp; Q5</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19</a:t>
            </a:fld>
            <a:endParaRPr lang="en-US" dirty="0"/>
          </a:p>
        </p:txBody>
      </p:sp>
      <p:sp>
        <p:nvSpPr>
          <p:cNvPr id="6" name="TextBox 5">
            <a:extLst>
              <a:ext uri="{FF2B5EF4-FFF2-40B4-BE49-F238E27FC236}">
                <a16:creationId xmlns:a16="http://schemas.microsoft.com/office/drawing/2014/main" id="{C82194C8-4D34-3B28-23A7-FCFC203CDEA7}"/>
              </a:ext>
            </a:extLst>
          </p:cNvPr>
          <p:cNvSpPr txBox="1"/>
          <p:nvPr/>
        </p:nvSpPr>
        <p:spPr>
          <a:xfrm>
            <a:off x="304800" y="950913"/>
            <a:ext cx="8382000" cy="3970318"/>
          </a:xfrm>
          <a:prstGeom prst="rect">
            <a:avLst/>
          </a:prstGeom>
          <a:noFill/>
        </p:spPr>
        <p:txBody>
          <a:bodyPr wrap="square">
            <a:spAutoFit/>
          </a:bodyPr>
          <a:lstStyle/>
          <a:p>
            <a:r>
              <a:rPr lang="en-US" sz="1400" b="0" i="0" u="none" strike="noStrike" baseline="0" dirty="0">
                <a:latin typeface="Arial" panose="020B0604020202020204" pitchFamily="34" charset="0"/>
              </a:rPr>
              <a:t>Complete the following IBR Performance Specifications per IEEE 2800-2022 Section 7.2.2.3.5, Table 13.</a:t>
            </a:r>
          </a:p>
          <a:p>
            <a:pPr lvl="1"/>
            <a:endParaRPr lang="en-US" sz="1400" b="0" i="0" u="none" strike="noStrike" baseline="0" dirty="0">
              <a:solidFill>
                <a:srgbClr val="000000"/>
              </a:solidFill>
              <a:latin typeface="Arial" panose="020B0604020202020204" pitchFamily="34" charset="0"/>
            </a:endParaRPr>
          </a:p>
          <a:p>
            <a:pPr lvl="1"/>
            <a:endParaRPr lang="en-US" sz="1400" b="0" i="0" u="none" strike="noStrike" baseline="0" dirty="0">
              <a:solidFill>
                <a:srgbClr val="000000"/>
              </a:solidFill>
              <a:latin typeface="Arial" panose="020B0604020202020204" pitchFamily="34" charset="0"/>
            </a:endParaRPr>
          </a:p>
          <a:p>
            <a:pPr lvl="1"/>
            <a:endParaRPr lang="en-US" sz="1400" dirty="0">
              <a:solidFill>
                <a:srgbClr val="000000"/>
              </a:solidFill>
              <a:latin typeface="Arial" panose="020B0604020202020204" pitchFamily="34" charset="0"/>
            </a:endParaRPr>
          </a:p>
          <a:p>
            <a:pPr lvl="1"/>
            <a:endParaRPr lang="en-US" sz="1400" b="0" i="0" u="none" strike="noStrike" baseline="0" dirty="0">
              <a:solidFill>
                <a:srgbClr val="000000"/>
              </a:solidFill>
              <a:latin typeface="Arial" panose="020B0604020202020204" pitchFamily="34" charset="0"/>
            </a:endParaRPr>
          </a:p>
          <a:p>
            <a:pPr lvl="1"/>
            <a:endParaRPr lang="en-US" sz="1400" dirty="0">
              <a:solidFill>
                <a:srgbClr val="000000"/>
              </a:solidFill>
              <a:latin typeface="Arial" panose="020B0604020202020204" pitchFamily="34" charset="0"/>
            </a:endParaRPr>
          </a:p>
          <a:p>
            <a:pPr lvl="1"/>
            <a:endParaRPr lang="en-US" sz="1400" b="0" i="0" u="none" strike="noStrike" baseline="0" dirty="0">
              <a:solidFill>
                <a:srgbClr val="000000"/>
              </a:solidFill>
              <a:latin typeface="Arial" panose="020B0604020202020204" pitchFamily="34" charset="0"/>
            </a:endParaRPr>
          </a:p>
          <a:p>
            <a:pPr lvl="1"/>
            <a:endParaRPr lang="en-US" sz="1400" dirty="0">
              <a:solidFill>
                <a:srgbClr val="000000"/>
              </a:solidFill>
              <a:latin typeface="Arial" panose="020B0604020202020204" pitchFamily="34" charset="0"/>
            </a:endParaRPr>
          </a:p>
          <a:p>
            <a:pPr lvl="1"/>
            <a:endParaRPr lang="en-US" sz="1400" b="0" i="0" u="none" strike="noStrike" baseline="0" dirty="0">
              <a:solidFill>
                <a:srgbClr val="000000"/>
              </a:solidFill>
              <a:latin typeface="Arial" panose="020B0604020202020204" pitchFamily="34" charset="0"/>
            </a:endParaRPr>
          </a:p>
          <a:p>
            <a:pPr lvl="1"/>
            <a:endParaRPr lang="en-US" sz="1400" b="0" i="0" u="none" strike="noStrike" baseline="0" dirty="0">
              <a:latin typeface="Arial" panose="020B0604020202020204" pitchFamily="34" charset="0"/>
            </a:endParaRPr>
          </a:p>
          <a:p>
            <a:r>
              <a:rPr lang="en-US" sz="1400" b="0" i="0" u="none" strike="noStrike" baseline="0" dirty="0">
                <a:solidFill>
                  <a:srgbClr val="000000"/>
                </a:solidFill>
                <a:latin typeface="Arial" panose="020B0604020202020204" pitchFamily="34" charset="0"/>
              </a:rPr>
              <a:t>Does the Resource use current blocking?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y/n</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a:p>
            <a:endParaRPr lang="en-US" sz="1400" dirty="0">
              <a:solidFill>
                <a:srgbClr val="000000"/>
              </a:solidFill>
              <a:latin typeface="Arial" panose="020B0604020202020204" pitchFamily="34" charset="0"/>
            </a:endParaRPr>
          </a:p>
          <a:p>
            <a:pPr marL="457200" marR="1350" lvl="1"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sz="1400" b="0" i="0" u="none" strike="noStrike" kern="1200" cap="none" spc="0" normalizeH="0" baseline="0" noProof="0" dirty="0">
                <a:ln>
                  <a:noFill/>
                </a:ln>
                <a:solidFill>
                  <a:srgbClr val="000000"/>
                </a:solidFill>
                <a:effectLst/>
                <a:highlight>
                  <a:srgbClr val="00FF00"/>
                </a:highlight>
                <a:uLnTx/>
                <a:uFillTx/>
                <a:latin typeface="Arial" panose="020B0604020202020204" pitchFamily="34" charset="0"/>
                <a:ea typeface="+mn-ea"/>
                <a:cs typeface="+mn-cs"/>
              </a:rPr>
              <a:t>If Yes</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Please describe any use of current blocking to ride through disturbances. Note: Current blocking is not allowed within the continuous or mandatory operations regions (“no trip zones”) and, if used in the “may trip” regions, current exchange must restart in ≤ 5 cycles (IEEE 2800-2022 Section 7.2.3). [</a:t>
            </a:r>
            <a:r>
              <a:rPr kumimoji="0" lang="en-US"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text</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[attachment point]</a:t>
            </a:r>
          </a:p>
          <a:p>
            <a:pPr marL="457200" marR="1350" lvl="1"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000000"/>
              </a:solidFill>
              <a:latin typeface="Arial" panose="020B0604020202020204" pitchFamily="34" charset="0"/>
            </a:endParaRPr>
          </a:p>
          <a:p>
            <a:pPr marL="457200" marR="1350" lvl="1"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sz="1400" b="0" i="0" u="none" strike="noStrike" kern="1200" cap="none" spc="0" normalizeH="0" baseline="0" noProof="0" dirty="0">
                <a:ln>
                  <a:noFill/>
                </a:ln>
                <a:solidFill>
                  <a:srgbClr val="000000"/>
                </a:solidFill>
                <a:effectLst/>
                <a:highlight>
                  <a:srgbClr val="00FF00"/>
                </a:highlight>
                <a:uLnTx/>
                <a:uFillTx/>
                <a:latin typeface="Arial" panose="020B0604020202020204" pitchFamily="34" charset="0"/>
                <a:ea typeface="+mn-ea"/>
                <a:cs typeface="+mn-cs"/>
              </a:rPr>
              <a:t>If Yes</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Provide restart </a:t>
            </a:r>
            <a:r>
              <a:rPr lang="en-US" sz="1400" dirty="0">
                <a:solidFill>
                  <a:srgbClr val="000000"/>
                </a:solidFill>
                <a:latin typeface="Arial" panose="020B0604020202020204" pitchFamily="34" charset="0"/>
              </a:rPr>
              <a:t>t</a:t>
            </a:r>
            <a:r>
              <a:rPr kumimoji="0" lang="en-US" sz="1400" b="0"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ime</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in the following table: </a:t>
            </a:r>
            <a:endParaRPr lang="en-US" sz="1400" b="0" i="0" u="none" strike="noStrike" baseline="0" dirty="0">
              <a:solidFill>
                <a:srgbClr val="000000"/>
              </a:solidFill>
              <a:latin typeface="Arial" panose="020B0604020202020204" pitchFamily="34" charset="0"/>
            </a:endParaRPr>
          </a:p>
        </p:txBody>
      </p:sp>
      <p:graphicFrame>
        <p:nvGraphicFramePr>
          <p:cNvPr id="3" name="Object 2">
            <a:extLst>
              <a:ext uri="{FF2B5EF4-FFF2-40B4-BE49-F238E27FC236}">
                <a16:creationId xmlns:a16="http://schemas.microsoft.com/office/drawing/2014/main" id="{33E04BFE-11D4-DF77-EEE8-2F3EBFA32E06}"/>
              </a:ext>
            </a:extLst>
          </p:cNvPr>
          <p:cNvGraphicFramePr>
            <a:graphicFrameLocks noChangeAspect="1"/>
          </p:cNvGraphicFramePr>
          <p:nvPr>
            <p:extLst>
              <p:ext uri="{D42A27DB-BD31-4B8C-83A1-F6EECF244321}">
                <p14:modId xmlns:p14="http://schemas.microsoft.com/office/powerpoint/2010/main" val="1091744761"/>
              </p:ext>
            </p:extLst>
          </p:nvPr>
        </p:nvGraphicFramePr>
        <p:xfrm>
          <a:off x="609600" y="1027908"/>
          <a:ext cx="7298528" cy="1755774"/>
        </p:xfrm>
        <a:graphic>
          <a:graphicData uri="http://schemas.openxmlformats.org/presentationml/2006/ole">
            <mc:AlternateContent xmlns:mc="http://schemas.openxmlformats.org/markup-compatibility/2006">
              <mc:Choice xmlns:v="urn:schemas-microsoft-com:vml" Requires="v">
                <p:oleObj name="Document" r:id="rId2" imgW="6962116" imgH="1564017" progId="Word.Document.12">
                  <p:embed/>
                </p:oleObj>
              </mc:Choice>
              <mc:Fallback>
                <p:oleObj name="Document" r:id="rId2" imgW="6962116" imgH="1564017" progId="Word.Document.12">
                  <p:embed/>
                  <p:pic>
                    <p:nvPicPr>
                      <p:cNvPr id="0" name=""/>
                      <p:cNvPicPr/>
                      <p:nvPr/>
                    </p:nvPicPr>
                    <p:blipFill>
                      <a:blip r:embed="rId3"/>
                      <a:stretch>
                        <a:fillRect/>
                      </a:stretch>
                    </p:blipFill>
                    <p:spPr>
                      <a:xfrm>
                        <a:off x="609600" y="1027908"/>
                        <a:ext cx="7298528" cy="1755774"/>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8193B3FB-ADDC-9E5A-F016-2DDE933BD3AA}"/>
              </a:ext>
            </a:extLst>
          </p:cNvPr>
          <p:cNvGraphicFramePr>
            <a:graphicFrameLocks noChangeAspect="1"/>
          </p:cNvGraphicFramePr>
          <p:nvPr>
            <p:extLst>
              <p:ext uri="{D42A27DB-BD31-4B8C-83A1-F6EECF244321}">
                <p14:modId xmlns:p14="http://schemas.microsoft.com/office/powerpoint/2010/main" val="4057012521"/>
              </p:ext>
            </p:extLst>
          </p:nvPr>
        </p:nvGraphicFramePr>
        <p:xfrm>
          <a:off x="645042" y="5110144"/>
          <a:ext cx="7696200" cy="1030276"/>
        </p:xfrm>
        <a:graphic>
          <a:graphicData uri="http://schemas.openxmlformats.org/presentationml/2006/ole">
            <mc:AlternateContent xmlns:mc="http://schemas.openxmlformats.org/markup-compatibility/2006">
              <mc:Choice xmlns:v="urn:schemas-microsoft-com:vml" Requires="v">
                <p:oleObj name="Document" r:id="rId4" imgW="6848514" imgH="966233" progId="Word.Document.12">
                  <p:embed/>
                </p:oleObj>
              </mc:Choice>
              <mc:Fallback>
                <p:oleObj name="Document" r:id="rId4" imgW="6848514" imgH="966233" progId="Word.Document.12">
                  <p:embed/>
                  <p:pic>
                    <p:nvPicPr>
                      <p:cNvPr id="0" name=""/>
                      <p:cNvPicPr/>
                      <p:nvPr/>
                    </p:nvPicPr>
                    <p:blipFill>
                      <a:blip r:embed="rId5"/>
                      <a:stretch>
                        <a:fillRect/>
                      </a:stretch>
                    </p:blipFill>
                    <p:spPr>
                      <a:xfrm>
                        <a:off x="645042" y="5110144"/>
                        <a:ext cx="7696200" cy="1030276"/>
                      </a:xfrm>
                      <a:prstGeom prst="rect">
                        <a:avLst/>
                      </a:prstGeom>
                    </p:spPr>
                  </p:pic>
                </p:oleObj>
              </mc:Fallback>
            </mc:AlternateContent>
          </a:graphicData>
        </a:graphic>
      </p:graphicFrame>
    </p:spTree>
    <p:extLst>
      <p:ext uri="{BB962C8B-B14F-4D97-AF65-F5344CB8AC3E}">
        <p14:creationId xmlns:p14="http://schemas.microsoft.com/office/powerpoint/2010/main" val="3945565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57F8E-9CDE-1585-45E7-ABC6E96735CA}"/>
              </a:ext>
            </a:extLst>
          </p:cNvPr>
          <p:cNvSpPr>
            <a:spLocks noGrp="1"/>
          </p:cNvSpPr>
          <p:nvPr>
            <p:ph type="title"/>
          </p:nvPr>
        </p:nvSpPr>
        <p:spPr/>
        <p:txBody>
          <a:bodyPr/>
          <a:lstStyle/>
          <a:p>
            <a:r>
              <a:rPr lang="en-US" dirty="0"/>
              <a:t>General Information</a:t>
            </a:r>
          </a:p>
        </p:txBody>
      </p:sp>
      <p:sp>
        <p:nvSpPr>
          <p:cNvPr id="4" name="Slide Number Placeholder 3">
            <a:extLst>
              <a:ext uri="{FF2B5EF4-FFF2-40B4-BE49-F238E27FC236}">
                <a16:creationId xmlns:a16="http://schemas.microsoft.com/office/drawing/2014/main" id="{31343FE1-9180-A93E-181A-16608173191E}"/>
              </a:ext>
            </a:extLst>
          </p:cNvPr>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11" name="Table 10">
            <a:extLst>
              <a:ext uri="{FF2B5EF4-FFF2-40B4-BE49-F238E27FC236}">
                <a16:creationId xmlns:a16="http://schemas.microsoft.com/office/drawing/2014/main" id="{0BD3C57D-1C75-5AA0-4A90-D71B3A606565}"/>
              </a:ext>
            </a:extLst>
          </p:cNvPr>
          <p:cNvGraphicFramePr>
            <a:graphicFrameLocks noGrp="1"/>
          </p:cNvGraphicFramePr>
          <p:nvPr>
            <p:extLst>
              <p:ext uri="{D42A27DB-BD31-4B8C-83A1-F6EECF244321}">
                <p14:modId xmlns:p14="http://schemas.microsoft.com/office/powerpoint/2010/main" val="1800266365"/>
              </p:ext>
            </p:extLst>
          </p:nvPr>
        </p:nvGraphicFramePr>
        <p:xfrm>
          <a:off x="747403" y="1143000"/>
          <a:ext cx="7725393" cy="3946762"/>
        </p:xfrm>
        <a:graphic>
          <a:graphicData uri="http://schemas.openxmlformats.org/drawingml/2006/table">
            <a:tbl>
              <a:tblPr firstRow="1" firstCol="1" bandRow="1"/>
              <a:tblGrid>
                <a:gridCol w="5052058">
                  <a:extLst>
                    <a:ext uri="{9D8B030D-6E8A-4147-A177-3AD203B41FA5}">
                      <a16:colId xmlns:a16="http://schemas.microsoft.com/office/drawing/2014/main" val="3942771967"/>
                    </a:ext>
                  </a:extLst>
                </a:gridCol>
                <a:gridCol w="2673335">
                  <a:extLst>
                    <a:ext uri="{9D8B030D-6E8A-4147-A177-3AD203B41FA5}">
                      <a16:colId xmlns:a16="http://schemas.microsoft.com/office/drawing/2014/main" val="1822802547"/>
                    </a:ext>
                  </a:extLst>
                </a:gridCol>
              </a:tblGrid>
              <a:tr h="349170">
                <a:tc>
                  <a:txBody>
                    <a:bodyPr/>
                    <a:lstStyle/>
                    <a:p>
                      <a:pPr marL="0" marR="0">
                        <a:lnSpc>
                          <a:spcPct val="115000"/>
                        </a:lnSpc>
                        <a:spcBef>
                          <a:spcPts val="0"/>
                        </a:spcBef>
                        <a:spcAft>
                          <a:spcPts val="0"/>
                        </a:spcAft>
                      </a:pPr>
                      <a:r>
                        <a:rPr lang="en-US" sz="130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Resource Entity Name:</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78563" marR="785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3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[pre-populated]</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78563" marR="785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73089087"/>
                  </a:ext>
                </a:extLst>
              </a:tr>
              <a:tr h="349170">
                <a:tc>
                  <a:txBody>
                    <a:bodyPr/>
                    <a:lstStyle/>
                    <a:p>
                      <a:pPr marL="0" marR="0">
                        <a:lnSpc>
                          <a:spcPct val="115000"/>
                        </a:lnSpc>
                        <a:spcBef>
                          <a:spcPts val="0"/>
                        </a:spcBef>
                        <a:spcAft>
                          <a:spcPts val="0"/>
                        </a:spcAft>
                      </a:pPr>
                      <a:r>
                        <a:rPr lang="en-US" sz="130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Resource Entity Data Universal Numbering System (DUNS) Number:</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78563" marR="785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3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[pre-populated]</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78563" marR="785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79555135"/>
                  </a:ext>
                </a:extLst>
              </a:tr>
              <a:tr h="349170">
                <a:tc>
                  <a:txBody>
                    <a:bodyPr/>
                    <a:lstStyle/>
                    <a:p>
                      <a:pPr marL="0" marR="0">
                        <a:lnSpc>
                          <a:spcPct val="115000"/>
                        </a:lnSpc>
                        <a:spcBef>
                          <a:spcPts val="0"/>
                        </a:spcBef>
                        <a:spcAft>
                          <a:spcPts val="0"/>
                        </a:spcAft>
                      </a:pPr>
                      <a:r>
                        <a:rPr lang="en-US" sz="13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Substation Name:</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78563" marR="785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3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[pre-populated]</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78563" marR="785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43979617"/>
                  </a:ext>
                </a:extLst>
              </a:tr>
              <a:tr h="349170">
                <a:tc>
                  <a:txBody>
                    <a:bodyPr/>
                    <a:lstStyle/>
                    <a:p>
                      <a:pPr marL="0" marR="0">
                        <a:lnSpc>
                          <a:spcPct val="115000"/>
                        </a:lnSpc>
                        <a:spcBef>
                          <a:spcPts val="0"/>
                        </a:spcBef>
                        <a:spcAft>
                          <a:spcPts val="0"/>
                        </a:spcAft>
                      </a:pPr>
                      <a:r>
                        <a:rPr lang="en-US" sz="130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Resource Name:</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78563" marR="785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3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[pre-populated]</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78563" marR="785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92348109"/>
                  </a:ext>
                </a:extLst>
              </a:tr>
              <a:tr h="349170">
                <a:tc>
                  <a:txBody>
                    <a:bodyPr/>
                    <a:lstStyle/>
                    <a:p>
                      <a:pPr marL="0" marR="0">
                        <a:lnSpc>
                          <a:spcPct val="115000"/>
                        </a:lnSpc>
                        <a:spcBef>
                          <a:spcPts val="0"/>
                        </a:spcBef>
                        <a:spcAft>
                          <a:spcPts val="0"/>
                        </a:spcAft>
                      </a:pPr>
                      <a:r>
                        <a:rPr lang="en-US" sz="1300">
                          <a:solidFill>
                            <a:srgbClr val="000000"/>
                          </a:solidFill>
                          <a:effectLst/>
                          <a:latin typeface="Arial" panose="020B0604020202020204" pitchFamily="34" charset="0"/>
                          <a:ea typeface="Times New Roman" panose="02020603050405020304" pitchFamily="18" charset="0"/>
                          <a:cs typeface="Arial" panose="020B0604020202020204" pitchFamily="34" charset="0"/>
                        </a:rPr>
                        <a:t>Fuel Type:</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78563" marR="785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3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[pre-populated]</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78563" marR="785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33182988"/>
                  </a:ext>
                </a:extLst>
              </a:tr>
              <a:tr h="349170">
                <a:tc>
                  <a:txBody>
                    <a:bodyPr/>
                    <a:lstStyle/>
                    <a:p>
                      <a:pPr marL="0" marR="0">
                        <a:lnSpc>
                          <a:spcPct val="115000"/>
                        </a:lnSpc>
                        <a:spcBef>
                          <a:spcPts val="0"/>
                        </a:spcBef>
                        <a:spcAft>
                          <a:spcPts val="0"/>
                        </a:spcAft>
                      </a:pPr>
                      <a:r>
                        <a:rPr lang="en-US" sz="1300">
                          <a:solidFill>
                            <a:srgbClr val="000000"/>
                          </a:solidFill>
                          <a:effectLst/>
                          <a:latin typeface="Arial" panose="020B0604020202020204" pitchFamily="34" charset="0"/>
                          <a:ea typeface="Times New Roman" panose="02020603050405020304" pitchFamily="18" charset="0"/>
                          <a:cs typeface="Arial" panose="020B0604020202020204" pitchFamily="34" charset="0"/>
                        </a:rPr>
                        <a:t>(if fuel type = wind) Wind Turbine Type</a:t>
                      </a:r>
                      <a:r>
                        <a:rPr lang="en-US" sz="900">
                          <a:effectLst/>
                          <a:latin typeface="Arial" panose="020B0604020202020204" pitchFamily="34" charset="0"/>
                          <a:ea typeface="Calibri" panose="020F0502020204030204" pitchFamily="34" charset="0"/>
                          <a:cs typeface="Times New Roman" panose="02020603050405020304" pitchFamily="18" charset="0"/>
                        </a:rPr>
                        <a:t> </a:t>
                      </a:r>
                      <a:r>
                        <a:rPr lang="en-US" sz="13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78563" marR="785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3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[pre-populated]</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78563" marR="785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8469410"/>
                  </a:ext>
                </a:extLst>
              </a:tr>
              <a:tr h="422933">
                <a:tc>
                  <a:txBody>
                    <a:bodyPr/>
                    <a:lstStyle/>
                    <a:p>
                      <a:pPr marL="0" marR="0">
                        <a:lnSpc>
                          <a:spcPct val="115000"/>
                        </a:lnSpc>
                        <a:spcBef>
                          <a:spcPts val="0"/>
                        </a:spcBef>
                        <a:spcAft>
                          <a:spcPts val="0"/>
                        </a:spcAft>
                      </a:pPr>
                      <a:r>
                        <a:rPr lang="en-US" sz="13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Does the Resource have a Standard Generation Interconnection Agreement (SGIA) date prior to August 1, 2024?</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txBody>
                  <a:tcPr marL="78563" marR="785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300">
                          <a:solidFill>
                            <a:srgbClr val="000000"/>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[y/n]</a:t>
                      </a:r>
                      <a:r>
                        <a:rPr lang="en-US" sz="90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 </a:t>
                      </a:r>
                      <a:r>
                        <a:rPr lang="en-US" sz="900">
                          <a:effectLst/>
                          <a:latin typeface="Arial" panose="020B0604020202020204" pitchFamily="34" charset="0"/>
                          <a:ea typeface="Calibri" panose="020F0502020204030204" pitchFamily="34" charset="0"/>
                          <a:cs typeface="Times New Roman" panose="02020603050405020304" pitchFamily="18" charset="0"/>
                        </a:rPr>
                        <a:t> </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78563" marR="785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96867435"/>
                  </a:ext>
                </a:extLst>
              </a:tr>
              <a:tr h="643783">
                <a:tc>
                  <a:txBody>
                    <a:bodyPr/>
                    <a:lstStyle/>
                    <a:p>
                      <a:pPr marL="0" marR="0">
                        <a:lnSpc>
                          <a:spcPct val="115000"/>
                        </a:lnSpc>
                        <a:spcBef>
                          <a:spcPts val="0"/>
                        </a:spcBef>
                        <a:spcAft>
                          <a:spcPts val="0"/>
                        </a:spcAft>
                      </a:pPr>
                      <a:r>
                        <a:rPr lang="en-US" sz="13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Has the Resource implemented any modification covered by ERCOT Planning Guide Section 5.2.1(1)(c) since its original Commercial Operation Date (COD)?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txBody>
                  <a:tcPr marL="78563" marR="785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300">
                          <a:solidFill>
                            <a:srgbClr val="000000"/>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[y/n]</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78563" marR="785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41035610"/>
                  </a:ext>
                </a:extLst>
              </a:tr>
              <a:tr h="422933">
                <a:tc>
                  <a:txBody>
                    <a:bodyPr/>
                    <a:lstStyle/>
                    <a:p>
                      <a:pPr marL="0" marR="0">
                        <a:lnSpc>
                          <a:spcPct val="115000"/>
                        </a:lnSpc>
                        <a:spcBef>
                          <a:spcPts val="0"/>
                        </a:spcBef>
                        <a:spcAft>
                          <a:spcPts val="0"/>
                        </a:spcAft>
                      </a:pPr>
                      <a:r>
                        <a:rPr lang="en-US" sz="13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Was the most recent Generation Interconnection or Modification (GIM) covered by ERCOT Planning Guide Section 5.2.1(1)(c) initiated prior to August 1, 2024?</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txBody>
                  <a:tcPr marL="78563" marR="785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3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US" sz="1300" dirty="0">
                          <a:solidFill>
                            <a:srgbClr val="000000"/>
                          </a:solidFill>
                          <a:effectLst/>
                          <a:highlight>
                            <a:srgbClr val="00FF00"/>
                          </a:highlight>
                          <a:latin typeface="Arial" panose="020B0604020202020204" pitchFamily="34" charset="0"/>
                          <a:ea typeface="Times New Roman" panose="02020603050405020304" pitchFamily="18" charset="0"/>
                          <a:cs typeface="Arial" panose="020B0604020202020204" pitchFamily="34" charset="0"/>
                        </a:rPr>
                        <a:t>if above = y</a:t>
                      </a:r>
                      <a:r>
                        <a:rPr lang="en-US" sz="13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300" dirty="0">
                          <a:solidFill>
                            <a:srgbClr val="000000"/>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[y/n]</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txBody>
                  <a:tcPr marL="78563" marR="785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3711377"/>
                  </a:ext>
                </a:extLst>
              </a:tr>
            </a:tbl>
          </a:graphicData>
        </a:graphic>
      </p:graphicFrame>
    </p:spTree>
    <p:extLst>
      <p:ext uri="{BB962C8B-B14F-4D97-AF65-F5344CB8AC3E}">
        <p14:creationId xmlns:p14="http://schemas.microsoft.com/office/powerpoint/2010/main" val="15001210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IEEE 2800-2022 Q6 &amp; Q7</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20</a:t>
            </a:fld>
            <a:endParaRPr lang="en-US" dirty="0"/>
          </a:p>
        </p:txBody>
      </p:sp>
      <p:sp>
        <p:nvSpPr>
          <p:cNvPr id="6" name="TextBox 5">
            <a:extLst>
              <a:ext uri="{FF2B5EF4-FFF2-40B4-BE49-F238E27FC236}">
                <a16:creationId xmlns:a16="http://schemas.microsoft.com/office/drawing/2014/main" id="{C82194C8-4D34-3B28-23A7-FCFC203CDEA7}"/>
              </a:ext>
            </a:extLst>
          </p:cNvPr>
          <p:cNvSpPr txBox="1"/>
          <p:nvPr/>
        </p:nvSpPr>
        <p:spPr>
          <a:xfrm>
            <a:off x="304800" y="950913"/>
            <a:ext cx="8382000" cy="3108543"/>
          </a:xfrm>
          <a:prstGeom prst="rect">
            <a:avLst/>
          </a:prstGeom>
          <a:noFill/>
        </p:spPr>
        <p:txBody>
          <a:bodyPr wrap="square">
            <a:spAutoFit/>
          </a:bodyPr>
          <a:lstStyle/>
          <a:p>
            <a:r>
              <a:rPr lang="en-US" sz="1400" b="0" i="0" u="none" strike="noStrike" baseline="0" dirty="0">
                <a:latin typeface="Arial" panose="020B0604020202020204" pitchFamily="34" charset="0"/>
              </a:rPr>
              <a:t>Provide the Rate of Change of Frequency ride-through capability in the following table (See IEEE 2800-2022 Section 7.3.2.3.5):</a:t>
            </a:r>
            <a:endParaRPr lang="en-US" sz="1400" b="0" i="0" u="none" strike="noStrike" baseline="0" dirty="0">
              <a:solidFill>
                <a:srgbClr val="000000"/>
              </a:solidFill>
              <a:latin typeface="Arial" panose="020B0604020202020204" pitchFamily="34" charset="0"/>
            </a:endParaRPr>
          </a:p>
          <a:p>
            <a:pPr lvl="1"/>
            <a:endParaRPr lang="en-US" sz="1400" b="0" i="0" u="none" strike="noStrike" baseline="0" dirty="0">
              <a:solidFill>
                <a:srgbClr val="000000"/>
              </a:solidFill>
              <a:latin typeface="Arial" panose="020B0604020202020204" pitchFamily="34" charset="0"/>
            </a:endParaRPr>
          </a:p>
          <a:p>
            <a:pPr lvl="1"/>
            <a:endParaRPr lang="en-US" sz="1400" dirty="0">
              <a:solidFill>
                <a:srgbClr val="000000"/>
              </a:solidFill>
              <a:latin typeface="Arial" panose="020B0604020202020204" pitchFamily="34" charset="0"/>
            </a:endParaRPr>
          </a:p>
          <a:p>
            <a:pPr lvl="1"/>
            <a:endParaRPr lang="en-US" sz="1400" b="0" i="0" u="none" strike="noStrike" baseline="0" dirty="0">
              <a:solidFill>
                <a:srgbClr val="000000"/>
              </a:solidFill>
              <a:latin typeface="Arial" panose="020B0604020202020204" pitchFamily="34" charset="0"/>
            </a:endParaRPr>
          </a:p>
          <a:p>
            <a:pPr lvl="1"/>
            <a:endParaRPr lang="en-US" sz="1400" dirty="0">
              <a:solidFill>
                <a:srgbClr val="000000"/>
              </a:solidFill>
              <a:latin typeface="Arial" panose="020B0604020202020204" pitchFamily="34" charset="0"/>
            </a:endParaRPr>
          </a:p>
          <a:p>
            <a:pPr lvl="1"/>
            <a:endParaRPr lang="en-US" sz="1400" b="0" i="0" u="none" strike="noStrike" baseline="0" dirty="0">
              <a:solidFill>
                <a:srgbClr val="000000"/>
              </a:solidFill>
              <a:latin typeface="Arial" panose="020B0604020202020204" pitchFamily="34" charset="0"/>
            </a:endParaRPr>
          </a:p>
          <a:p>
            <a:pPr lvl="1"/>
            <a:endParaRPr lang="en-US" sz="1400" dirty="0">
              <a:solidFill>
                <a:srgbClr val="000000"/>
              </a:solidFill>
              <a:latin typeface="Arial" panose="020B0604020202020204" pitchFamily="34" charset="0"/>
            </a:endParaRPr>
          </a:p>
          <a:p>
            <a:pPr lvl="1"/>
            <a:endParaRPr lang="en-US" sz="1400" b="0" i="0" u="none" strike="noStrike" baseline="0" dirty="0">
              <a:solidFill>
                <a:srgbClr val="000000"/>
              </a:solidFill>
              <a:latin typeface="Arial" panose="020B0604020202020204" pitchFamily="34" charset="0"/>
            </a:endParaRPr>
          </a:p>
          <a:p>
            <a:pPr lvl="1"/>
            <a:endParaRPr lang="en-US" sz="1400" b="0" i="0" u="none" strike="noStrike" baseline="0" dirty="0">
              <a:latin typeface="Arial" panose="020B0604020202020204" pitchFamily="34" charset="0"/>
            </a:endParaRPr>
          </a:p>
          <a:p>
            <a:pPr lvl="1"/>
            <a:endParaRPr lang="en-US" sz="1400" b="0" i="0" u="none" strike="noStrike" baseline="0" dirty="0">
              <a:latin typeface="Arial" panose="020B0604020202020204" pitchFamily="34" charset="0"/>
            </a:endParaRPr>
          </a:p>
          <a:p>
            <a:r>
              <a:rPr lang="en-US" sz="1400" b="0" i="0" u="none" strike="noStrike" baseline="0" dirty="0">
                <a:solidFill>
                  <a:srgbClr val="000000"/>
                </a:solidFill>
                <a:latin typeface="Arial" panose="020B0604020202020204" pitchFamily="34" charset="0"/>
              </a:rPr>
              <a:t>Provide the phase angle jump (change) ride-through capability in the following table (See IEEE 2800-2022  Section 7.3.2.4):</a:t>
            </a:r>
            <a:endParaRPr lang="en-US" sz="1400" dirty="0">
              <a:solidFill>
                <a:srgbClr val="000000"/>
              </a:solidFill>
              <a:latin typeface="Arial" panose="020B0604020202020204" pitchFamily="34" charset="0"/>
            </a:endParaRPr>
          </a:p>
          <a:p>
            <a:pPr marL="457200" marR="1350" lvl="1"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000000"/>
              </a:solidFill>
              <a:latin typeface="Arial" panose="020B0604020202020204" pitchFamily="34" charset="0"/>
            </a:endParaRPr>
          </a:p>
        </p:txBody>
      </p:sp>
      <p:graphicFrame>
        <p:nvGraphicFramePr>
          <p:cNvPr id="8" name="Table 7">
            <a:extLst>
              <a:ext uri="{FF2B5EF4-FFF2-40B4-BE49-F238E27FC236}">
                <a16:creationId xmlns:a16="http://schemas.microsoft.com/office/drawing/2014/main" id="{59B3BD1B-CAB8-CBCD-3260-D9256B4C76A6}"/>
              </a:ext>
            </a:extLst>
          </p:cNvPr>
          <p:cNvGraphicFramePr>
            <a:graphicFrameLocks noGrp="1"/>
          </p:cNvGraphicFramePr>
          <p:nvPr>
            <p:extLst>
              <p:ext uri="{D42A27DB-BD31-4B8C-83A1-F6EECF244321}">
                <p14:modId xmlns:p14="http://schemas.microsoft.com/office/powerpoint/2010/main" val="4170898836"/>
              </p:ext>
            </p:extLst>
          </p:nvPr>
        </p:nvGraphicFramePr>
        <p:xfrm>
          <a:off x="1023935" y="1600200"/>
          <a:ext cx="6629400" cy="978789"/>
        </p:xfrm>
        <a:graphic>
          <a:graphicData uri="http://schemas.openxmlformats.org/drawingml/2006/table">
            <a:tbl>
              <a:tblPr firstRow="1" firstCol="1" bandRow="1"/>
              <a:tblGrid>
                <a:gridCol w="2743200">
                  <a:extLst>
                    <a:ext uri="{9D8B030D-6E8A-4147-A177-3AD203B41FA5}">
                      <a16:colId xmlns:a16="http://schemas.microsoft.com/office/drawing/2014/main" val="3319949897"/>
                    </a:ext>
                  </a:extLst>
                </a:gridCol>
                <a:gridCol w="1028700">
                  <a:extLst>
                    <a:ext uri="{9D8B030D-6E8A-4147-A177-3AD203B41FA5}">
                      <a16:colId xmlns:a16="http://schemas.microsoft.com/office/drawing/2014/main" val="2256714498"/>
                    </a:ext>
                  </a:extLst>
                </a:gridCol>
                <a:gridCol w="1371600">
                  <a:extLst>
                    <a:ext uri="{9D8B030D-6E8A-4147-A177-3AD203B41FA5}">
                      <a16:colId xmlns:a16="http://schemas.microsoft.com/office/drawing/2014/main" val="596325718"/>
                    </a:ext>
                  </a:extLst>
                </a:gridCol>
                <a:gridCol w="1485900">
                  <a:extLst>
                    <a:ext uri="{9D8B030D-6E8A-4147-A177-3AD203B41FA5}">
                      <a16:colId xmlns:a16="http://schemas.microsoft.com/office/drawing/2014/main" val="1401231812"/>
                    </a:ext>
                  </a:extLst>
                </a:gridCol>
              </a:tblGrid>
              <a:tr h="304800">
                <a:tc>
                  <a:txBody>
                    <a:bodyPr/>
                    <a:lstStyle/>
                    <a:p>
                      <a:pPr marL="0" marR="0" algn="ctr">
                        <a:lnSpc>
                          <a:spcPct val="115000"/>
                        </a:lnSpc>
                        <a:spcBef>
                          <a:spcPts val="0"/>
                        </a:spcBef>
                        <a:spcAft>
                          <a:spcPts val="0"/>
                        </a:spcAft>
                      </a:pPr>
                      <a:r>
                        <a:rPr lang="en-US"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Parameter</a:t>
                      </a: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Requirement</a:t>
                      </a:r>
                      <a:endParaRPr lang="en-US" sz="105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Pre-Maximization </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15000"/>
                        </a:lnSpc>
                        <a:spcBef>
                          <a:spcPts val="0"/>
                        </a:spcBef>
                        <a:spcAft>
                          <a:spcPts val="0"/>
                        </a:spcAft>
                      </a:pPr>
                      <a:r>
                        <a:rPr lang="en-US"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Post- Maximization </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248544409"/>
                  </a:ext>
                </a:extLst>
              </a:tr>
              <a:tr h="304800">
                <a:tc>
                  <a:txBody>
                    <a:bodyPr/>
                    <a:lstStyle/>
                    <a:p>
                      <a:pPr marL="0" marR="0" algn="ctr">
                        <a:lnSpc>
                          <a:spcPct val="115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Rate of Change of Frequency (</a:t>
                      </a:r>
                      <a:r>
                        <a:rPr lang="en-US" sz="1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RoCoF</a:t>
                      </a:r>
                      <a:r>
                        <a:rPr lang="en-US"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df</a:t>
                      </a:r>
                      <a:r>
                        <a:rPr lang="en-US"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/dt) </a:t>
                      </a:r>
                      <a:endParaRPr lang="en-US" sz="105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 Hz/s </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r>
                        <a:rPr lang="en-US" sz="11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Hz/s</a:t>
                      </a:r>
                      <a:endPar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r>
                        <a:rPr lang="en-US" sz="1100" dirty="0">
                          <a:effectLst/>
                          <a:latin typeface="Arial" panose="020B0604020202020204" pitchFamily="34" charset="0"/>
                          <a:ea typeface="Times New Roman" panose="02020603050405020304" pitchFamily="18" charset="0"/>
                          <a:cs typeface="Arial" panose="020B0604020202020204" pitchFamily="34" charset="0"/>
                        </a:rPr>
                        <a:t> </a:t>
                      </a:r>
                      <a:r>
                        <a:rPr lang="en-US" sz="11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Hz/s</a:t>
                      </a:r>
                      <a:endPar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52768746"/>
                  </a:ext>
                </a:extLst>
              </a:tr>
              <a:tr h="304800">
                <a:tc>
                  <a:txBody>
                    <a:bodyPr/>
                    <a:lstStyle/>
                    <a:p>
                      <a:pPr marL="0" marR="0" algn="ctr">
                        <a:lnSpc>
                          <a:spcPct val="115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RoCoF average measuring window </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&gt;.1 sec </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r>
                        <a:rPr lang="en-US" sz="1100" u="sng" dirty="0">
                          <a:solidFill>
                            <a:srgbClr val="008080"/>
                          </a:solidFill>
                          <a:effectLst/>
                          <a:latin typeface="Arial" panose="020B0604020202020204" pitchFamily="34" charset="0"/>
                          <a:ea typeface="Times New Roman" panose="02020603050405020304" pitchFamily="18" charset="0"/>
                          <a:cs typeface="Arial" panose="020B0604020202020204" pitchFamily="34" charset="0"/>
                        </a:rPr>
                        <a:t> </a:t>
                      </a:r>
                      <a:r>
                        <a:rPr lang="en-US" sz="11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seconds</a:t>
                      </a:r>
                      <a:endPar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r>
                        <a:rPr lang="en-US" sz="1100" dirty="0">
                          <a:effectLst/>
                          <a:latin typeface="Arial" panose="020B0604020202020204" pitchFamily="34" charset="0"/>
                          <a:ea typeface="Times New Roman" panose="02020603050405020304" pitchFamily="18" charset="0"/>
                          <a:cs typeface="Arial" panose="020B0604020202020204" pitchFamily="34" charset="0"/>
                        </a:rPr>
                        <a:t> </a:t>
                      </a:r>
                      <a:r>
                        <a:rPr lang="en-US" sz="11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seconds</a:t>
                      </a:r>
                      <a:endPar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37746624"/>
                  </a:ext>
                </a:extLst>
              </a:tr>
            </a:tbl>
          </a:graphicData>
        </a:graphic>
      </p:graphicFrame>
      <p:graphicFrame>
        <p:nvGraphicFramePr>
          <p:cNvPr id="9" name="Table 8">
            <a:extLst>
              <a:ext uri="{FF2B5EF4-FFF2-40B4-BE49-F238E27FC236}">
                <a16:creationId xmlns:a16="http://schemas.microsoft.com/office/drawing/2014/main" id="{D31FD959-4D64-6A5F-FE3A-A987182A4824}"/>
              </a:ext>
            </a:extLst>
          </p:cNvPr>
          <p:cNvGraphicFramePr>
            <a:graphicFrameLocks noGrp="1"/>
          </p:cNvGraphicFramePr>
          <p:nvPr>
            <p:extLst>
              <p:ext uri="{D42A27DB-BD31-4B8C-83A1-F6EECF244321}">
                <p14:modId xmlns:p14="http://schemas.microsoft.com/office/powerpoint/2010/main" val="2114622753"/>
              </p:ext>
            </p:extLst>
          </p:nvPr>
        </p:nvGraphicFramePr>
        <p:xfrm>
          <a:off x="1180465" y="4099143"/>
          <a:ext cx="6630670" cy="609600"/>
        </p:xfrm>
        <a:graphic>
          <a:graphicData uri="http://schemas.openxmlformats.org/drawingml/2006/table">
            <a:tbl>
              <a:tblPr firstRow="1" firstCol="1" bandRow="1"/>
              <a:tblGrid>
                <a:gridCol w="1943100">
                  <a:extLst>
                    <a:ext uri="{9D8B030D-6E8A-4147-A177-3AD203B41FA5}">
                      <a16:colId xmlns:a16="http://schemas.microsoft.com/office/drawing/2014/main" val="1398235716"/>
                    </a:ext>
                  </a:extLst>
                </a:gridCol>
                <a:gridCol w="1029970">
                  <a:extLst>
                    <a:ext uri="{9D8B030D-6E8A-4147-A177-3AD203B41FA5}">
                      <a16:colId xmlns:a16="http://schemas.microsoft.com/office/drawing/2014/main" val="3508992341"/>
                    </a:ext>
                  </a:extLst>
                </a:gridCol>
                <a:gridCol w="1827530">
                  <a:extLst>
                    <a:ext uri="{9D8B030D-6E8A-4147-A177-3AD203B41FA5}">
                      <a16:colId xmlns:a16="http://schemas.microsoft.com/office/drawing/2014/main" val="2905898917"/>
                    </a:ext>
                  </a:extLst>
                </a:gridCol>
                <a:gridCol w="1830070">
                  <a:extLst>
                    <a:ext uri="{9D8B030D-6E8A-4147-A177-3AD203B41FA5}">
                      <a16:colId xmlns:a16="http://schemas.microsoft.com/office/drawing/2014/main" val="2011880831"/>
                    </a:ext>
                  </a:extLst>
                </a:gridCol>
              </a:tblGrid>
              <a:tr h="304800">
                <a:tc>
                  <a:txBody>
                    <a:bodyPr/>
                    <a:lstStyle/>
                    <a:p>
                      <a:pPr marL="0" marR="0" algn="ctr">
                        <a:lnSpc>
                          <a:spcPct val="115000"/>
                        </a:lnSpc>
                        <a:spcBef>
                          <a:spcPts val="0"/>
                        </a:spcBef>
                        <a:spcAft>
                          <a:spcPts val="0"/>
                        </a:spcAft>
                      </a:pPr>
                      <a:r>
                        <a:rPr lang="en-US"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Parameter</a:t>
                      </a: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Requirement</a:t>
                      </a: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Pre-Maximization</a:t>
                      </a:r>
                      <a:endParaRPr lang="en-US" sz="105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15000"/>
                        </a:lnSpc>
                        <a:spcBef>
                          <a:spcPts val="0"/>
                        </a:spcBef>
                        <a:spcAft>
                          <a:spcPts val="0"/>
                        </a:spcAft>
                      </a:pPr>
                      <a:r>
                        <a:rPr lang="en-US" sz="11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Post- Maximization </a:t>
                      </a:r>
                      <a:endParaRPr lang="en-US" sz="105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762308697"/>
                  </a:ext>
                </a:extLst>
              </a:tr>
              <a:tr h="304800">
                <a:tc>
                  <a:txBody>
                    <a:bodyPr/>
                    <a:lstStyle/>
                    <a:p>
                      <a:pPr marL="0" marR="0" algn="ctr">
                        <a:lnSpc>
                          <a:spcPct val="115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Phase angle jump </a:t>
                      </a:r>
                      <a:r>
                        <a:rPr lang="en-US" sz="11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(change)</a:t>
                      </a:r>
                      <a:endPar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25 deg</a:t>
                      </a:r>
                      <a:endParaRPr lang="en-US" sz="105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r>
                        <a:rPr lang="en-US" sz="1100" u="sng" dirty="0">
                          <a:solidFill>
                            <a:srgbClr val="008080"/>
                          </a:solidFill>
                          <a:effectLst/>
                          <a:latin typeface="Arial" panose="020B0604020202020204" pitchFamily="34" charset="0"/>
                          <a:ea typeface="Times New Roman" panose="02020603050405020304" pitchFamily="18" charset="0"/>
                          <a:cs typeface="Arial" panose="020B0604020202020204" pitchFamily="34" charset="0"/>
                        </a:rPr>
                        <a:t> </a:t>
                      </a:r>
                      <a:r>
                        <a:rPr lang="en-US" sz="11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degrees</a:t>
                      </a:r>
                      <a:endPar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r>
                        <a:rPr lang="en-US" sz="1100" dirty="0">
                          <a:effectLst/>
                          <a:latin typeface="Arial" panose="020B0604020202020204" pitchFamily="34" charset="0"/>
                          <a:ea typeface="Times New Roman" panose="02020603050405020304" pitchFamily="18" charset="0"/>
                          <a:cs typeface="Arial" panose="020B0604020202020204" pitchFamily="34" charset="0"/>
                        </a:rPr>
                        <a:t> </a:t>
                      </a:r>
                      <a:r>
                        <a:rPr lang="en-US" sz="11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degrees</a:t>
                      </a:r>
                      <a:endPar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98427646"/>
                  </a:ext>
                </a:extLst>
              </a:tr>
            </a:tbl>
          </a:graphicData>
        </a:graphic>
      </p:graphicFrame>
    </p:spTree>
    <p:extLst>
      <p:ext uri="{BB962C8B-B14F-4D97-AF65-F5344CB8AC3E}">
        <p14:creationId xmlns:p14="http://schemas.microsoft.com/office/powerpoint/2010/main" val="31715694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IEEE 2800-2022 Q8, Q9 &amp; Q10</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21</a:t>
            </a:fld>
            <a:endParaRPr lang="en-US" dirty="0"/>
          </a:p>
        </p:txBody>
      </p:sp>
      <p:sp>
        <p:nvSpPr>
          <p:cNvPr id="6" name="TextBox 5">
            <a:extLst>
              <a:ext uri="{FF2B5EF4-FFF2-40B4-BE49-F238E27FC236}">
                <a16:creationId xmlns:a16="http://schemas.microsoft.com/office/drawing/2014/main" id="{C82194C8-4D34-3B28-23A7-FCFC203CDEA7}"/>
              </a:ext>
            </a:extLst>
          </p:cNvPr>
          <p:cNvSpPr txBox="1"/>
          <p:nvPr/>
        </p:nvSpPr>
        <p:spPr>
          <a:xfrm>
            <a:off x="304800" y="950913"/>
            <a:ext cx="8382000" cy="5262979"/>
          </a:xfrm>
          <a:prstGeom prst="rect">
            <a:avLst/>
          </a:prstGeom>
          <a:noFill/>
        </p:spPr>
        <p:txBody>
          <a:bodyPr wrap="square">
            <a:spAutoFit/>
          </a:bodyPr>
          <a:lstStyle/>
          <a:p>
            <a:r>
              <a:rPr lang="en-US" sz="1400" b="0" i="0" u="none" strike="noStrike" baseline="0" dirty="0">
                <a:latin typeface="Arial" panose="020B0604020202020204" pitchFamily="34" charset="0"/>
              </a:rPr>
              <a:t>Provide consecutive voltage deviations ride-through data (See, IEEE 2800-2022 Section 7.2.2.4):</a:t>
            </a:r>
            <a:endParaRPr lang="en-US" sz="1400" b="0" i="0" u="none" strike="noStrike" baseline="0" dirty="0">
              <a:solidFill>
                <a:srgbClr val="000000"/>
              </a:solidFill>
              <a:latin typeface="Arial" panose="020B0604020202020204" pitchFamily="34" charset="0"/>
            </a:endParaRPr>
          </a:p>
          <a:p>
            <a:pPr lvl="1"/>
            <a:endParaRPr lang="en-US" sz="1400" dirty="0">
              <a:solidFill>
                <a:srgbClr val="000000"/>
              </a:solidFill>
              <a:latin typeface="Arial" panose="020B0604020202020204" pitchFamily="34" charset="0"/>
            </a:endParaRPr>
          </a:p>
          <a:p>
            <a:pPr lvl="1"/>
            <a:endParaRPr lang="en-US" sz="1400" b="0" i="0" u="none" strike="noStrike" baseline="0" dirty="0">
              <a:solidFill>
                <a:srgbClr val="000000"/>
              </a:solidFill>
              <a:latin typeface="Arial" panose="020B0604020202020204" pitchFamily="34" charset="0"/>
            </a:endParaRPr>
          </a:p>
          <a:p>
            <a:pPr lvl="1"/>
            <a:endParaRPr lang="en-US" sz="1400" dirty="0">
              <a:solidFill>
                <a:srgbClr val="000000"/>
              </a:solidFill>
              <a:latin typeface="Arial" panose="020B0604020202020204" pitchFamily="34" charset="0"/>
            </a:endParaRPr>
          </a:p>
          <a:p>
            <a:pPr lvl="1"/>
            <a:endParaRPr lang="en-US" sz="1400" b="0" i="0" u="none" strike="noStrike" baseline="0" dirty="0">
              <a:solidFill>
                <a:srgbClr val="000000"/>
              </a:solidFill>
              <a:latin typeface="Arial" panose="020B0604020202020204" pitchFamily="34" charset="0"/>
            </a:endParaRPr>
          </a:p>
          <a:p>
            <a:pPr lvl="1"/>
            <a:endParaRPr lang="en-US" sz="1400" dirty="0">
              <a:solidFill>
                <a:srgbClr val="000000"/>
              </a:solidFill>
              <a:latin typeface="Arial" panose="020B0604020202020204" pitchFamily="34" charset="0"/>
            </a:endParaRPr>
          </a:p>
          <a:p>
            <a:pPr lvl="1"/>
            <a:endParaRPr lang="en-US" sz="1400" b="0" i="0" u="none" strike="noStrike" baseline="0" dirty="0">
              <a:solidFill>
                <a:srgbClr val="000000"/>
              </a:solidFill>
              <a:latin typeface="Arial" panose="020B0604020202020204" pitchFamily="34" charset="0"/>
            </a:endParaRPr>
          </a:p>
          <a:p>
            <a:pPr lvl="1"/>
            <a:endParaRPr lang="en-US" sz="1400" b="0" i="0" u="none" strike="noStrike" baseline="0" dirty="0">
              <a:latin typeface="Arial" panose="020B0604020202020204" pitchFamily="34" charset="0"/>
            </a:endParaRPr>
          </a:p>
          <a:p>
            <a:pPr lvl="1"/>
            <a:endParaRPr lang="en-US" sz="1400" dirty="0">
              <a:latin typeface="Arial" panose="020B0604020202020204" pitchFamily="34" charset="0"/>
            </a:endParaRPr>
          </a:p>
          <a:p>
            <a:pPr lvl="1"/>
            <a:endParaRPr lang="en-US" sz="1400" b="0" i="0" u="none" strike="noStrike" baseline="0" dirty="0">
              <a:latin typeface="Arial" panose="020B0604020202020204" pitchFamily="34" charset="0"/>
            </a:endParaRPr>
          </a:p>
          <a:p>
            <a:pPr lvl="1"/>
            <a:endParaRPr lang="en-US" sz="1400" dirty="0">
              <a:latin typeface="Arial" panose="020B0604020202020204" pitchFamily="34" charset="0"/>
            </a:endParaRPr>
          </a:p>
          <a:p>
            <a:pPr lvl="1"/>
            <a:endParaRPr lang="en-US" sz="1400" b="0" i="0" u="none" strike="noStrike" baseline="0" dirty="0">
              <a:latin typeface="Arial" panose="020B0604020202020204" pitchFamily="34" charset="0"/>
            </a:endParaRPr>
          </a:p>
          <a:p>
            <a:pPr lvl="1"/>
            <a:endParaRPr lang="en-US" sz="1400" b="0" i="0" u="none" strike="noStrike" baseline="0" dirty="0">
              <a:latin typeface="Arial" panose="020B0604020202020204" pitchFamily="34" charset="0"/>
            </a:endParaRPr>
          </a:p>
          <a:p>
            <a:r>
              <a:rPr lang="en-US" sz="1400" b="0" i="0" u="none" strike="noStrike" baseline="0" dirty="0">
                <a:solidFill>
                  <a:srgbClr val="000000"/>
                </a:solidFill>
                <a:latin typeface="Arial" panose="020B0604020202020204" pitchFamily="34" charset="0"/>
              </a:rPr>
              <a:t>I attest the Resource owner has collaborated with the interconnecting TSP(s) to ensure any auto-reclosing settings are coordinated with the Resource multiple fault ride-through capability to not result in unnecessary tripping of the Resource. [</a:t>
            </a:r>
            <a:r>
              <a:rPr lang="en-US" sz="1400" b="0" i="0" u="none" strike="noStrike" baseline="0" dirty="0">
                <a:solidFill>
                  <a:srgbClr val="000000"/>
                </a:solidFill>
                <a:highlight>
                  <a:srgbClr val="FFFF00"/>
                </a:highlight>
                <a:latin typeface="Arial" panose="020B0604020202020204" pitchFamily="34" charset="0"/>
              </a:rPr>
              <a:t>y/n</a:t>
            </a:r>
            <a:r>
              <a:rPr lang="en-US" sz="1400" b="0" i="0" u="none" strike="noStrike" baseline="0" dirty="0">
                <a:solidFill>
                  <a:srgbClr val="000000"/>
                </a:solidFill>
                <a:latin typeface="Arial" panose="020B0604020202020204" pitchFamily="34" charset="0"/>
              </a:rPr>
              <a:t>]</a:t>
            </a:r>
          </a:p>
          <a:p>
            <a:endParaRPr lang="en-US" sz="1400" dirty="0">
              <a:solidFill>
                <a:srgbClr val="000000"/>
              </a:solidFill>
              <a:latin typeface="Arial" panose="020B0604020202020204" pitchFamily="34" charset="0"/>
            </a:endParaRPr>
          </a:p>
          <a:p>
            <a:endParaRPr lang="en-US" sz="1400" b="0" i="0" u="none" strike="noStrike" baseline="0" dirty="0">
              <a:solidFill>
                <a:srgbClr val="000000"/>
              </a:solidFill>
              <a:latin typeface="Arial" panose="020B0604020202020204" pitchFamily="34" charset="0"/>
            </a:endParaRPr>
          </a:p>
          <a:p>
            <a:r>
              <a:rPr lang="en-US" sz="1400" b="0" i="0" u="none" strike="noStrike" baseline="0" dirty="0">
                <a:solidFill>
                  <a:srgbClr val="000000"/>
                </a:solidFill>
                <a:latin typeface="Arial" panose="020B0604020202020204" pitchFamily="34" charset="0"/>
              </a:rPr>
              <a:t>I attest the Resource owner has made all software, settings, firmware, and parameterization changes (which includes memory upgrades to accommodate such changes that do not involve modifying other Resource equipment or components) to maximize the performance of the Resource’s protection systems, controls, and other plant equipment (within equipment limitations) to exceed, or achieve as close as reasonably possible, the capability and performance set forth in Sections 5, 7 and 9 of the IEEE 2800-2022 standard. [</a:t>
            </a:r>
            <a:r>
              <a:rPr lang="en-US" sz="1400" b="0" i="0" u="none" strike="noStrike" baseline="0" dirty="0">
                <a:solidFill>
                  <a:srgbClr val="000000"/>
                </a:solidFill>
                <a:highlight>
                  <a:srgbClr val="FFFF00"/>
                </a:highlight>
                <a:latin typeface="Arial" panose="020B0604020202020204" pitchFamily="34" charset="0"/>
              </a:rPr>
              <a:t>y/n</a:t>
            </a:r>
            <a:r>
              <a:rPr lang="en-US" sz="1400" b="0" i="0" u="none" strike="noStrike" baseline="0" dirty="0">
                <a:solidFill>
                  <a:srgbClr val="000000"/>
                </a:solidFill>
                <a:latin typeface="Arial" panose="020B0604020202020204" pitchFamily="34" charset="0"/>
              </a:rPr>
              <a:t>]</a:t>
            </a:r>
            <a:endParaRPr lang="en-US" sz="1400" dirty="0">
              <a:solidFill>
                <a:srgbClr val="000000"/>
              </a:solidFill>
              <a:latin typeface="Arial" panose="020B0604020202020204" pitchFamily="34" charset="0"/>
            </a:endParaRPr>
          </a:p>
        </p:txBody>
      </p:sp>
      <p:graphicFrame>
        <p:nvGraphicFramePr>
          <p:cNvPr id="3" name="Table 2">
            <a:extLst>
              <a:ext uri="{FF2B5EF4-FFF2-40B4-BE49-F238E27FC236}">
                <a16:creationId xmlns:a16="http://schemas.microsoft.com/office/drawing/2014/main" id="{25960192-BA5C-CC9C-E4C2-0F225D419AB0}"/>
              </a:ext>
            </a:extLst>
          </p:cNvPr>
          <p:cNvGraphicFramePr>
            <a:graphicFrameLocks noGrp="1"/>
          </p:cNvGraphicFramePr>
          <p:nvPr>
            <p:extLst>
              <p:ext uri="{D42A27DB-BD31-4B8C-83A1-F6EECF244321}">
                <p14:modId xmlns:p14="http://schemas.microsoft.com/office/powerpoint/2010/main" val="1818085271"/>
              </p:ext>
            </p:extLst>
          </p:nvPr>
        </p:nvGraphicFramePr>
        <p:xfrm>
          <a:off x="1257300" y="1310952"/>
          <a:ext cx="6629400" cy="1957578"/>
        </p:xfrm>
        <a:graphic>
          <a:graphicData uri="http://schemas.openxmlformats.org/drawingml/2006/table">
            <a:tbl>
              <a:tblPr firstRow="1" firstCol="1" bandRow="1"/>
              <a:tblGrid>
                <a:gridCol w="2971800">
                  <a:extLst>
                    <a:ext uri="{9D8B030D-6E8A-4147-A177-3AD203B41FA5}">
                      <a16:colId xmlns:a16="http://schemas.microsoft.com/office/drawing/2014/main" val="386474456"/>
                    </a:ext>
                  </a:extLst>
                </a:gridCol>
                <a:gridCol w="1028700">
                  <a:extLst>
                    <a:ext uri="{9D8B030D-6E8A-4147-A177-3AD203B41FA5}">
                      <a16:colId xmlns:a16="http://schemas.microsoft.com/office/drawing/2014/main" val="1610853618"/>
                    </a:ext>
                  </a:extLst>
                </a:gridCol>
                <a:gridCol w="1257300">
                  <a:extLst>
                    <a:ext uri="{9D8B030D-6E8A-4147-A177-3AD203B41FA5}">
                      <a16:colId xmlns:a16="http://schemas.microsoft.com/office/drawing/2014/main" val="3934884209"/>
                    </a:ext>
                  </a:extLst>
                </a:gridCol>
                <a:gridCol w="1371600">
                  <a:extLst>
                    <a:ext uri="{9D8B030D-6E8A-4147-A177-3AD203B41FA5}">
                      <a16:colId xmlns:a16="http://schemas.microsoft.com/office/drawing/2014/main" val="2819442901"/>
                    </a:ext>
                  </a:extLst>
                </a:gridCol>
              </a:tblGrid>
              <a:tr h="304800">
                <a:tc>
                  <a:txBody>
                    <a:bodyPr/>
                    <a:lstStyle/>
                    <a:p>
                      <a:pPr marL="0" marR="0" algn="ctr">
                        <a:lnSpc>
                          <a:spcPct val="115000"/>
                        </a:lnSpc>
                        <a:spcBef>
                          <a:spcPts val="0"/>
                        </a:spcBef>
                        <a:spcAft>
                          <a:spcPts val="0"/>
                        </a:spcAft>
                      </a:pPr>
                      <a:r>
                        <a:rPr lang="en-US"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Parameter</a:t>
                      </a: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Requirement</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Pre-Maximization</a:t>
                      </a:r>
                      <a:r>
                        <a:rPr lang="en-US" sz="1100" strike="sngStrike">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15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Post- Maximization </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2545670825"/>
                  </a:ext>
                </a:extLst>
              </a:tr>
              <a:tr h="304800">
                <a:tc>
                  <a:txBody>
                    <a:bodyPr/>
                    <a:lstStyle/>
                    <a:p>
                      <a:pPr marL="0" marR="0" algn="ctr">
                        <a:lnSpc>
                          <a:spcPct val="115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of excursions in a 10 second window </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4 </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01638311"/>
                  </a:ext>
                </a:extLst>
              </a:tr>
              <a:tr h="304800">
                <a:tc>
                  <a:txBody>
                    <a:bodyPr/>
                    <a:lstStyle/>
                    <a:p>
                      <a:pPr marL="0" marR="0" algn="ctr">
                        <a:lnSpc>
                          <a:spcPct val="115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of excursions in a 120 second window </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6 </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67401202"/>
                  </a:ext>
                </a:extLst>
              </a:tr>
              <a:tr h="304800">
                <a:tc>
                  <a:txBody>
                    <a:bodyPr/>
                    <a:lstStyle/>
                    <a:p>
                      <a:pPr marL="0" marR="0" algn="ctr">
                        <a:lnSpc>
                          <a:spcPct val="115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of excursions in an 1800 second window </a:t>
                      </a:r>
                      <a:endParaRPr lang="en-US" sz="105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10 </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57141753"/>
                  </a:ext>
                </a:extLst>
              </a:tr>
              <a:tr h="304800">
                <a:tc>
                  <a:txBody>
                    <a:bodyPr/>
                    <a:lstStyle/>
                    <a:p>
                      <a:pPr marL="0" marR="0" algn="ctr">
                        <a:lnSpc>
                          <a:spcPct val="115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of excursions below 50% at POI in a 10 second window </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05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77378283"/>
                  </a:ext>
                </a:extLst>
              </a:tr>
              <a:tr h="304800">
                <a:tc>
                  <a:txBody>
                    <a:bodyPr/>
                    <a:lstStyle/>
                    <a:p>
                      <a:pPr marL="0" marR="0" algn="ctr">
                        <a:lnSpc>
                          <a:spcPct val="115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of excursions below 50% in a 120 second window </a:t>
                      </a:r>
                      <a:endParaRPr lang="en-US" sz="105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05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05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47152904"/>
                  </a:ext>
                </a:extLst>
              </a:tr>
            </a:tbl>
          </a:graphicData>
        </a:graphic>
      </p:graphicFrame>
    </p:spTree>
    <p:extLst>
      <p:ext uri="{BB962C8B-B14F-4D97-AF65-F5344CB8AC3E}">
        <p14:creationId xmlns:p14="http://schemas.microsoft.com/office/powerpoint/2010/main" val="35989359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Extension Request</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22</a:t>
            </a:fld>
            <a:endParaRPr lang="en-US" dirty="0"/>
          </a:p>
        </p:txBody>
      </p:sp>
      <p:sp>
        <p:nvSpPr>
          <p:cNvPr id="6" name="TextBox 5">
            <a:extLst>
              <a:ext uri="{FF2B5EF4-FFF2-40B4-BE49-F238E27FC236}">
                <a16:creationId xmlns:a16="http://schemas.microsoft.com/office/drawing/2014/main" id="{C82194C8-4D34-3B28-23A7-FCFC203CDEA7}"/>
              </a:ext>
            </a:extLst>
          </p:cNvPr>
          <p:cNvSpPr txBox="1"/>
          <p:nvPr/>
        </p:nvSpPr>
        <p:spPr>
          <a:xfrm>
            <a:off x="304800" y="950913"/>
            <a:ext cx="8382000" cy="5047536"/>
          </a:xfrm>
          <a:prstGeom prst="rect">
            <a:avLst/>
          </a:prstGeom>
          <a:noFill/>
        </p:spPr>
        <p:txBody>
          <a:bodyPr wrap="square">
            <a:spAutoFit/>
          </a:bodyPr>
          <a:lstStyle/>
          <a:p>
            <a:r>
              <a:rPr lang="en-US" sz="1400" b="0" i="0" u="none" strike="noStrike" baseline="0" dirty="0">
                <a:latin typeface="Arial" panose="020B0604020202020204" pitchFamily="34" charset="0"/>
              </a:rPr>
              <a:t>Are you requesting an extension for the Resource under Nodal Operating Guide Sections 2.6.2.1(7); 2.9.1(6); 2.9.1.1(8) or (9); or 2.9.1.2(9)? </a:t>
            </a:r>
            <a:r>
              <a:rPr lang="en-US" sz="1400" b="0" i="0" u="none" strike="noStrike" baseline="0" dirty="0">
                <a:solidFill>
                  <a:srgbClr val="000000"/>
                </a:solidFill>
                <a:latin typeface="Arial" panose="020B0604020202020204" pitchFamily="34" charset="0"/>
              </a:rPr>
              <a:t>[</a:t>
            </a:r>
            <a:r>
              <a:rPr lang="en-US" sz="1400" b="0" i="0" u="none" strike="noStrike" baseline="0" dirty="0">
                <a:solidFill>
                  <a:srgbClr val="000000"/>
                </a:solidFill>
                <a:highlight>
                  <a:srgbClr val="FFFF00"/>
                </a:highlight>
                <a:latin typeface="Arial" panose="020B0604020202020204" pitchFamily="34" charset="0"/>
              </a:rPr>
              <a:t>y/n</a:t>
            </a:r>
            <a:r>
              <a:rPr lang="en-US" sz="1400" b="0" i="0" u="none" strike="noStrike" baseline="0" dirty="0">
                <a:solidFill>
                  <a:srgbClr val="000000"/>
                </a:solidFill>
                <a:latin typeface="Arial" panose="020B0604020202020204" pitchFamily="34" charset="0"/>
              </a:rPr>
              <a:t>]</a:t>
            </a:r>
          </a:p>
          <a:p>
            <a:endParaRPr lang="en-US" sz="1400" dirty="0">
              <a:solidFill>
                <a:srgbClr val="000000"/>
              </a:solidFill>
              <a:latin typeface="Arial" panose="020B0604020202020204" pitchFamily="34" charset="0"/>
            </a:endParaRPr>
          </a:p>
          <a:p>
            <a:pPr marL="457200" marR="1350" lvl="1"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sz="1400" b="0" i="0" u="none" strike="noStrike" kern="1200" cap="none" spc="0" normalizeH="0" baseline="0" noProof="0" dirty="0">
                <a:ln>
                  <a:noFill/>
                </a:ln>
                <a:solidFill>
                  <a:srgbClr val="000000"/>
                </a:solidFill>
                <a:effectLst/>
                <a:highlight>
                  <a:srgbClr val="00FF00"/>
                </a:highlight>
                <a:uLnTx/>
                <a:uFillTx/>
                <a:latin typeface="Arial" panose="020B0604020202020204" pitchFamily="34" charset="0"/>
                <a:ea typeface="+mn-ea"/>
                <a:cs typeface="+mn-cs"/>
              </a:rPr>
              <a:t>If Yes</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Provide complete the following table: </a:t>
            </a:r>
          </a:p>
          <a:p>
            <a:endParaRPr lang="en-US" sz="1400" dirty="0">
              <a:solidFill>
                <a:srgbClr val="000000"/>
              </a:solidFill>
              <a:latin typeface="Arial" panose="020B0604020202020204" pitchFamily="34" charset="0"/>
            </a:endParaRPr>
          </a:p>
          <a:p>
            <a:endParaRPr lang="en-US" sz="1400" b="0" i="0" u="none" strike="noStrike" baseline="0" dirty="0">
              <a:solidFill>
                <a:srgbClr val="000000"/>
              </a:solidFill>
              <a:latin typeface="Arial" panose="020B0604020202020204" pitchFamily="34" charset="0"/>
            </a:endParaRPr>
          </a:p>
          <a:p>
            <a:endParaRPr lang="en-US" sz="1400" dirty="0">
              <a:solidFill>
                <a:srgbClr val="000000"/>
              </a:solidFill>
              <a:latin typeface="Arial" panose="020B0604020202020204" pitchFamily="34" charset="0"/>
            </a:endParaRPr>
          </a:p>
          <a:p>
            <a:endParaRPr lang="en-US" sz="1400" b="0" i="0" u="none" strike="noStrike" baseline="0" dirty="0">
              <a:solidFill>
                <a:srgbClr val="000000"/>
              </a:solidFill>
              <a:latin typeface="Arial" panose="020B0604020202020204" pitchFamily="34" charset="0"/>
            </a:endParaRPr>
          </a:p>
          <a:p>
            <a:endParaRPr lang="en-US" sz="1400" dirty="0">
              <a:solidFill>
                <a:srgbClr val="000000"/>
              </a:solidFill>
              <a:latin typeface="Arial" panose="020B0604020202020204" pitchFamily="34" charset="0"/>
            </a:endParaRPr>
          </a:p>
          <a:p>
            <a:endParaRPr lang="en-US" sz="1400" b="0" i="0" u="none" strike="noStrike" baseline="0" dirty="0">
              <a:solidFill>
                <a:srgbClr val="000000"/>
              </a:solidFill>
              <a:latin typeface="Arial" panose="020B0604020202020204" pitchFamily="34" charset="0"/>
            </a:endParaRPr>
          </a:p>
          <a:p>
            <a:endParaRPr lang="en-US" sz="1400" dirty="0">
              <a:solidFill>
                <a:srgbClr val="000000"/>
              </a:solidFill>
              <a:latin typeface="Arial" panose="020B0604020202020204" pitchFamily="34" charset="0"/>
            </a:endParaRPr>
          </a:p>
          <a:p>
            <a:endParaRPr lang="en-US" sz="1400" b="0" i="0" u="none" strike="noStrike" baseline="0" dirty="0">
              <a:solidFill>
                <a:srgbClr val="000000"/>
              </a:solidFill>
              <a:latin typeface="Arial" panose="020B0604020202020204" pitchFamily="34" charset="0"/>
            </a:endParaRPr>
          </a:p>
          <a:p>
            <a:endParaRPr lang="en-US" sz="1400" b="0" i="0" u="none" strike="noStrike" baseline="0" dirty="0">
              <a:solidFill>
                <a:srgbClr val="000000"/>
              </a:solidFill>
              <a:latin typeface="Arial" panose="020B0604020202020204" pitchFamily="34" charset="0"/>
            </a:endParaRPr>
          </a:p>
          <a:p>
            <a:endParaRPr lang="en-US" sz="1400" dirty="0">
              <a:solidFill>
                <a:srgbClr val="000000"/>
              </a:solidFill>
              <a:latin typeface="Arial" panose="020B0604020202020204" pitchFamily="34" charset="0"/>
            </a:endParaRPr>
          </a:p>
          <a:p>
            <a:endParaRPr lang="en-US" sz="1400" b="0" i="0" u="none" strike="noStrike" baseline="0" dirty="0">
              <a:solidFill>
                <a:srgbClr val="000000"/>
              </a:solidFill>
              <a:latin typeface="Arial" panose="020B0604020202020204" pitchFamily="34" charset="0"/>
            </a:endParaRPr>
          </a:p>
          <a:p>
            <a:pPr marL="457200" marR="1350" lvl="1"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sz="1400" b="0" i="0" u="none" strike="noStrike" kern="1200" cap="none" spc="0" normalizeH="0" baseline="0" noProof="0" dirty="0">
                <a:ln>
                  <a:noFill/>
                </a:ln>
                <a:solidFill>
                  <a:srgbClr val="000000"/>
                </a:solidFill>
                <a:effectLst/>
                <a:highlight>
                  <a:srgbClr val="00FF00"/>
                </a:highlight>
                <a:uLnTx/>
                <a:uFillTx/>
                <a:latin typeface="Arial" panose="020B0604020202020204" pitchFamily="34" charset="0"/>
                <a:ea typeface="+mn-ea"/>
                <a:cs typeface="+mn-cs"/>
              </a:rPr>
              <a:t>If Yes</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lang="en-US" sz="1400" dirty="0">
                <a:solidFill>
                  <a:srgbClr val="000000"/>
                </a:solidFill>
                <a:effectLst/>
                <a:latin typeface="Arial" panose="020B0604020202020204" pitchFamily="34" charset="0"/>
                <a:ea typeface="Times New Roman" panose="02020603050405020304" pitchFamily="18" charset="0"/>
              </a:rPr>
              <a:t>What is the Resource’s Commercial Operations Date?  </a:t>
            </a:r>
            <a:r>
              <a:rPr lang="en-US" sz="1400" dirty="0">
                <a:solidFill>
                  <a:srgbClr val="000000"/>
                </a:solidFill>
                <a:effectLst/>
                <a:highlight>
                  <a:srgbClr val="FFFF00"/>
                </a:highlight>
                <a:latin typeface="Arial" panose="020B0604020202020204" pitchFamily="34" charset="0"/>
                <a:ea typeface="Times New Roman" panose="02020603050405020304" pitchFamily="18" charset="0"/>
              </a:rPr>
              <a:t>[date]</a:t>
            </a:r>
          </a:p>
          <a:p>
            <a:pPr marL="457200" marR="1350" lvl="1"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457200" marR="1350" lvl="1"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sz="1400" b="0" i="0" u="none" strike="noStrike" kern="1200" cap="none" spc="0" normalizeH="0" baseline="0" noProof="0" dirty="0">
                <a:ln>
                  <a:noFill/>
                </a:ln>
                <a:solidFill>
                  <a:srgbClr val="000000"/>
                </a:solidFill>
                <a:effectLst/>
                <a:highlight>
                  <a:srgbClr val="00FF00"/>
                </a:highlight>
                <a:uLnTx/>
                <a:uFillTx/>
                <a:latin typeface="Arial" panose="020B0604020202020204" pitchFamily="34" charset="0"/>
                <a:ea typeface="+mn-ea"/>
                <a:cs typeface="+mn-cs"/>
              </a:rPr>
              <a:t>If Yes</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For each section you are requesting an extension, provide the information set forth in NOG Sections 2.11.1 (for frequency ride-through extensions) or 2.11.2 (for voltage ride-through extensions). [</a:t>
            </a:r>
            <a:r>
              <a:rPr kumimoji="0" lang="en-US"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text</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[attachment point]</a:t>
            </a:r>
          </a:p>
          <a:p>
            <a:pPr marL="457200" marR="1350" lvl="1"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457200" marR="1350" lvl="1"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sz="1400" b="0" i="0" u="none" strike="noStrike" kern="1200" cap="none" spc="0" normalizeH="0" baseline="0" noProof="0" dirty="0">
                <a:ln>
                  <a:noFill/>
                </a:ln>
                <a:solidFill>
                  <a:srgbClr val="000000"/>
                </a:solidFill>
                <a:effectLst/>
                <a:highlight>
                  <a:srgbClr val="00FF00"/>
                </a:highlight>
                <a:uLnTx/>
                <a:uFillTx/>
                <a:latin typeface="Arial" panose="020B0604020202020204" pitchFamily="34" charset="0"/>
                <a:ea typeface="+mn-ea"/>
                <a:cs typeface="+mn-cs"/>
              </a:rPr>
              <a:t>If Yes</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Provide the information set forth in NOG Section 2.12.1.2 as applicable for the extension requested. [</a:t>
            </a:r>
            <a:r>
              <a:rPr kumimoji="0" lang="en-US"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text</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[attachment point]</a:t>
            </a:r>
          </a:p>
        </p:txBody>
      </p:sp>
      <p:graphicFrame>
        <p:nvGraphicFramePr>
          <p:cNvPr id="5" name="Object 4">
            <a:extLst>
              <a:ext uri="{FF2B5EF4-FFF2-40B4-BE49-F238E27FC236}">
                <a16:creationId xmlns:a16="http://schemas.microsoft.com/office/drawing/2014/main" id="{B52CB1E3-581F-FDEB-3F1F-6162B25A9CEC}"/>
              </a:ext>
            </a:extLst>
          </p:cNvPr>
          <p:cNvGraphicFramePr>
            <a:graphicFrameLocks noChangeAspect="1"/>
          </p:cNvGraphicFramePr>
          <p:nvPr>
            <p:extLst>
              <p:ext uri="{D42A27DB-BD31-4B8C-83A1-F6EECF244321}">
                <p14:modId xmlns:p14="http://schemas.microsoft.com/office/powerpoint/2010/main" val="266137501"/>
              </p:ext>
            </p:extLst>
          </p:nvPr>
        </p:nvGraphicFramePr>
        <p:xfrm>
          <a:off x="1071562" y="1905000"/>
          <a:ext cx="6848475" cy="2382837"/>
        </p:xfrm>
        <a:graphic>
          <a:graphicData uri="http://schemas.openxmlformats.org/presentationml/2006/ole">
            <mc:AlternateContent xmlns:mc="http://schemas.openxmlformats.org/markup-compatibility/2006">
              <mc:Choice xmlns:v="urn:schemas-microsoft-com:vml" Requires="v">
                <p:oleObj name="Document" r:id="rId2" imgW="6848514" imgH="2382511" progId="Word.Document.12">
                  <p:embed/>
                </p:oleObj>
              </mc:Choice>
              <mc:Fallback>
                <p:oleObj name="Document" r:id="rId2" imgW="6848514" imgH="2382511" progId="Word.Document.12">
                  <p:embed/>
                  <p:pic>
                    <p:nvPicPr>
                      <p:cNvPr id="0" name=""/>
                      <p:cNvPicPr/>
                      <p:nvPr/>
                    </p:nvPicPr>
                    <p:blipFill>
                      <a:blip r:embed="rId3"/>
                      <a:stretch>
                        <a:fillRect/>
                      </a:stretch>
                    </p:blipFill>
                    <p:spPr>
                      <a:xfrm>
                        <a:off x="1071562" y="1905000"/>
                        <a:ext cx="6848475" cy="2382837"/>
                      </a:xfrm>
                      <a:prstGeom prst="rect">
                        <a:avLst/>
                      </a:prstGeom>
                    </p:spPr>
                  </p:pic>
                </p:oleObj>
              </mc:Fallback>
            </mc:AlternateContent>
          </a:graphicData>
        </a:graphic>
      </p:graphicFrame>
    </p:spTree>
    <p:extLst>
      <p:ext uri="{BB962C8B-B14F-4D97-AF65-F5344CB8AC3E}">
        <p14:creationId xmlns:p14="http://schemas.microsoft.com/office/powerpoint/2010/main" val="16575740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Exemption Request</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23</a:t>
            </a:fld>
            <a:endParaRPr lang="en-US" dirty="0"/>
          </a:p>
        </p:txBody>
      </p:sp>
      <p:sp>
        <p:nvSpPr>
          <p:cNvPr id="6" name="TextBox 5">
            <a:extLst>
              <a:ext uri="{FF2B5EF4-FFF2-40B4-BE49-F238E27FC236}">
                <a16:creationId xmlns:a16="http://schemas.microsoft.com/office/drawing/2014/main" id="{C82194C8-4D34-3B28-23A7-FCFC203CDEA7}"/>
              </a:ext>
            </a:extLst>
          </p:cNvPr>
          <p:cNvSpPr txBox="1"/>
          <p:nvPr/>
        </p:nvSpPr>
        <p:spPr>
          <a:xfrm>
            <a:off x="304800" y="950913"/>
            <a:ext cx="8382000" cy="5262979"/>
          </a:xfrm>
          <a:prstGeom prst="rect">
            <a:avLst/>
          </a:prstGeom>
          <a:noFill/>
        </p:spPr>
        <p:txBody>
          <a:bodyPr wrap="square">
            <a:spAutoFit/>
          </a:bodyPr>
          <a:lstStyle/>
          <a:p>
            <a:r>
              <a:rPr lang="en-US" sz="1400" b="0" i="0" u="none" strike="noStrike" baseline="0" dirty="0">
                <a:latin typeface="Arial" panose="020B0604020202020204" pitchFamily="34" charset="0"/>
              </a:rPr>
              <a:t>Do you intend to request an exemption pursuant to Nodal Operating Guide Section 2.6.2.1(7) for the Resource?  </a:t>
            </a:r>
            <a:r>
              <a:rPr lang="en-US" sz="1400" b="0" i="0" u="none" strike="noStrike" baseline="0" dirty="0">
                <a:solidFill>
                  <a:srgbClr val="000000"/>
                </a:solidFill>
                <a:latin typeface="Arial" panose="020B0604020202020204" pitchFamily="34" charset="0"/>
              </a:rPr>
              <a:t>[</a:t>
            </a:r>
            <a:r>
              <a:rPr lang="en-US" sz="1400" b="0" i="0" u="none" strike="noStrike" baseline="0" dirty="0">
                <a:solidFill>
                  <a:srgbClr val="000000"/>
                </a:solidFill>
                <a:highlight>
                  <a:srgbClr val="FFFF00"/>
                </a:highlight>
                <a:latin typeface="Arial" panose="020B0604020202020204" pitchFamily="34" charset="0"/>
              </a:rPr>
              <a:t>y/n</a:t>
            </a:r>
            <a:r>
              <a:rPr lang="en-US" sz="1400" b="0" i="0" u="none" strike="noStrike" baseline="0" dirty="0">
                <a:solidFill>
                  <a:srgbClr val="000000"/>
                </a:solidFill>
                <a:latin typeface="Arial" panose="020B0604020202020204" pitchFamily="34" charset="0"/>
              </a:rPr>
              <a:t>]</a:t>
            </a:r>
          </a:p>
          <a:p>
            <a:pPr marL="457200" marR="1350" lvl="1"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sz="1400" b="0" i="0" u="none" strike="noStrike" kern="1200" cap="none" spc="0" normalizeH="0" baseline="0" noProof="0" dirty="0">
                <a:ln>
                  <a:noFill/>
                </a:ln>
                <a:solidFill>
                  <a:srgbClr val="000000"/>
                </a:solidFill>
                <a:effectLst/>
                <a:highlight>
                  <a:srgbClr val="00FF00"/>
                </a:highlight>
                <a:uLnTx/>
                <a:uFillTx/>
                <a:latin typeface="Arial" panose="020B0604020202020204" pitchFamily="34" charset="0"/>
                <a:ea typeface="+mn-ea"/>
                <a:cs typeface="+mn-cs"/>
              </a:rPr>
              <a:t>If Yes</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Specify the sub-section(s) of NOG Section 2.6.2.1 for which you seek the exemption and provide the information set forth in NOG Section 2.11.1: [</a:t>
            </a:r>
            <a:r>
              <a:rPr kumimoji="0" lang="en-US"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text</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[attachment point]</a:t>
            </a:r>
          </a:p>
          <a:p>
            <a:pPr marL="457200" marR="1350" lvl="1" indent="0" algn="l" defTabSz="914400" rtl="0" eaLnBrk="1" fontAlgn="auto" latinLnBrk="0" hangingPunct="1">
              <a:lnSpc>
                <a:spcPct val="100000"/>
              </a:lnSpc>
              <a:spcBef>
                <a:spcPts val="0"/>
              </a:spcBef>
              <a:spcAft>
                <a:spcPts val="0"/>
              </a:spcAft>
              <a:buClrTx/>
              <a:buSzTx/>
              <a:buFontTx/>
              <a:buNone/>
              <a:tabLst/>
              <a:defRPr/>
            </a:pPr>
            <a:r>
              <a:rPr lang="fr-FR" sz="1400" dirty="0">
                <a:solidFill>
                  <a:srgbClr val="000000"/>
                </a:solidFill>
                <a:latin typeface="Arial" panose="020B0604020202020204" pitchFamily="34" charset="0"/>
              </a:rPr>
              <a:t>Section 2.6.2.1(1)? [</a:t>
            </a:r>
            <a:r>
              <a:rPr lang="fr-FR" sz="1400" dirty="0">
                <a:solidFill>
                  <a:srgbClr val="000000"/>
                </a:solidFill>
                <a:highlight>
                  <a:srgbClr val="FFFF00"/>
                </a:highlight>
                <a:latin typeface="Arial" panose="020B0604020202020204" pitchFamily="34" charset="0"/>
              </a:rPr>
              <a:t>y/n</a:t>
            </a:r>
            <a:r>
              <a:rPr lang="fr-FR" sz="1400" dirty="0">
                <a:solidFill>
                  <a:srgbClr val="000000"/>
                </a:solidFill>
                <a:latin typeface="Arial" panose="020B0604020202020204" pitchFamily="34" charset="0"/>
              </a:rPr>
              <a:t>]</a:t>
            </a:r>
          </a:p>
          <a:p>
            <a:pPr marL="457200" marR="1350" lvl="1" indent="0" algn="l" defTabSz="914400" rtl="0" eaLnBrk="1" fontAlgn="auto" latinLnBrk="0" hangingPunct="1">
              <a:lnSpc>
                <a:spcPct val="100000"/>
              </a:lnSpc>
              <a:spcBef>
                <a:spcPts val="0"/>
              </a:spcBef>
              <a:spcAft>
                <a:spcPts val="0"/>
              </a:spcAft>
              <a:buClrTx/>
              <a:buSzTx/>
              <a:buFontTx/>
              <a:buNone/>
              <a:tabLst/>
              <a:defRPr/>
            </a:pPr>
            <a:r>
              <a:rPr lang="fr-FR" sz="1400" dirty="0">
                <a:solidFill>
                  <a:srgbClr val="000000"/>
                </a:solidFill>
                <a:latin typeface="Arial" panose="020B0604020202020204" pitchFamily="34" charset="0"/>
              </a:rPr>
              <a:t>Section 2.6.2.1(3)? [</a:t>
            </a:r>
            <a:r>
              <a:rPr lang="fr-FR" sz="1400" dirty="0">
                <a:solidFill>
                  <a:srgbClr val="000000"/>
                </a:solidFill>
                <a:highlight>
                  <a:srgbClr val="FFFF00"/>
                </a:highlight>
                <a:latin typeface="Arial" panose="020B0604020202020204" pitchFamily="34" charset="0"/>
              </a:rPr>
              <a:t>y/n</a:t>
            </a:r>
            <a:r>
              <a:rPr lang="fr-FR" sz="1400" dirty="0">
                <a:solidFill>
                  <a:srgbClr val="000000"/>
                </a:solidFill>
                <a:latin typeface="Arial" panose="020B0604020202020204" pitchFamily="34" charset="0"/>
              </a:rPr>
              <a:t>]</a:t>
            </a:r>
          </a:p>
          <a:p>
            <a:pPr marL="457200" marR="1350" lvl="1" indent="0" algn="l" defTabSz="914400" rtl="0" eaLnBrk="1" fontAlgn="auto" latinLnBrk="0" hangingPunct="1">
              <a:lnSpc>
                <a:spcPct val="100000"/>
              </a:lnSpc>
              <a:spcBef>
                <a:spcPts val="0"/>
              </a:spcBef>
              <a:spcAft>
                <a:spcPts val="0"/>
              </a:spcAft>
              <a:buClrTx/>
              <a:buSzTx/>
              <a:buFontTx/>
              <a:buNone/>
              <a:tabLst/>
              <a:defRPr/>
            </a:pPr>
            <a:r>
              <a:rPr lang="fr-FR" sz="1400" dirty="0">
                <a:solidFill>
                  <a:srgbClr val="000000"/>
                </a:solidFill>
                <a:latin typeface="Arial" panose="020B0604020202020204" pitchFamily="34" charset="0"/>
              </a:rPr>
              <a:t>Section 2.6.2.1(4)? [</a:t>
            </a:r>
            <a:r>
              <a:rPr lang="fr-FR" sz="1400" dirty="0">
                <a:solidFill>
                  <a:srgbClr val="000000"/>
                </a:solidFill>
                <a:highlight>
                  <a:srgbClr val="FFFF00"/>
                </a:highlight>
                <a:latin typeface="Arial" panose="020B0604020202020204" pitchFamily="34" charset="0"/>
              </a:rPr>
              <a:t>y/n</a:t>
            </a:r>
            <a:r>
              <a:rPr lang="fr-FR" sz="1400" dirty="0">
                <a:solidFill>
                  <a:srgbClr val="000000"/>
                </a:solidFill>
                <a:latin typeface="Arial" panose="020B0604020202020204" pitchFamily="34" charset="0"/>
              </a:rPr>
              <a:t>]</a:t>
            </a:r>
          </a:p>
          <a:p>
            <a:pPr marL="457200" marR="1350" lvl="1" indent="0" algn="l" defTabSz="914400" rtl="0" eaLnBrk="1" fontAlgn="auto" latinLnBrk="0" hangingPunct="1">
              <a:lnSpc>
                <a:spcPct val="100000"/>
              </a:lnSpc>
              <a:spcBef>
                <a:spcPts val="0"/>
              </a:spcBef>
              <a:spcAft>
                <a:spcPts val="0"/>
              </a:spcAft>
              <a:buClrTx/>
              <a:buSzTx/>
              <a:buFontTx/>
              <a:buNone/>
              <a:tabLst/>
              <a:defRPr/>
            </a:pPr>
            <a:r>
              <a:rPr lang="fr-FR" sz="1400" dirty="0">
                <a:solidFill>
                  <a:srgbClr val="000000"/>
                </a:solidFill>
                <a:latin typeface="Arial" panose="020B0604020202020204" pitchFamily="34" charset="0"/>
              </a:rPr>
              <a:t>Section 2.6.2.1(5)? [</a:t>
            </a:r>
            <a:r>
              <a:rPr lang="fr-FR" sz="1400" dirty="0">
                <a:solidFill>
                  <a:srgbClr val="000000"/>
                </a:solidFill>
                <a:highlight>
                  <a:srgbClr val="FFFF00"/>
                </a:highlight>
                <a:latin typeface="Arial" panose="020B0604020202020204" pitchFamily="34" charset="0"/>
              </a:rPr>
              <a:t>y/n</a:t>
            </a:r>
            <a:r>
              <a:rPr lang="fr-FR" sz="1400" dirty="0">
                <a:solidFill>
                  <a:srgbClr val="000000"/>
                </a:solidFill>
                <a:latin typeface="Arial" panose="020B0604020202020204" pitchFamily="34" charset="0"/>
              </a:rPr>
              <a:t>]</a:t>
            </a:r>
          </a:p>
          <a:p>
            <a:pPr marL="457200" marR="1350" lvl="1" indent="0" algn="l" defTabSz="914400" rtl="0" eaLnBrk="1" fontAlgn="auto" latinLnBrk="0" hangingPunct="1">
              <a:lnSpc>
                <a:spcPct val="100000"/>
              </a:lnSpc>
              <a:spcBef>
                <a:spcPts val="0"/>
              </a:spcBef>
              <a:spcAft>
                <a:spcPts val="0"/>
              </a:spcAft>
              <a:buClrTx/>
              <a:buSzTx/>
              <a:buFontTx/>
              <a:buNone/>
              <a:tabLst/>
              <a:defRPr/>
            </a:pPr>
            <a:r>
              <a:rPr lang="fr-FR" sz="1400" dirty="0">
                <a:solidFill>
                  <a:srgbClr val="000000"/>
                </a:solidFill>
                <a:latin typeface="Arial" panose="020B0604020202020204" pitchFamily="34" charset="0"/>
              </a:rPr>
              <a:t>Section 2.6.2.1(6)? [</a:t>
            </a:r>
            <a:r>
              <a:rPr lang="fr-FR" sz="1400" dirty="0">
                <a:solidFill>
                  <a:srgbClr val="000000"/>
                </a:solidFill>
                <a:highlight>
                  <a:srgbClr val="FFFF00"/>
                </a:highlight>
                <a:latin typeface="Arial" panose="020B0604020202020204" pitchFamily="34" charset="0"/>
              </a:rPr>
              <a:t>y/n</a:t>
            </a:r>
            <a:r>
              <a:rPr lang="fr-FR" sz="1400" dirty="0">
                <a:solidFill>
                  <a:srgbClr val="000000"/>
                </a:solidFill>
                <a:latin typeface="Arial" panose="020B0604020202020204" pitchFamily="34" charset="0"/>
              </a:rPr>
              <a:t>]</a:t>
            </a:r>
          </a:p>
          <a:p>
            <a:pPr marL="457200" marR="1350" lvl="1"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000000"/>
              </a:solidFill>
              <a:latin typeface="Arial" panose="020B0604020202020204" pitchFamily="34" charset="0"/>
            </a:endParaRPr>
          </a:p>
          <a:p>
            <a:pPr marL="457200" marR="1350" lvl="1"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000000"/>
              </a:solidFill>
              <a:latin typeface="Arial" panose="020B0604020202020204" pitchFamily="34" charset="0"/>
            </a:endParaRPr>
          </a:p>
          <a:p>
            <a:r>
              <a:rPr lang="en-US" sz="1400" dirty="0">
                <a:solidFill>
                  <a:srgbClr val="000000"/>
                </a:solidFill>
                <a:latin typeface="Arial" panose="020B0604020202020204" pitchFamily="34" charset="0"/>
              </a:rPr>
              <a:t>Do you intend to request an exemption pursuant to Nodal Operating Guide Section 2.9.1.2(9) for the Resource? [</a:t>
            </a:r>
            <a:r>
              <a:rPr lang="en-US" sz="1400" dirty="0">
                <a:solidFill>
                  <a:srgbClr val="000000"/>
                </a:solidFill>
                <a:highlight>
                  <a:srgbClr val="FFFF00"/>
                </a:highlight>
                <a:latin typeface="Arial" panose="020B0604020202020204" pitchFamily="34" charset="0"/>
              </a:rPr>
              <a:t>y/n</a:t>
            </a:r>
            <a:r>
              <a:rPr lang="en-US" sz="1400" dirty="0">
                <a:solidFill>
                  <a:srgbClr val="000000"/>
                </a:solidFill>
                <a:latin typeface="Arial" panose="020B0604020202020204" pitchFamily="34" charset="0"/>
              </a:rPr>
              <a:t>]</a:t>
            </a:r>
          </a:p>
          <a:p>
            <a:pPr marL="457200" marR="1350" lvl="1"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sz="1400" b="0" i="0" u="none" strike="noStrike" kern="1200" cap="none" spc="0" normalizeH="0" baseline="0" noProof="0" dirty="0">
                <a:ln>
                  <a:noFill/>
                </a:ln>
                <a:solidFill>
                  <a:srgbClr val="000000"/>
                </a:solidFill>
                <a:effectLst/>
                <a:highlight>
                  <a:srgbClr val="00FF00"/>
                </a:highlight>
                <a:uLnTx/>
                <a:uFillTx/>
                <a:latin typeface="Arial" panose="020B0604020202020204" pitchFamily="34" charset="0"/>
                <a:ea typeface="+mn-ea"/>
                <a:cs typeface="+mn-cs"/>
              </a:rPr>
              <a:t>If Yes</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Specify the sub-section(s) of NOG Section 2.9.1.2 for which you seek the exemption and provide the information set forth in NOG Section 2.11.2: [</a:t>
            </a:r>
            <a:r>
              <a:rPr kumimoji="0" lang="en-US"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text</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[attachment point]</a:t>
            </a:r>
          </a:p>
          <a:p>
            <a:pPr marL="457200" marR="1350" lvl="1"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Section 2.9.1.2(1)? [</a:t>
            </a:r>
            <a:r>
              <a:rPr kumimoji="0" lang="fr-FR"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y/n</a:t>
            </a:r>
            <a:r>
              <a:rPr kumimoji="0" lang="fr-FR"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a:p>
            <a:pPr marL="457200" marR="1350" lvl="1"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Section 2.9.1.2(3)? [</a:t>
            </a:r>
            <a:r>
              <a:rPr kumimoji="0" lang="fr-FR"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y/n</a:t>
            </a:r>
            <a:r>
              <a:rPr kumimoji="0" lang="fr-FR"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a:p>
            <a:pPr marL="457200" marR="1350" lvl="1"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Section 2.9.1.2(4)? [</a:t>
            </a:r>
            <a:r>
              <a:rPr kumimoji="0" lang="fr-FR"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y/n</a:t>
            </a:r>
            <a:r>
              <a:rPr kumimoji="0" lang="fr-FR"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a:p>
            <a:pPr marL="457200" marR="1350" lvl="1"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Section 2.9.1.2(5)? [</a:t>
            </a:r>
            <a:r>
              <a:rPr kumimoji="0" lang="fr-FR"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y/n</a:t>
            </a:r>
            <a:r>
              <a:rPr kumimoji="0" lang="fr-FR"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a:p>
            <a:pPr marL="457200" marR="1350" lvl="1"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Section 2.9.1.2(6)? [</a:t>
            </a:r>
            <a:r>
              <a:rPr kumimoji="0" lang="fr-FR"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y/n</a:t>
            </a:r>
            <a:r>
              <a:rPr kumimoji="0" lang="fr-FR"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a:p>
            <a:endParaRPr lang="en-US" sz="1400" dirty="0">
              <a:solidFill>
                <a:srgbClr val="000000"/>
              </a:solidFill>
              <a:latin typeface="Arial" panose="020B0604020202020204" pitchFamily="34" charset="0"/>
            </a:endParaRPr>
          </a:p>
          <a:p>
            <a:endParaRPr lang="en-US" sz="1400" dirty="0">
              <a:solidFill>
                <a:srgbClr val="000000"/>
              </a:solidFill>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Do you intend to request an exemption pursuant to Nodal Operating Guide Section 2.9.1(5)? [</a:t>
            </a:r>
            <a:r>
              <a:rPr kumimoji="0" lang="en-US"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y/n</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a:p>
            <a:pPr marL="457200" marR="1350" lvl="1"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sz="1400" b="0" i="0" u="none" strike="noStrike" kern="1200" cap="none" spc="0" normalizeH="0" baseline="0" noProof="0" dirty="0">
                <a:ln>
                  <a:noFill/>
                </a:ln>
                <a:solidFill>
                  <a:srgbClr val="000000"/>
                </a:solidFill>
                <a:effectLst/>
                <a:highlight>
                  <a:srgbClr val="00FF00"/>
                </a:highlight>
                <a:uLnTx/>
                <a:uFillTx/>
                <a:latin typeface="Arial" panose="020B0604020202020204" pitchFamily="34" charset="0"/>
                <a:ea typeface="+mn-ea"/>
                <a:cs typeface="+mn-cs"/>
              </a:rPr>
              <a:t>If Yes</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Provide the information set forth in NOG Section 2.11.2. [</a:t>
            </a:r>
            <a:r>
              <a:rPr kumimoji="0" lang="en-US"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text</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[attachment point]</a:t>
            </a:r>
          </a:p>
        </p:txBody>
      </p:sp>
    </p:spTree>
    <p:extLst>
      <p:ext uri="{BB962C8B-B14F-4D97-AF65-F5344CB8AC3E}">
        <p14:creationId xmlns:p14="http://schemas.microsoft.com/office/powerpoint/2010/main" val="40653031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24</a:t>
            </a:fld>
            <a:endParaRPr lang="en-US" dirty="0"/>
          </a:p>
        </p:txBody>
      </p:sp>
      <p:grpSp>
        <p:nvGrpSpPr>
          <p:cNvPr id="10" name="Group 9">
            <a:extLst>
              <a:ext uri="{FF2B5EF4-FFF2-40B4-BE49-F238E27FC236}">
                <a16:creationId xmlns:a16="http://schemas.microsoft.com/office/drawing/2014/main" id="{A8BCA165-8537-4668-8F20-0591F421F9EB}"/>
              </a:ext>
            </a:extLst>
          </p:cNvPr>
          <p:cNvGrpSpPr/>
          <p:nvPr/>
        </p:nvGrpSpPr>
        <p:grpSpPr>
          <a:xfrm>
            <a:off x="2263903" y="762000"/>
            <a:ext cx="4616194" cy="5315711"/>
            <a:chOff x="2263139" y="1542288"/>
            <a:chExt cx="4616194" cy="5315711"/>
          </a:xfrm>
        </p:grpSpPr>
        <p:pic>
          <p:nvPicPr>
            <p:cNvPr id="11" name="object 3">
              <a:extLst>
                <a:ext uri="{FF2B5EF4-FFF2-40B4-BE49-F238E27FC236}">
                  <a16:creationId xmlns:a16="http://schemas.microsoft.com/office/drawing/2014/main" id="{033B2242-14C8-4F81-B11B-295F51D20D1B}"/>
                </a:ext>
              </a:extLst>
            </p:cNvPr>
            <p:cNvPicPr/>
            <p:nvPr/>
          </p:nvPicPr>
          <p:blipFill>
            <a:blip r:embed="rId2" cstate="print"/>
            <a:stretch>
              <a:fillRect/>
            </a:stretch>
          </p:blipFill>
          <p:spPr>
            <a:xfrm>
              <a:off x="2263139" y="1542288"/>
              <a:ext cx="4616194" cy="5315711"/>
            </a:xfrm>
            <a:prstGeom prst="rect">
              <a:avLst/>
            </a:prstGeom>
          </p:spPr>
        </p:pic>
        <p:sp>
          <p:nvSpPr>
            <p:cNvPr id="12" name="object 4">
              <a:extLst>
                <a:ext uri="{FF2B5EF4-FFF2-40B4-BE49-F238E27FC236}">
                  <a16:creationId xmlns:a16="http://schemas.microsoft.com/office/drawing/2014/main" id="{1B63AB97-F12B-4540-9336-D6861CA8DF97}"/>
                </a:ext>
              </a:extLst>
            </p:cNvPr>
            <p:cNvSpPr txBox="1"/>
            <p:nvPr/>
          </p:nvSpPr>
          <p:spPr>
            <a:xfrm>
              <a:off x="3851846" y="2248916"/>
              <a:ext cx="1438275" cy="3074035"/>
            </a:xfrm>
            <a:prstGeom prst="rect">
              <a:avLst/>
            </a:prstGeom>
          </p:spPr>
          <p:txBody>
            <a:bodyPr vert="horz" wrap="square" lIns="0" tIns="12700" rIns="0" bIns="0" rtlCol="0">
              <a:spAutoFit/>
            </a:bodyPr>
            <a:lstStyle/>
            <a:p>
              <a:pPr marL="12700">
                <a:lnSpc>
                  <a:spcPct val="100000"/>
                </a:lnSpc>
                <a:spcBef>
                  <a:spcPts val="100"/>
                </a:spcBef>
              </a:pPr>
              <a:r>
                <a:rPr sz="20000" spc="-5" dirty="0">
                  <a:solidFill>
                    <a:srgbClr val="00AEC7"/>
                  </a:solidFill>
                  <a:latin typeface="Arial"/>
                  <a:cs typeface="Arial"/>
                </a:rPr>
                <a:t>?</a:t>
              </a:r>
              <a:endParaRPr sz="20000" dirty="0">
                <a:latin typeface="Arial"/>
                <a:cs typeface="Arial"/>
              </a:endParaRPr>
            </a:p>
          </p:txBody>
        </p:sp>
      </p:grpSp>
    </p:spTree>
    <p:extLst>
      <p:ext uri="{BB962C8B-B14F-4D97-AF65-F5344CB8AC3E}">
        <p14:creationId xmlns:p14="http://schemas.microsoft.com/office/powerpoint/2010/main" val="2981967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Frequency Ride-Through Q1 &amp; Q2</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6" name="TextBox 5">
            <a:extLst>
              <a:ext uri="{FF2B5EF4-FFF2-40B4-BE49-F238E27FC236}">
                <a16:creationId xmlns:a16="http://schemas.microsoft.com/office/drawing/2014/main" id="{C82194C8-4D34-3B28-23A7-FCFC203CDEA7}"/>
              </a:ext>
            </a:extLst>
          </p:cNvPr>
          <p:cNvSpPr txBox="1"/>
          <p:nvPr/>
        </p:nvSpPr>
        <p:spPr>
          <a:xfrm>
            <a:off x="304800" y="950913"/>
            <a:ext cx="8382000" cy="5478423"/>
          </a:xfrm>
          <a:prstGeom prst="rect">
            <a:avLst/>
          </a:prstGeom>
          <a:noFill/>
        </p:spPr>
        <p:txBody>
          <a:bodyPr wrap="square">
            <a:spAutoFit/>
          </a:bodyPr>
          <a:lstStyle/>
          <a:p>
            <a:r>
              <a:rPr lang="en-US" sz="1400" b="0" i="0" u="none" strike="noStrike" baseline="0" dirty="0">
                <a:latin typeface="Arial" panose="020B0604020202020204" pitchFamily="34" charset="0"/>
              </a:rPr>
              <a:t>Is the Resource frequency ride-through capability (i.e., software, settings, firmware, and</a:t>
            </a:r>
          </a:p>
          <a:p>
            <a:r>
              <a:rPr lang="en-US" sz="1400" b="0" i="0" u="none" strike="noStrike" baseline="0" dirty="0">
                <a:latin typeface="Arial" panose="020B0604020202020204" pitchFamily="34" charset="0"/>
              </a:rPr>
              <a:t>parameterization) set to the maximum level the equipment allows? </a:t>
            </a:r>
            <a:r>
              <a:rPr lang="en-US" sz="1400" b="0" i="0" u="none" strike="noStrike" baseline="0" dirty="0">
                <a:solidFill>
                  <a:srgbClr val="000000"/>
                </a:solidFill>
                <a:latin typeface="Arial" panose="020B0604020202020204" pitchFamily="34" charset="0"/>
              </a:rPr>
              <a:t>[</a:t>
            </a:r>
            <a:r>
              <a:rPr lang="en-US" sz="1400" b="0" i="0" u="none" strike="noStrike" baseline="0" dirty="0">
                <a:solidFill>
                  <a:srgbClr val="000000"/>
                </a:solidFill>
                <a:highlight>
                  <a:srgbClr val="FFFF00"/>
                </a:highlight>
                <a:latin typeface="Arial" panose="020B0604020202020204" pitchFamily="34" charset="0"/>
              </a:rPr>
              <a:t>y/n</a:t>
            </a:r>
            <a:r>
              <a:rPr lang="en-US" sz="1400" b="0" i="0" u="none" strike="noStrike" baseline="0" dirty="0">
                <a:solidFill>
                  <a:srgbClr val="000000"/>
                </a:solidFill>
                <a:latin typeface="Arial" panose="020B0604020202020204" pitchFamily="34" charset="0"/>
              </a:rPr>
              <a:t>]</a:t>
            </a:r>
          </a:p>
          <a:p>
            <a:endParaRPr lang="en-US" sz="1400" b="0" i="0" u="none" strike="noStrike" baseline="0" dirty="0">
              <a:latin typeface="Arial" panose="020B0604020202020204" pitchFamily="34" charset="0"/>
            </a:endParaRPr>
          </a:p>
          <a:p>
            <a:pPr lvl="1"/>
            <a:r>
              <a:rPr lang="en-US" sz="1400" b="0" i="0" u="none" strike="noStrike" baseline="0" dirty="0">
                <a:solidFill>
                  <a:srgbClr val="000000"/>
                </a:solidFill>
                <a:latin typeface="Arial" panose="020B0604020202020204" pitchFamily="34" charset="0"/>
              </a:rPr>
              <a:t>(</a:t>
            </a:r>
            <a:r>
              <a:rPr lang="en-US" sz="1400" b="0" i="0" u="none" strike="noStrike" baseline="0" dirty="0">
                <a:solidFill>
                  <a:srgbClr val="000000"/>
                </a:solidFill>
                <a:highlight>
                  <a:srgbClr val="00FF00"/>
                </a:highlight>
                <a:latin typeface="Arial" panose="020B0604020202020204" pitchFamily="34" charset="0"/>
              </a:rPr>
              <a:t>If Yes</a:t>
            </a:r>
            <a:r>
              <a:rPr lang="en-US" sz="1400" b="0" i="0" u="none" strike="noStrike" baseline="0" dirty="0">
                <a:solidFill>
                  <a:srgbClr val="000000"/>
                </a:solidFill>
                <a:latin typeface="Arial" panose="020B0604020202020204" pitchFamily="34" charset="0"/>
              </a:rPr>
              <a:t>) As of what date did the Resource maximize its frequency ride-through capability? [</a:t>
            </a:r>
            <a:r>
              <a:rPr lang="en-US" sz="1400" b="0" i="0" u="none" strike="noStrike" baseline="0" dirty="0">
                <a:solidFill>
                  <a:srgbClr val="000000"/>
                </a:solidFill>
                <a:highlight>
                  <a:srgbClr val="FFFF00"/>
                </a:highlight>
                <a:latin typeface="Arial" panose="020B0604020202020204" pitchFamily="34" charset="0"/>
              </a:rPr>
              <a:t>date</a:t>
            </a:r>
            <a:r>
              <a:rPr lang="en-US" sz="1400" b="0" i="0" u="none" strike="noStrike" baseline="0" dirty="0">
                <a:solidFill>
                  <a:srgbClr val="000000"/>
                </a:solidFill>
                <a:latin typeface="Arial" panose="020B0604020202020204" pitchFamily="34" charset="0"/>
              </a:rPr>
              <a:t>]</a:t>
            </a:r>
          </a:p>
          <a:p>
            <a:pPr lvl="1"/>
            <a:endParaRPr lang="en-US" sz="1400" b="0" i="0" u="none" strike="noStrike" baseline="0" dirty="0">
              <a:latin typeface="Arial" panose="020B0604020202020204" pitchFamily="34" charset="0"/>
            </a:endParaRPr>
          </a:p>
          <a:p>
            <a:pPr marR="1350" lvl="1"/>
            <a:r>
              <a:rPr lang="en-US" sz="1400" b="0" i="0" u="none" strike="noStrike" baseline="0" dirty="0">
                <a:solidFill>
                  <a:srgbClr val="000000"/>
                </a:solidFill>
                <a:latin typeface="Arial" panose="020B0604020202020204" pitchFamily="34" charset="0"/>
              </a:rPr>
              <a:t>(</a:t>
            </a:r>
            <a:r>
              <a:rPr lang="en-US" sz="1400" b="0" i="0" u="none" strike="noStrike" baseline="0" dirty="0">
                <a:solidFill>
                  <a:srgbClr val="000000"/>
                </a:solidFill>
                <a:highlight>
                  <a:srgbClr val="00FF00"/>
                </a:highlight>
                <a:latin typeface="Arial" panose="020B0604020202020204" pitchFamily="34" charset="0"/>
              </a:rPr>
              <a:t>If Yes</a:t>
            </a:r>
            <a:r>
              <a:rPr lang="en-US" sz="1400" b="0" i="0" u="none" strike="noStrike" baseline="0" dirty="0">
                <a:solidFill>
                  <a:srgbClr val="000000"/>
                </a:solidFill>
                <a:latin typeface="Arial" panose="020B0604020202020204" pitchFamily="34" charset="0"/>
              </a:rPr>
              <a:t>) Describe all software, firmware, settings or parameterization modifications the Resource owner implemented to maximize the Resource’s frequency ride-through capability to the fullest extent the equipment allows. [</a:t>
            </a:r>
            <a:r>
              <a:rPr lang="en-US" sz="1400" b="0" i="0" u="none" strike="noStrike" baseline="0" dirty="0">
                <a:solidFill>
                  <a:srgbClr val="000000"/>
                </a:solidFill>
                <a:highlight>
                  <a:srgbClr val="FFFF00"/>
                </a:highlight>
                <a:latin typeface="Arial" panose="020B0604020202020204" pitchFamily="34" charset="0"/>
              </a:rPr>
              <a:t>text</a:t>
            </a:r>
            <a:r>
              <a:rPr lang="en-US" sz="1400" b="0" i="0" u="none" strike="noStrike" baseline="0" dirty="0">
                <a:solidFill>
                  <a:srgbClr val="000000"/>
                </a:solidFill>
                <a:latin typeface="Arial" panose="020B0604020202020204" pitchFamily="34" charset="0"/>
              </a:rPr>
              <a:t>]</a:t>
            </a:r>
          </a:p>
          <a:p>
            <a:pPr lvl="1"/>
            <a:endParaRPr lang="en-US" sz="1400" b="0" i="0" u="none" strike="noStrike" baseline="0" dirty="0">
              <a:latin typeface="Arial" panose="020B0604020202020204" pitchFamily="34" charset="0"/>
            </a:endParaRPr>
          </a:p>
          <a:p>
            <a:pPr marR="1350" lvl="1"/>
            <a:r>
              <a:rPr lang="en-US" sz="1400" b="0" i="0" u="none" strike="noStrike" baseline="0" dirty="0">
                <a:solidFill>
                  <a:srgbClr val="000000"/>
                </a:solidFill>
                <a:latin typeface="Arial" panose="020B0604020202020204" pitchFamily="34" charset="0"/>
              </a:rPr>
              <a:t>(</a:t>
            </a:r>
            <a:r>
              <a:rPr lang="en-US" sz="1400" b="0" i="0" u="none" strike="noStrike" baseline="0" dirty="0">
                <a:solidFill>
                  <a:srgbClr val="000000"/>
                </a:solidFill>
                <a:highlight>
                  <a:srgbClr val="00FF00"/>
                </a:highlight>
                <a:latin typeface="Arial" panose="020B0604020202020204" pitchFamily="34" charset="0"/>
              </a:rPr>
              <a:t>If No</a:t>
            </a:r>
            <a:r>
              <a:rPr lang="en-US" sz="1400" b="0" i="0" u="none" strike="noStrike" baseline="0" dirty="0">
                <a:solidFill>
                  <a:srgbClr val="000000"/>
                </a:solidFill>
                <a:latin typeface="Arial" panose="020B0604020202020204" pitchFamily="34" charset="0"/>
              </a:rPr>
              <a:t>) Will the Resource maximize its frequency ride-through capability on or before 12/31/25 or by its initial synchronization date (for new IBRs synchronizing after 12/31/25)? [</a:t>
            </a:r>
            <a:r>
              <a:rPr lang="en-US" sz="1400" b="0" i="0" u="none" strike="noStrike" baseline="0" dirty="0">
                <a:solidFill>
                  <a:srgbClr val="000000"/>
                </a:solidFill>
                <a:highlight>
                  <a:srgbClr val="FFFF00"/>
                </a:highlight>
                <a:latin typeface="Arial" panose="020B0604020202020204" pitchFamily="34" charset="0"/>
              </a:rPr>
              <a:t>y/n</a:t>
            </a:r>
            <a:r>
              <a:rPr lang="en-US" sz="1400" b="0" i="0" u="none" strike="noStrike" baseline="0" dirty="0">
                <a:solidFill>
                  <a:srgbClr val="000000"/>
                </a:solidFill>
                <a:latin typeface="Arial" panose="020B0604020202020204" pitchFamily="34" charset="0"/>
              </a:rPr>
              <a:t>]</a:t>
            </a:r>
          </a:p>
          <a:p>
            <a:pPr lvl="1"/>
            <a:endParaRPr lang="en-US" sz="1400" b="0" i="0" u="none" strike="noStrike" baseline="0" dirty="0">
              <a:latin typeface="Arial" panose="020B0604020202020204" pitchFamily="34" charset="0"/>
            </a:endParaRPr>
          </a:p>
          <a:p>
            <a:pPr lvl="2"/>
            <a:r>
              <a:rPr lang="en-US" sz="1400" b="0" i="0" u="none" strike="noStrike" baseline="0" dirty="0">
                <a:solidFill>
                  <a:srgbClr val="000000"/>
                </a:solidFill>
                <a:latin typeface="Arial" panose="020B0604020202020204" pitchFamily="34" charset="0"/>
              </a:rPr>
              <a:t>(</a:t>
            </a:r>
            <a:r>
              <a:rPr lang="en-US" sz="1400" b="0" i="0" u="none" strike="noStrike" baseline="0" dirty="0">
                <a:solidFill>
                  <a:srgbClr val="000000"/>
                </a:solidFill>
                <a:highlight>
                  <a:srgbClr val="00FF00"/>
                </a:highlight>
                <a:latin typeface="Arial" panose="020B0604020202020204" pitchFamily="34" charset="0"/>
              </a:rPr>
              <a:t>if yes to above question</a:t>
            </a:r>
            <a:r>
              <a:rPr lang="en-US" sz="1400" b="0" i="0" u="none" strike="noStrike" baseline="0" dirty="0">
                <a:solidFill>
                  <a:srgbClr val="000000"/>
                </a:solidFill>
                <a:latin typeface="Arial" panose="020B0604020202020204" pitchFamily="34" charset="0"/>
              </a:rPr>
              <a:t>) Provide the date you intend to complete the maximization and describe the software, firmware, settings or parameterization changes you will make to maximize the Resource’s frequency ride-through capability. [</a:t>
            </a:r>
            <a:r>
              <a:rPr lang="en-US" sz="1400" b="0" i="0" u="none" strike="noStrike" baseline="0" dirty="0">
                <a:solidFill>
                  <a:srgbClr val="000000"/>
                </a:solidFill>
                <a:highlight>
                  <a:srgbClr val="FFFF00"/>
                </a:highlight>
                <a:latin typeface="Arial" panose="020B0604020202020204" pitchFamily="34" charset="0"/>
              </a:rPr>
              <a:t>date</a:t>
            </a:r>
            <a:r>
              <a:rPr lang="en-US" sz="1400" b="0" i="0" u="none" strike="noStrike" baseline="0" dirty="0">
                <a:solidFill>
                  <a:srgbClr val="000000"/>
                </a:solidFill>
                <a:latin typeface="Arial" panose="020B0604020202020204" pitchFamily="34" charset="0"/>
              </a:rPr>
              <a:t>] [</a:t>
            </a:r>
            <a:r>
              <a:rPr lang="en-US" sz="1400" b="0" i="0" u="none" strike="noStrike" baseline="0" dirty="0">
                <a:solidFill>
                  <a:srgbClr val="000000"/>
                </a:solidFill>
                <a:highlight>
                  <a:srgbClr val="FFFF00"/>
                </a:highlight>
                <a:latin typeface="Arial" panose="020B0604020202020204" pitchFamily="34" charset="0"/>
              </a:rPr>
              <a:t>text</a:t>
            </a:r>
            <a:r>
              <a:rPr lang="en-US" sz="1400" b="0" i="0" u="none" strike="noStrike" baseline="0" dirty="0">
                <a:solidFill>
                  <a:srgbClr val="000000"/>
                </a:solidFill>
                <a:latin typeface="Arial" panose="020B0604020202020204" pitchFamily="34" charset="0"/>
              </a:rPr>
              <a:t>]</a:t>
            </a:r>
          </a:p>
          <a:p>
            <a:pPr lvl="2"/>
            <a:endParaRPr lang="en-US" sz="1400" dirty="0">
              <a:solidFill>
                <a:srgbClr val="000000"/>
              </a:solidFill>
              <a:latin typeface="Arial" panose="020B0604020202020204" pitchFamily="34" charset="0"/>
            </a:endParaRPr>
          </a:p>
          <a:p>
            <a:pPr lvl="2"/>
            <a:endParaRPr lang="en-US" sz="1400" b="0" i="0" u="none" strike="noStrike" baseline="0" dirty="0">
              <a:solidFill>
                <a:srgbClr val="000000"/>
              </a:solidFill>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Will the Resource owner implement changes to existing equipment other than software, firmware, settings or parameterization changes to increase the Resource’s frequency ride-through capability? </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y/n</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sz="1400" b="0" i="0" u="none" strike="noStrike" kern="1200" cap="none" spc="0" normalizeH="0" baseline="0" noProof="0" dirty="0">
                <a:ln>
                  <a:noFill/>
                </a:ln>
                <a:solidFill>
                  <a:srgbClr val="000000"/>
                </a:solidFill>
                <a:effectLst/>
                <a:highlight>
                  <a:srgbClr val="00FF00"/>
                </a:highlight>
                <a:uLnTx/>
                <a:uFillTx/>
                <a:latin typeface="Arial" panose="020B0604020202020204" pitchFamily="34" charset="0"/>
                <a:ea typeface="+mn-ea"/>
                <a:cs typeface="+mn-cs"/>
              </a:rPr>
              <a:t>If Yes</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Describe the changes to existing equipment other than software, firmware, settings or parameterization changes that will be made to increase the Resource’s frequency ride-through capability and attach any supporting documentation. [</a:t>
            </a:r>
            <a:r>
              <a:rPr kumimoji="0" lang="en-US"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text</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[attachment point]</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sz="1400" b="0" i="0" u="none" strike="noStrike" baseline="0" dirty="0">
              <a:solidFill>
                <a:srgbClr val="000000"/>
              </a:solidFill>
              <a:latin typeface="Arial" panose="020B0604020202020204" pitchFamily="34" charset="0"/>
            </a:endParaRPr>
          </a:p>
          <a:p>
            <a:pPr lvl="1"/>
            <a:endParaRPr lang="en-US" sz="1400" b="0" i="0" u="none" strike="noStrike" baseline="0" dirty="0">
              <a:latin typeface="Arial" panose="020B0604020202020204" pitchFamily="34" charset="0"/>
            </a:endParaRPr>
          </a:p>
        </p:txBody>
      </p:sp>
    </p:spTree>
    <p:extLst>
      <p:ext uri="{BB962C8B-B14F-4D97-AF65-F5344CB8AC3E}">
        <p14:creationId xmlns:p14="http://schemas.microsoft.com/office/powerpoint/2010/main" val="3853070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Frequency Ride-Through Q3 &amp; Q4</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3" name="Table 2">
            <a:extLst>
              <a:ext uri="{FF2B5EF4-FFF2-40B4-BE49-F238E27FC236}">
                <a16:creationId xmlns:a16="http://schemas.microsoft.com/office/drawing/2014/main" id="{A9F5EF45-A2A7-334C-F913-88F97304A1F4}"/>
              </a:ext>
            </a:extLst>
          </p:cNvPr>
          <p:cNvGraphicFramePr>
            <a:graphicFrameLocks noGrp="1"/>
          </p:cNvGraphicFramePr>
          <p:nvPr>
            <p:extLst>
              <p:ext uri="{D42A27DB-BD31-4B8C-83A1-F6EECF244321}">
                <p14:modId xmlns:p14="http://schemas.microsoft.com/office/powerpoint/2010/main" val="4004030610"/>
              </p:ext>
            </p:extLst>
          </p:nvPr>
        </p:nvGraphicFramePr>
        <p:xfrm>
          <a:off x="558326" y="1209476"/>
          <a:ext cx="8027347" cy="2587228"/>
        </p:xfrm>
        <a:graphic>
          <a:graphicData uri="http://schemas.openxmlformats.org/drawingml/2006/table">
            <a:tbl>
              <a:tblPr/>
              <a:tblGrid>
                <a:gridCol w="1582369">
                  <a:extLst>
                    <a:ext uri="{9D8B030D-6E8A-4147-A177-3AD203B41FA5}">
                      <a16:colId xmlns:a16="http://schemas.microsoft.com/office/drawing/2014/main" val="1612229256"/>
                    </a:ext>
                  </a:extLst>
                </a:gridCol>
                <a:gridCol w="1108813">
                  <a:extLst>
                    <a:ext uri="{9D8B030D-6E8A-4147-A177-3AD203B41FA5}">
                      <a16:colId xmlns:a16="http://schemas.microsoft.com/office/drawing/2014/main" val="82342083"/>
                    </a:ext>
                  </a:extLst>
                </a:gridCol>
                <a:gridCol w="2702733">
                  <a:extLst>
                    <a:ext uri="{9D8B030D-6E8A-4147-A177-3AD203B41FA5}">
                      <a16:colId xmlns:a16="http://schemas.microsoft.com/office/drawing/2014/main" val="1440325101"/>
                    </a:ext>
                  </a:extLst>
                </a:gridCol>
                <a:gridCol w="2633432">
                  <a:extLst>
                    <a:ext uri="{9D8B030D-6E8A-4147-A177-3AD203B41FA5}">
                      <a16:colId xmlns:a16="http://schemas.microsoft.com/office/drawing/2014/main" val="1643986284"/>
                    </a:ext>
                  </a:extLst>
                </a:gridCol>
              </a:tblGrid>
              <a:tr h="369604">
                <a:tc>
                  <a:txBody>
                    <a:bodyPr/>
                    <a:lstStyle/>
                    <a:p>
                      <a:pPr algn="ctr" rtl="0" fontAlgn="base"/>
                      <a:r>
                        <a:rPr lang="en-US" sz="1300" b="0" i="0">
                          <a:effectLst/>
                          <a:latin typeface="Arial" panose="020B0604020202020204" pitchFamily="34" charset="0"/>
                        </a:rPr>
                        <a:t> </a:t>
                      </a:r>
                    </a:p>
                  </a:txBody>
                  <a:tcPr marL="110881" marR="110881" marT="55441" marB="554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gridSpan="3">
                  <a:txBody>
                    <a:bodyPr/>
                    <a:lstStyle/>
                    <a:p>
                      <a:pPr algn="ctr" rtl="0" fontAlgn="base"/>
                      <a:r>
                        <a:rPr lang="en-US" sz="1300" b="1" i="0">
                          <a:effectLst/>
                          <a:latin typeface="Arial" panose="020B0604020202020204" pitchFamily="34" charset="0"/>
                        </a:rPr>
                        <a:t>Frequency ride-through capability (seconds)</a:t>
                      </a:r>
                      <a:r>
                        <a:rPr lang="en-US" sz="1300" b="0" i="0">
                          <a:effectLst/>
                          <a:latin typeface="Arial" panose="020B0604020202020204" pitchFamily="34" charset="0"/>
                        </a:rPr>
                        <a:t> </a:t>
                      </a:r>
                      <a:endParaRPr lang="en-US" sz="2200" b="0" i="0">
                        <a:effectLst/>
                      </a:endParaRPr>
                    </a:p>
                  </a:txBody>
                  <a:tcPr marL="98529" marR="98529" marT="49264" marB="4926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62881375"/>
                  </a:ext>
                </a:extLst>
              </a:tr>
              <a:tr h="369604">
                <a:tc>
                  <a:txBody>
                    <a:bodyPr/>
                    <a:lstStyle/>
                    <a:p>
                      <a:pPr algn="ctr" rtl="0" fontAlgn="base"/>
                      <a:r>
                        <a:rPr lang="en-US" sz="1300" b="1" i="0">
                          <a:effectLst/>
                          <a:latin typeface="Arial" panose="020B0604020202020204" pitchFamily="34" charset="0"/>
                        </a:rPr>
                        <a:t>Frequency (Hz)</a:t>
                      </a:r>
                      <a:r>
                        <a:rPr lang="en-US" sz="1300" b="0" i="0">
                          <a:effectLst/>
                          <a:latin typeface="Arial" panose="020B0604020202020204" pitchFamily="34" charset="0"/>
                        </a:rPr>
                        <a:t> </a:t>
                      </a:r>
                      <a:endParaRPr lang="en-US" sz="2200" b="0" i="0">
                        <a:effectLst/>
                      </a:endParaRPr>
                    </a:p>
                  </a:txBody>
                  <a:tcPr marL="110881" marR="110881" marT="55441" marB="554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2F2F2"/>
                    </a:solidFill>
                  </a:tcPr>
                </a:tc>
                <a:tc>
                  <a:txBody>
                    <a:bodyPr/>
                    <a:lstStyle/>
                    <a:p>
                      <a:pPr algn="ctr" rtl="0" fontAlgn="base"/>
                      <a:r>
                        <a:rPr lang="en-US" sz="1300" b="1" i="0">
                          <a:effectLst/>
                          <a:latin typeface="Arial" panose="020B0604020202020204" pitchFamily="34" charset="0"/>
                        </a:rPr>
                        <a:t>Required</a:t>
                      </a:r>
                      <a:r>
                        <a:rPr lang="en-US" sz="1300" b="0" i="0">
                          <a:effectLst/>
                          <a:latin typeface="Arial" panose="020B0604020202020204" pitchFamily="34" charset="0"/>
                        </a:rPr>
                        <a:t> </a:t>
                      </a:r>
                      <a:endParaRPr lang="en-US" sz="2200" b="0" i="0">
                        <a:effectLst/>
                      </a:endParaRPr>
                    </a:p>
                  </a:txBody>
                  <a:tcPr marL="110881" marR="110881" marT="55441" marB="554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9E2F3"/>
                    </a:solidFill>
                  </a:tcPr>
                </a:tc>
                <a:tc>
                  <a:txBody>
                    <a:bodyPr/>
                    <a:lstStyle/>
                    <a:p>
                      <a:pPr algn="ctr" rtl="0" fontAlgn="base"/>
                      <a:r>
                        <a:rPr lang="en-US" sz="1300" b="1" i="0">
                          <a:effectLst/>
                          <a:latin typeface="Arial" panose="020B0604020202020204" pitchFamily="34" charset="0"/>
                        </a:rPr>
                        <a:t>Pre-Maximization</a:t>
                      </a:r>
                      <a:r>
                        <a:rPr lang="en-US" sz="1300" b="0" i="0">
                          <a:effectLst/>
                          <a:latin typeface="Arial" panose="020B0604020202020204" pitchFamily="34" charset="0"/>
                        </a:rPr>
                        <a:t> </a:t>
                      </a:r>
                      <a:endParaRPr lang="en-US" sz="2200" b="0" i="0">
                        <a:effectLst/>
                      </a:endParaRPr>
                    </a:p>
                  </a:txBody>
                  <a:tcPr marL="110881" marR="110881" marT="55441" marB="554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9E2F3"/>
                    </a:solidFill>
                  </a:tcPr>
                </a:tc>
                <a:tc>
                  <a:txBody>
                    <a:bodyPr/>
                    <a:lstStyle/>
                    <a:p>
                      <a:pPr algn="ctr" rtl="0" fontAlgn="base"/>
                      <a:r>
                        <a:rPr lang="en-US" sz="1300" b="1" i="0" dirty="0">
                          <a:effectLst/>
                          <a:latin typeface="Arial" panose="020B0604020202020204" pitchFamily="34" charset="0"/>
                        </a:rPr>
                        <a:t>Post-Maximization</a:t>
                      </a:r>
                      <a:r>
                        <a:rPr lang="en-US" sz="1300" b="0" i="0" dirty="0">
                          <a:effectLst/>
                          <a:latin typeface="Arial" panose="020B0604020202020204" pitchFamily="34" charset="0"/>
                        </a:rPr>
                        <a:t> </a:t>
                      </a:r>
                      <a:endParaRPr lang="en-US" sz="2200" b="0" i="0" dirty="0">
                        <a:effectLst/>
                      </a:endParaRPr>
                    </a:p>
                  </a:txBody>
                  <a:tcPr marL="110881" marR="110881" marT="55441" marB="554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526792294"/>
                  </a:ext>
                </a:extLst>
              </a:tr>
              <a:tr h="369604">
                <a:tc>
                  <a:txBody>
                    <a:bodyPr/>
                    <a:lstStyle/>
                    <a:p>
                      <a:pPr algn="ctr" rtl="0" fontAlgn="base"/>
                      <a:r>
                        <a:rPr lang="en-US" sz="1300" b="0" i="0">
                          <a:effectLst/>
                          <a:latin typeface="Arial" panose="020B0604020202020204" pitchFamily="34" charset="0"/>
                        </a:rPr>
                        <a:t>61.8 </a:t>
                      </a:r>
                      <a:endParaRPr lang="en-US" sz="2200" b="0" i="0">
                        <a:effectLst/>
                      </a:endParaRPr>
                    </a:p>
                  </a:txBody>
                  <a:tcPr marL="110881" marR="110881" marT="55441" marB="554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7E6E6"/>
                    </a:solidFill>
                  </a:tcPr>
                </a:tc>
                <a:tc>
                  <a:txBody>
                    <a:bodyPr/>
                    <a:lstStyle/>
                    <a:p>
                      <a:pPr algn="ctr" rtl="0" fontAlgn="base"/>
                      <a:r>
                        <a:rPr lang="en-US" sz="1300" b="0" i="0">
                          <a:effectLst/>
                          <a:latin typeface="Arial" panose="020B0604020202020204" pitchFamily="34" charset="0"/>
                        </a:rPr>
                        <a:t>299 </a:t>
                      </a:r>
                      <a:endParaRPr lang="en-US" sz="2200" b="0" i="0">
                        <a:effectLst/>
                      </a:endParaRPr>
                    </a:p>
                  </a:txBody>
                  <a:tcPr marL="110881" marR="110881" marT="55441" marB="554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rtl="0" fontAlgn="base"/>
                      <a:r>
                        <a:rPr lang="en-US" sz="1300" b="0" i="0" dirty="0">
                          <a:effectLst/>
                          <a:latin typeface="Arial" panose="020B0604020202020204" pitchFamily="34" charset="0"/>
                        </a:rPr>
                        <a:t>[</a:t>
                      </a:r>
                      <a:r>
                        <a:rPr lang="en-US" sz="1300" b="0" i="0" dirty="0">
                          <a:effectLst/>
                          <a:highlight>
                            <a:srgbClr val="FFFF00"/>
                          </a:highlight>
                          <a:latin typeface="Arial" panose="020B0604020202020204" pitchFamily="34" charset="0"/>
                        </a:rPr>
                        <a:t>number</a:t>
                      </a:r>
                      <a:r>
                        <a:rPr lang="en-US" sz="1300" b="0" i="0" dirty="0">
                          <a:effectLst/>
                          <a:latin typeface="Arial" panose="020B0604020202020204" pitchFamily="34" charset="0"/>
                        </a:rPr>
                        <a:t>] </a:t>
                      </a:r>
                      <a:endParaRPr lang="en-US" sz="2200" b="0" i="0" dirty="0">
                        <a:effectLst/>
                      </a:endParaRPr>
                    </a:p>
                  </a:txBody>
                  <a:tcPr marL="110881" marR="110881" marT="55441" marB="554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rtl="0" fontAlgn="base"/>
                      <a:r>
                        <a:rPr lang="en-US" sz="1300" b="0" i="0" dirty="0">
                          <a:effectLst/>
                          <a:latin typeface="Arial" panose="020B0604020202020204" pitchFamily="34" charset="0"/>
                        </a:rPr>
                        <a:t>[</a:t>
                      </a:r>
                      <a:r>
                        <a:rPr lang="en-US" sz="1300" b="0" i="0" dirty="0">
                          <a:effectLst/>
                          <a:highlight>
                            <a:srgbClr val="FFFF00"/>
                          </a:highlight>
                          <a:latin typeface="Arial" panose="020B0604020202020204" pitchFamily="34" charset="0"/>
                        </a:rPr>
                        <a:t>number</a:t>
                      </a:r>
                      <a:r>
                        <a:rPr lang="en-US" sz="1300" b="0" i="0" dirty="0">
                          <a:effectLst/>
                          <a:latin typeface="Arial" panose="020B0604020202020204" pitchFamily="34" charset="0"/>
                        </a:rPr>
                        <a:t>] </a:t>
                      </a:r>
                      <a:endParaRPr lang="en-US" sz="2200" b="0" i="0" dirty="0">
                        <a:effectLst/>
                      </a:endParaRPr>
                    </a:p>
                  </a:txBody>
                  <a:tcPr marL="110881" marR="110881" marT="55441" marB="554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87744379"/>
                  </a:ext>
                </a:extLst>
              </a:tr>
              <a:tr h="369604">
                <a:tc>
                  <a:txBody>
                    <a:bodyPr/>
                    <a:lstStyle/>
                    <a:p>
                      <a:pPr algn="ctr" rtl="0" fontAlgn="base"/>
                      <a:r>
                        <a:rPr lang="en-US" sz="1300" b="0" i="0">
                          <a:effectLst/>
                          <a:latin typeface="Arial" panose="020B0604020202020204" pitchFamily="34" charset="0"/>
                        </a:rPr>
                        <a:t>61.6 </a:t>
                      </a:r>
                      <a:endParaRPr lang="en-US" sz="2200" b="0" i="0">
                        <a:effectLst/>
                      </a:endParaRPr>
                    </a:p>
                  </a:txBody>
                  <a:tcPr marL="110881" marR="110881" marT="55441" marB="554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7E6E6"/>
                    </a:solidFill>
                  </a:tcPr>
                </a:tc>
                <a:tc>
                  <a:txBody>
                    <a:bodyPr/>
                    <a:lstStyle/>
                    <a:p>
                      <a:pPr algn="ctr" rtl="0" fontAlgn="base"/>
                      <a:r>
                        <a:rPr lang="en-US" sz="1300" b="0" i="0">
                          <a:effectLst/>
                          <a:latin typeface="Arial" panose="020B0604020202020204" pitchFamily="34" charset="0"/>
                        </a:rPr>
                        <a:t>540 </a:t>
                      </a:r>
                      <a:endParaRPr lang="en-US" sz="2200" b="0" i="0">
                        <a:effectLst/>
                      </a:endParaRPr>
                    </a:p>
                  </a:txBody>
                  <a:tcPr marL="110881" marR="110881" marT="55441" marB="554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rtl="0" fontAlgn="base"/>
                      <a:r>
                        <a:rPr lang="en-US" sz="1300" b="0" i="0" dirty="0">
                          <a:effectLst/>
                          <a:latin typeface="Arial" panose="020B0604020202020204" pitchFamily="34" charset="0"/>
                        </a:rPr>
                        <a:t>[</a:t>
                      </a:r>
                      <a:r>
                        <a:rPr lang="en-US" sz="1300" b="0" i="0" dirty="0">
                          <a:effectLst/>
                          <a:highlight>
                            <a:srgbClr val="FFFF00"/>
                          </a:highlight>
                          <a:latin typeface="Arial" panose="020B0604020202020204" pitchFamily="34" charset="0"/>
                        </a:rPr>
                        <a:t>number</a:t>
                      </a:r>
                      <a:r>
                        <a:rPr lang="en-US" sz="1300" b="0" i="0" dirty="0">
                          <a:effectLst/>
                          <a:latin typeface="Arial" panose="020B0604020202020204" pitchFamily="34" charset="0"/>
                        </a:rPr>
                        <a:t>] </a:t>
                      </a:r>
                      <a:endParaRPr lang="en-US" sz="2200" b="0" i="0" dirty="0">
                        <a:effectLst/>
                      </a:endParaRPr>
                    </a:p>
                  </a:txBody>
                  <a:tcPr marL="110881" marR="110881" marT="55441" marB="554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rtl="0" fontAlgn="base"/>
                      <a:r>
                        <a:rPr lang="en-US" sz="1300" b="0" i="0" dirty="0">
                          <a:effectLst/>
                          <a:latin typeface="Arial" panose="020B0604020202020204" pitchFamily="34" charset="0"/>
                        </a:rPr>
                        <a:t>[</a:t>
                      </a:r>
                      <a:r>
                        <a:rPr lang="en-US" sz="1300" b="0" i="0" dirty="0">
                          <a:effectLst/>
                          <a:highlight>
                            <a:srgbClr val="FFFF00"/>
                          </a:highlight>
                          <a:latin typeface="Arial" panose="020B0604020202020204" pitchFamily="34" charset="0"/>
                        </a:rPr>
                        <a:t>number</a:t>
                      </a:r>
                      <a:r>
                        <a:rPr lang="en-US" sz="1300" b="0" i="0" dirty="0">
                          <a:effectLst/>
                          <a:latin typeface="Arial" panose="020B0604020202020204" pitchFamily="34" charset="0"/>
                        </a:rPr>
                        <a:t>] </a:t>
                      </a:r>
                      <a:endParaRPr lang="en-US" sz="2200" b="0" i="0" dirty="0">
                        <a:effectLst/>
                      </a:endParaRPr>
                    </a:p>
                  </a:txBody>
                  <a:tcPr marL="110881" marR="110881" marT="55441" marB="554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51376285"/>
                  </a:ext>
                </a:extLst>
              </a:tr>
              <a:tr h="369604">
                <a:tc>
                  <a:txBody>
                    <a:bodyPr/>
                    <a:lstStyle/>
                    <a:p>
                      <a:pPr algn="ctr" rtl="0" fontAlgn="base"/>
                      <a:r>
                        <a:rPr lang="en-US" sz="1300" b="0" i="0">
                          <a:effectLst/>
                          <a:latin typeface="Arial" panose="020B0604020202020204" pitchFamily="34" charset="0"/>
                        </a:rPr>
                        <a:t>58.8-61.2 </a:t>
                      </a:r>
                      <a:endParaRPr lang="en-US" sz="2200" b="0" i="0">
                        <a:effectLst/>
                      </a:endParaRPr>
                    </a:p>
                  </a:txBody>
                  <a:tcPr marL="110881" marR="110881" marT="55441" marB="554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7E6E6"/>
                    </a:solidFill>
                  </a:tcPr>
                </a:tc>
                <a:tc>
                  <a:txBody>
                    <a:bodyPr/>
                    <a:lstStyle/>
                    <a:p>
                      <a:pPr algn="ctr" rtl="0" fontAlgn="base"/>
                      <a:r>
                        <a:rPr lang="en-US" sz="1300" b="0" i="0">
                          <a:effectLst/>
                          <a:latin typeface="Arial" panose="020B0604020202020204" pitchFamily="34" charset="0"/>
                        </a:rPr>
                        <a:t>continuous </a:t>
                      </a:r>
                      <a:endParaRPr lang="en-US" sz="2200" b="0" i="0">
                        <a:effectLst/>
                      </a:endParaRPr>
                    </a:p>
                  </a:txBody>
                  <a:tcPr marL="110881" marR="110881" marT="55441" marB="554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rtl="0" fontAlgn="base"/>
                      <a:r>
                        <a:rPr lang="en-US" sz="1300" b="0" i="0" dirty="0">
                          <a:effectLst/>
                          <a:latin typeface="Arial" panose="020B0604020202020204" pitchFamily="34" charset="0"/>
                        </a:rPr>
                        <a:t>[</a:t>
                      </a:r>
                      <a:r>
                        <a:rPr lang="en-US" sz="1300" b="0" i="0" dirty="0">
                          <a:effectLst/>
                          <a:highlight>
                            <a:srgbClr val="FFFF00"/>
                          </a:highlight>
                          <a:latin typeface="Arial" panose="020B0604020202020204" pitchFamily="34" charset="0"/>
                        </a:rPr>
                        <a:t>continuous/not-continuous</a:t>
                      </a:r>
                      <a:r>
                        <a:rPr lang="en-US" sz="1300" b="0" i="0" dirty="0">
                          <a:effectLst/>
                          <a:latin typeface="Arial" panose="020B0604020202020204" pitchFamily="34" charset="0"/>
                        </a:rPr>
                        <a:t>] </a:t>
                      </a:r>
                      <a:endParaRPr lang="en-US" sz="2200" b="0" i="0" dirty="0">
                        <a:effectLst/>
                      </a:endParaRPr>
                    </a:p>
                  </a:txBody>
                  <a:tcPr marL="110881" marR="110881" marT="55441" marB="554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rtl="0" fontAlgn="base"/>
                      <a:r>
                        <a:rPr lang="en-US" sz="1300" b="0" i="0" dirty="0">
                          <a:effectLst/>
                          <a:latin typeface="Arial" panose="020B0604020202020204" pitchFamily="34" charset="0"/>
                        </a:rPr>
                        <a:t>[</a:t>
                      </a:r>
                      <a:r>
                        <a:rPr lang="en-US" sz="1300" b="0" i="0" dirty="0">
                          <a:effectLst/>
                          <a:highlight>
                            <a:srgbClr val="FFFF00"/>
                          </a:highlight>
                          <a:latin typeface="Arial" panose="020B0604020202020204" pitchFamily="34" charset="0"/>
                        </a:rPr>
                        <a:t>continuous/not-continuous</a:t>
                      </a:r>
                      <a:r>
                        <a:rPr lang="en-US" sz="1300" b="0" i="0" dirty="0">
                          <a:effectLst/>
                          <a:latin typeface="Arial" panose="020B0604020202020204" pitchFamily="34" charset="0"/>
                        </a:rPr>
                        <a:t>] </a:t>
                      </a:r>
                      <a:endParaRPr lang="en-US" sz="2200" b="0" i="0" dirty="0">
                        <a:effectLst/>
                      </a:endParaRPr>
                    </a:p>
                  </a:txBody>
                  <a:tcPr marL="110881" marR="110881" marT="55441" marB="554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13932808"/>
                  </a:ext>
                </a:extLst>
              </a:tr>
              <a:tr h="369604">
                <a:tc>
                  <a:txBody>
                    <a:bodyPr/>
                    <a:lstStyle/>
                    <a:p>
                      <a:pPr algn="ctr" rtl="0" fontAlgn="base"/>
                      <a:r>
                        <a:rPr lang="en-US" sz="1300" b="0" i="0">
                          <a:effectLst/>
                          <a:latin typeface="Arial" panose="020B0604020202020204" pitchFamily="34" charset="0"/>
                        </a:rPr>
                        <a:t>58.4 </a:t>
                      </a:r>
                      <a:endParaRPr lang="en-US" sz="2200" b="0" i="0">
                        <a:effectLst/>
                      </a:endParaRPr>
                    </a:p>
                  </a:txBody>
                  <a:tcPr marL="110881" marR="110881" marT="55441" marB="554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7E6E6"/>
                    </a:solidFill>
                  </a:tcPr>
                </a:tc>
                <a:tc>
                  <a:txBody>
                    <a:bodyPr/>
                    <a:lstStyle/>
                    <a:p>
                      <a:pPr algn="ctr" rtl="0" fontAlgn="base"/>
                      <a:r>
                        <a:rPr lang="en-US" sz="1300" b="0" i="0">
                          <a:effectLst/>
                          <a:latin typeface="Arial" panose="020B0604020202020204" pitchFamily="34" charset="0"/>
                        </a:rPr>
                        <a:t>540 </a:t>
                      </a:r>
                      <a:endParaRPr lang="en-US" sz="2200" b="0" i="0">
                        <a:effectLst/>
                      </a:endParaRPr>
                    </a:p>
                  </a:txBody>
                  <a:tcPr marL="110881" marR="110881" marT="55441" marB="554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rtl="0" fontAlgn="base"/>
                      <a:r>
                        <a:rPr lang="en-US" sz="1300" b="0" i="0" dirty="0">
                          <a:effectLst/>
                          <a:latin typeface="Arial" panose="020B0604020202020204" pitchFamily="34" charset="0"/>
                        </a:rPr>
                        <a:t>[</a:t>
                      </a:r>
                      <a:r>
                        <a:rPr lang="en-US" sz="1300" b="0" i="0" dirty="0">
                          <a:effectLst/>
                          <a:highlight>
                            <a:srgbClr val="FFFF00"/>
                          </a:highlight>
                          <a:latin typeface="Arial" panose="020B0604020202020204" pitchFamily="34" charset="0"/>
                        </a:rPr>
                        <a:t>number</a:t>
                      </a:r>
                      <a:r>
                        <a:rPr lang="en-US" sz="1300" b="0" i="0" dirty="0">
                          <a:effectLst/>
                          <a:latin typeface="Arial" panose="020B0604020202020204" pitchFamily="34" charset="0"/>
                        </a:rPr>
                        <a:t>] </a:t>
                      </a:r>
                      <a:endParaRPr lang="en-US" sz="2200" b="0" i="0" dirty="0">
                        <a:effectLst/>
                      </a:endParaRPr>
                    </a:p>
                  </a:txBody>
                  <a:tcPr marL="110881" marR="110881" marT="55441" marB="554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rtl="0" fontAlgn="base"/>
                      <a:r>
                        <a:rPr lang="en-US" sz="1300" b="0" i="0" dirty="0">
                          <a:effectLst/>
                          <a:latin typeface="Arial" panose="020B0604020202020204" pitchFamily="34" charset="0"/>
                        </a:rPr>
                        <a:t>[</a:t>
                      </a:r>
                      <a:r>
                        <a:rPr lang="en-US" sz="1300" b="0" i="0" dirty="0">
                          <a:effectLst/>
                          <a:highlight>
                            <a:srgbClr val="FFFF00"/>
                          </a:highlight>
                          <a:latin typeface="Arial" panose="020B0604020202020204" pitchFamily="34" charset="0"/>
                        </a:rPr>
                        <a:t>number</a:t>
                      </a:r>
                      <a:r>
                        <a:rPr lang="en-US" sz="1300" b="0" i="0" dirty="0">
                          <a:effectLst/>
                          <a:latin typeface="Arial" panose="020B0604020202020204" pitchFamily="34" charset="0"/>
                        </a:rPr>
                        <a:t>] </a:t>
                      </a:r>
                      <a:endParaRPr lang="en-US" sz="2200" b="0" i="0" dirty="0">
                        <a:effectLst/>
                      </a:endParaRPr>
                    </a:p>
                  </a:txBody>
                  <a:tcPr marL="110881" marR="110881" marT="55441" marB="554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45586034"/>
                  </a:ext>
                </a:extLst>
              </a:tr>
              <a:tr h="369604">
                <a:tc>
                  <a:txBody>
                    <a:bodyPr/>
                    <a:lstStyle/>
                    <a:p>
                      <a:pPr algn="ctr" rtl="0" fontAlgn="base"/>
                      <a:r>
                        <a:rPr lang="en-US" sz="1300" b="0" i="0">
                          <a:effectLst/>
                          <a:latin typeface="Arial" panose="020B0604020202020204" pitchFamily="34" charset="0"/>
                        </a:rPr>
                        <a:t>57 </a:t>
                      </a:r>
                      <a:endParaRPr lang="en-US" sz="2200" b="0" i="0">
                        <a:effectLst/>
                      </a:endParaRPr>
                    </a:p>
                  </a:txBody>
                  <a:tcPr marL="110881" marR="110881" marT="55441" marB="554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7E6E6"/>
                    </a:solidFill>
                  </a:tcPr>
                </a:tc>
                <a:tc>
                  <a:txBody>
                    <a:bodyPr/>
                    <a:lstStyle/>
                    <a:p>
                      <a:pPr algn="ctr" rtl="0" fontAlgn="base"/>
                      <a:r>
                        <a:rPr lang="en-US" sz="1300" b="0" i="0">
                          <a:effectLst/>
                          <a:latin typeface="Arial" panose="020B0604020202020204" pitchFamily="34" charset="0"/>
                        </a:rPr>
                        <a:t>299 </a:t>
                      </a:r>
                      <a:endParaRPr lang="en-US" sz="2200" b="0" i="0">
                        <a:effectLst/>
                      </a:endParaRPr>
                    </a:p>
                  </a:txBody>
                  <a:tcPr marL="110881" marR="110881" marT="55441" marB="554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rtl="0" fontAlgn="base"/>
                      <a:r>
                        <a:rPr lang="en-US" sz="1300" b="0" i="0" dirty="0">
                          <a:effectLst/>
                          <a:latin typeface="Arial" panose="020B0604020202020204" pitchFamily="34" charset="0"/>
                        </a:rPr>
                        <a:t>[</a:t>
                      </a:r>
                      <a:r>
                        <a:rPr lang="en-US" sz="1300" b="0" i="0" dirty="0">
                          <a:effectLst/>
                          <a:highlight>
                            <a:srgbClr val="FFFF00"/>
                          </a:highlight>
                          <a:latin typeface="Arial" panose="020B0604020202020204" pitchFamily="34" charset="0"/>
                        </a:rPr>
                        <a:t>number</a:t>
                      </a:r>
                      <a:r>
                        <a:rPr lang="en-US" sz="1300" b="0" i="0" dirty="0">
                          <a:effectLst/>
                          <a:latin typeface="Arial" panose="020B0604020202020204" pitchFamily="34" charset="0"/>
                        </a:rPr>
                        <a:t>] </a:t>
                      </a:r>
                      <a:endParaRPr lang="en-US" sz="2200" b="0" i="0" dirty="0">
                        <a:effectLst/>
                      </a:endParaRPr>
                    </a:p>
                  </a:txBody>
                  <a:tcPr marL="110881" marR="110881" marT="55441" marB="554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rtl="0" fontAlgn="base"/>
                      <a:r>
                        <a:rPr lang="en-US" sz="1300" b="0" i="0" dirty="0">
                          <a:effectLst/>
                          <a:latin typeface="Arial" panose="020B0604020202020204" pitchFamily="34" charset="0"/>
                        </a:rPr>
                        <a:t>[</a:t>
                      </a:r>
                      <a:r>
                        <a:rPr lang="en-US" sz="1300" b="0" i="0" dirty="0">
                          <a:effectLst/>
                          <a:highlight>
                            <a:srgbClr val="FFFF00"/>
                          </a:highlight>
                          <a:latin typeface="Arial" panose="020B0604020202020204" pitchFamily="34" charset="0"/>
                        </a:rPr>
                        <a:t>number</a:t>
                      </a:r>
                      <a:r>
                        <a:rPr lang="en-US" sz="1300" b="0" i="0" dirty="0">
                          <a:effectLst/>
                          <a:latin typeface="Arial" panose="020B0604020202020204" pitchFamily="34" charset="0"/>
                        </a:rPr>
                        <a:t>] </a:t>
                      </a:r>
                      <a:endParaRPr lang="en-US" sz="2200" b="0" i="0" dirty="0">
                        <a:effectLst/>
                      </a:endParaRPr>
                    </a:p>
                  </a:txBody>
                  <a:tcPr marL="110881" marR="110881" marT="55441" marB="554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19223915"/>
                  </a:ext>
                </a:extLst>
              </a:tr>
            </a:tbl>
          </a:graphicData>
        </a:graphic>
      </p:graphicFrame>
      <p:sp>
        <p:nvSpPr>
          <p:cNvPr id="7" name="TextBox 6">
            <a:extLst>
              <a:ext uri="{FF2B5EF4-FFF2-40B4-BE49-F238E27FC236}">
                <a16:creationId xmlns:a16="http://schemas.microsoft.com/office/drawing/2014/main" id="{B1BF8FF8-42B9-694D-EB8E-37A8BB220A36}"/>
              </a:ext>
            </a:extLst>
          </p:cNvPr>
          <p:cNvSpPr txBox="1"/>
          <p:nvPr/>
        </p:nvSpPr>
        <p:spPr>
          <a:xfrm>
            <a:off x="539276" y="3962400"/>
            <a:ext cx="7976074" cy="1815882"/>
          </a:xfrm>
          <a:prstGeom prst="rect">
            <a:avLst/>
          </a:prstGeom>
          <a:noFill/>
        </p:spPr>
        <p:txBody>
          <a:bodyPr wrap="square">
            <a:spAutoFit/>
          </a:bodyPr>
          <a:lstStyle/>
          <a:p>
            <a:r>
              <a:rPr lang="en-US" sz="1400" b="0" i="0" dirty="0">
                <a:solidFill>
                  <a:srgbClr val="000000"/>
                </a:solidFill>
                <a:effectLst/>
                <a:latin typeface="Arial" panose="020B0604020202020204" pitchFamily="34" charset="0"/>
              </a:rPr>
              <a:t>I attest the table above accurately represents the frequency ride-through performance capability of the Resource and all its inter-dependent systems (such as plant controls, turbine controls and/or inverter controls - not just protective relay settings). [</a:t>
            </a:r>
            <a:r>
              <a:rPr lang="en-US" sz="1400" b="0" i="0" dirty="0">
                <a:solidFill>
                  <a:srgbClr val="000000"/>
                </a:solidFill>
                <a:effectLst/>
                <a:highlight>
                  <a:srgbClr val="FFFF00"/>
                </a:highlight>
                <a:latin typeface="Arial" panose="020B0604020202020204" pitchFamily="34" charset="0"/>
              </a:rPr>
              <a:t>y/n</a:t>
            </a:r>
            <a:r>
              <a:rPr lang="en-US" sz="1400" b="0" i="0" dirty="0">
                <a:solidFill>
                  <a:srgbClr val="000000"/>
                </a:solidFill>
                <a:effectLst/>
                <a:latin typeface="Arial" panose="020B0604020202020204" pitchFamily="34" charset="0"/>
              </a:rPr>
              <a:t>] </a:t>
            </a:r>
          </a:p>
          <a:p>
            <a:endParaRPr lang="en-US" sz="1400" dirty="0">
              <a:solidFill>
                <a:srgbClr val="000000"/>
              </a:solidFill>
              <a:latin typeface="Arial" panose="020B0604020202020204" pitchFamily="34" charset="0"/>
            </a:endParaRPr>
          </a:p>
          <a:p>
            <a:endParaRPr lang="en-US" sz="1400" dirty="0">
              <a:solidFill>
                <a:srgbClr val="000000"/>
              </a:solidFill>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Provide a complete frequency ride-through capability curve (0-600 seconds) superimposed on the minimum applicable requirement:</a:t>
            </a:r>
            <a:r>
              <a:rPr kumimoji="0" lang="en-US" sz="1400" b="0" i="0" u="none" strike="noStrike" kern="1200" cap="none" spc="0" normalizeH="0" baseline="0" noProof="0" dirty="0">
                <a:ln>
                  <a:noFill/>
                </a:ln>
                <a:solidFill>
                  <a:srgbClr val="000000"/>
                </a:solidFill>
                <a:effectLst/>
                <a:uLnTx/>
                <a:uFillTx/>
                <a:latin typeface="WordVisiCarriageReturn_MSFontService"/>
                <a:ea typeface="+mn-ea"/>
                <a:cs typeface="+mn-cs"/>
              </a:rPr>
              <a:t> </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attachment point</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endParaRPr kumimoji="0" lang="en-US" sz="1400" b="0" i="0" u="none" strike="noStrike" kern="1200" cap="none" spc="0" normalizeH="0" baseline="0" noProof="0" dirty="0">
              <a:ln>
                <a:noFill/>
              </a:ln>
              <a:solidFill>
                <a:prstClr val="black"/>
              </a:solidFill>
              <a:effectLst/>
              <a:uLnTx/>
              <a:uFillTx/>
              <a:latin typeface="Arial" panose="020B0604020202020204"/>
              <a:ea typeface="+mn-ea"/>
              <a:cs typeface="+mn-cs"/>
            </a:endParaRPr>
          </a:p>
          <a:p>
            <a:endParaRPr lang="en-US" sz="1400" dirty="0"/>
          </a:p>
        </p:txBody>
      </p:sp>
    </p:spTree>
    <p:extLst>
      <p:ext uri="{BB962C8B-B14F-4D97-AF65-F5344CB8AC3E}">
        <p14:creationId xmlns:p14="http://schemas.microsoft.com/office/powerpoint/2010/main" val="1028816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Frequency Ride-Through Curve Example</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5</a:t>
            </a:fld>
            <a:endParaRPr lang="en-US" dirty="0"/>
          </a:p>
        </p:txBody>
      </p:sp>
      <p:pic>
        <p:nvPicPr>
          <p:cNvPr id="3" name="Picture 2">
            <a:extLst>
              <a:ext uri="{FF2B5EF4-FFF2-40B4-BE49-F238E27FC236}">
                <a16:creationId xmlns:a16="http://schemas.microsoft.com/office/drawing/2014/main" id="{C710028E-7292-7AE3-C341-DFC0895BBBF7}"/>
              </a:ext>
            </a:extLst>
          </p:cNvPr>
          <p:cNvPicPr>
            <a:picLocks noChangeAspect="1"/>
          </p:cNvPicPr>
          <p:nvPr/>
        </p:nvPicPr>
        <p:blipFill>
          <a:blip r:embed="rId2"/>
          <a:stretch>
            <a:fillRect/>
          </a:stretch>
        </p:blipFill>
        <p:spPr>
          <a:xfrm>
            <a:off x="113007" y="911134"/>
            <a:ext cx="8796046" cy="5261066"/>
          </a:xfrm>
          <a:prstGeom prst="rect">
            <a:avLst/>
          </a:prstGeom>
        </p:spPr>
      </p:pic>
    </p:spTree>
    <p:extLst>
      <p:ext uri="{BB962C8B-B14F-4D97-AF65-F5344CB8AC3E}">
        <p14:creationId xmlns:p14="http://schemas.microsoft.com/office/powerpoint/2010/main" val="1549322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Frequency Ride-Through Q5 &amp; Q6</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6" name="TextBox 5">
            <a:extLst>
              <a:ext uri="{FF2B5EF4-FFF2-40B4-BE49-F238E27FC236}">
                <a16:creationId xmlns:a16="http://schemas.microsoft.com/office/drawing/2014/main" id="{C82194C8-4D34-3B28-23A7-FCFC203CDEA7}"/>
              </a:ext>
            </a:extLst>
          </p:cNvPr>
          <p:cNvSpPr txBox="1"/>
          <p:nvPr/>
        </p:nvSpPr>
        <p:spPr>
          <a:xfrm>
            <a:off x="304800" y="1143000"/>
            <a:ext cx="8382000" cy="4401205"/>
          </a:xfrm>
          <a:prstGeom prst="rect">
            <a:avLst/>
          </a:prstGeom>
          <a:noFill/>
        </p:spPr>
        <p:txBody>
          <a:bodyPr wrap="square">
            <a:spAutoFit/>
          </a:bodyPr>
          <a:lstStyle/>
          <a:p>
            <a:r>
              <a:rPr lang="en-US" sz="1400" b="0" i="0" u="none" strike="noStrike" baseline="0" dirty="0">
                <a:latin typeface="Arial" panose="020B0604020202020204" pitchFamily="34" charset="0"/>
              </a:rPr>
              <a:t>Can the Resource meet or exceed - or will the Resource meet or exceed by 12/31/25 or at the time of its synchronization with the ERCOT Transmission Grid (for new IBRs synchronizing after 12/31/25) - the minimum frequency ride-through requirements in Nodal Operating Guide Sections 2.6.2.1(1) - (5)? [</a:t>
            </a:r>
            <a:r>
              <a:rPr lang="en-US" sz="1400" b="0" i="0" u="none" strike="noStrike" baseline="0" dirty="0">
                <a:highlight>
                  <a:srgbClr val="FFFF00"/>
                </a:highlight>
                <a:latin typeface="Arial" panose="020B0604020202020204" pitchFamily="34" charset="0"/>
              </a:rPr>
              <a:t>y/n</a:t>
            </a:r>
            <a:r>
              <a:rPr lang="en-US" sz="1400" b="0" i="0" u="none" strike="noStrike" baseline="0" dirty="0">
                <a:latin typeface="Arial" panose="020B0604020202020204" pitchFamily="34" charset="0"/>
              </a:rPr>
              <a:t>]</a:t>
            </a:r>
          </a:p>
          <a:p>
            <a:endParaRPr lang="en-US" sz="1400" b="0" i="0" u="none" strike="noStrike" baseline="0" dirty="0">
              <a:latin typeface="Arial" panose="020B0604020202020204" pitchFamily="34" charset="0"/>
            </a:endParaRPr>
          </a:p>
          <a:p>
            <a:pPr lvl="1"/>
            <a:r>
              <a:rPr lang="en-US" sz="1400" b="0" i="0" u="none" strike="noStrike" baseline="0" dirty="0">
                <a:solidFill>
                  <a:srgbClr val="000000"/>
                </a:solidFill>
                <a:latin typeface="Arial" panose="020B0604020202020204" pitchFamily="34" charset="0"/>
              </a:rPr>
              <a:t>(</a:t>
            </a:r>
            <a:r>
              <a:rPr lang="en-US" sz="1400" b="0" i="0" u="none" strike="noStrike" baseline="0" dirty="0">
                <a:solidFill>
                  <a:srgbClr val="000000"/>
                </a:solidFill>
                <a:highlight>
                  <a:srgbClr val="00FF00"/>
                </a:highlight>
                <a:latin typeface="Arial" panose="020B0604020202020204" pitchFamily="34" charset="0"/>
              </a:rPr>
              <a:t>If Yes</a:t>
            </a:r>
            <a:r>
              <a:rPr lang="en-US" sz="1400" b="0" i="0" u="none" strike="noStrike" baseline="0" dirty="0">
                <a:solidFill>
                  <a:srgbClr val="000000"/>
                </a:solidFill>
                <a:latin typeface="Arial" panose="020B0604020202020204" pitchFamily="34" charset="0"/>
              </a:rPr>
              <a:t>) As of what date did – or by what date will - the Resource meet the requirements in NOG Sections 2.6.2.1(1) – (5)? [</a:t>
            </a:r>
            <a:r>
              <a:rPr lang="en-US" sz="1400" b="0" i="0" u="none" strike="noStrike" baseline="0" dirty="0">
                <a:solidFill>
                  <a:srgbClr val="000000"/>
                </a:solidFill>
                <a:highlight>
                  <a:srgbClr val="FFFF00"/>
                </a:highlight>
                <a:latin typeface="Arial" panose="020B0604020202020204" pitchFamily="34" charset="0"/>
              </a:rPr>
              <a:t>date</a:t>
            </a:r>
            <a:r>
              <a:rPr lang="en-US" sz="1400" b="0" i="0" u="none" strike="noStrike" baseline="0" dirty="0">
                <a:solidFill>
                  <a:srgbClr val="000000"/>
                </a:solidFill>
                <a:latin typeface="Arial" panose="020B0604020202020204" pitchFamily="34" charset="0"/>
              </a:rPr>
              <a:t>]</a:t>
            </a:r>
          </a:p>
          <a:p>
            <a:pPr lvl="1"/>
            <a:endParaRPr lang="en-US" sz="1400" b="0" i="0" u="none" strike="noStrike" baseline="0" dirty="0">
              <a:latin typeface="Arial" panose="020B0604020202020204" pitchFamily="34" charset="0"/>
            </a:endParaRPr>
          </a:p>
          <a:p>
            <a:pPr marR="1350" lvl="1"/>
            <a:r>
              <a:rPr lang="en-US" sz="1400" b="0" i="0" u="none" strike="noStrike" baseline="0" dirty="0">
                <a:solidFill>
                  <a:srgbClr val="000000"/>
                </a:solidFill>
                <a:latin typeface="Arial" panose="020B0604020202020204" pitchFamily="34" charset="0"/>
              </a:rPr>
              <a:t>(</a:t>
            </a:r>
            <a:r>
              <a:rPr lang="en-US" sz="1400" b="0" i="0" u="none" strike="noStrike" baseline="0" dirty="0">
                <a:solidFill>
                  <a:srgbClr val="000000"/>
                </a:solidFill>
                <a:highlight>
                  <a:srgbClr val="00FF00"/>
                </a:highlight>
                <a:latin typeface="Arial" panose="020B0604020202020204" pitchFamily="34" charset="0"/>
              </a:rPr>
              <a:t>If No</a:t>
            </a:r>
            <a:r>
              <a:rPr lang="en-US" sz="1400" b="0" i="0" u="none" strike="noStrike" baseline="0" dirty="0">
                <a:solidFill>
                  <a:srgbClr val="000000"/>
                </a:solidFill>
                <a:latin typeface="Arial" panose="020B0604020202020204" pitchFamily="34" charset="0"/>
              </a:rPr>
              <a:t>) Submit the Initial Frequency Ride-Through Capability Report required in NOG Section 2.11.1(1). [</a:t>
            </a:r>
            <a:r>
              <a:rPr lang="en-US" sz="1400" b="0" i="0" u="none" strike="noStrike" baseline="0" dirty="0">
                <a:solidFill>
                  <a:srgbClr val="000000"/>
                </a:solidFill>
                <a:highlight>
                  <a:srgbClr val="FFFF00"/>
                </a:highlight>
                <a:latin typeface="Arial" panose="020B0604020202020204" pitchFamily="34" charset="0"/>
              </a:rPr>
              <a:t>text</a:t>
            </a:r>
            <a:r>
              <a:rPr lang="en-US" sz="1400" b="0" i="0" u="none" strike="noStrike" baseline="0" dirty="0">
                <a:solidFill>
                  <a:srgbClr val="000000"/>
                </a:solidFill>
                <a:latin typeface="Arial" panose="020B0604020202020204" pitchFamily="34" charset="0"/>
              </a:rPr>
              <a:t>] [attachment point]</a:t>
            </a:r>
          </a:p>
          <a:p>
            <a:pPr lvl="1"/>
            <a:endParaRPr lang="en-US" sz="1400" b="0" i="0" u="none" strike="noStrike" baseline="0" dirty="0">
              <a:latin typeface="Arial" panose="020B0604020202020204" pitchFamily="34" charset="0"/>
            </a:endParaRPr>
          </a:p>
          <a:p>
            <a:pPr lvl="1"/>
            <a:r>
              <a:rPr lang="en-US" sz="1400" b="0" i="0" u="none" strike="noStrike" baseline="0" dirty="0">
                <a:latin typeface="Arial" panose="020B0604020202020204" pitchFamily="34" charset="0"/>
              </a:rPr>
              <a:t>(</a:t>
            </a:r>
            <a:r>
              <a:rPr lang="en-US" sz="1400" b="0" i="0" u="none" strike="noStrike" baseline="0" dirty="0">
                <a:highlight>
                  <a:srgbClr val="00FF00"/>
                </a:highlight>
                <a:latin typeface="Arial" panose="020B0604020202020204" pitchFamily="34" charset="0"/>
              </a:rPr>
              <a:t>If No</a:t>
            </a:r>
            <a:r>
              <a:rPr lang="en-US" sz="1400" b="0" i="0" u="none" strike="noStrike" baseline="0" dirty="0">
                <a:latin typeface="Arial" panose="020B0604020202020204" pitchFamily="34" charset="0"/>
              </a:rPr>
              <a:t>) Does the Resource meet the frequency ride-through requirements in effect on May 1, 2024 at this time? [</a:t>
            </a:r>
            <a:r>
              <a:rPr lang="en-US" sz="1400" b="0" i="0" u="none" strike="noStrike" baseline="0" dirty="0">
                <a:highlight>
                  <a:srgbClr val="FFFF00"/>
                </a:highlight>
                <a:latin typeface="Arial" panose="020B0604020202020204" pitchFamily="34" charset="0"/>
              </a:rPr>
              <a:t>y/n</a:t>
            </a:r>
            <a:r>
              <a:rPr lang="en-US" sz="1400" b="0" i="0" u="none" strike="noStrike" baseline="0" dirty="0">
                <a:latin typeface="Arial" panose="020B0604020202020204" pitchFamily="34" charset="0"/>
              </a:rPr>
              <a:t>] </a:t>
            </a:r>
          </a:p>
          <a:p>
            <a:pPr lvl="1"/>
            <a:endParaRPr lang="en-US" sz="1400" dirty="0">
              <a:latin typeface="Arial" panose="020B0604020202020204" pitchFamily="34" charset="0"/>
            </a:endParaRPr>
          </a:p>
          <a:p>
            <a:pPr lvl="1"/>
            <a:endParaRPr lang="en-US" sz="1400" dirty="0">
              <a:latin typeface="Arial" panose="020B0604020202020204" pitchFamily="34" charset="0"/>
            </a:endParaRPr>
          </a:p>
          <a:p>
            <a:r>
              <a:rPr lang="en-US" sz="1400" b="0" i="0" u="none" strike="noStrike" baseline="0" dirty="0">
                <a:latin typeface="Arial" panose="020B0604020202020204" pitchFamily="34" charset="0"/>
              </a:rPr>
              <a:t>Can the Resource currently remain reliably connected to the ERCOT grid as set forth in NOG Section 2.6.2.1.1(2)? [</a:t>
            </a:r>
            <a:r>
              <a:rPr lang="en-US" sz="1400" b="0" i="0" u="none" strike="noStrike" baseline="0" dirty="0">
                <a:highlight>
                  <a:srgbClr val="FFFF00"/>
                </a:highlight>
                <a:latin typeface="Arial" panose="020B0604020202020204" pitchFamily="34" charset="0"/>
              </a:rPr>
              <a:t>y/n</a:t>
            </a:r>
            <a:r>
              <a:rPr lang="en-US" sz="1400" b="0" i="0" u="none" strike="noStrike" baseline="0" dirty="0">
                <a:latin typeface="Arial" panose="020B0604020202020204" pitchFamily="34" charset="0"/>
              </a:rPr>
              <a:t>]</a:t>
            </a:r>
          </a:p>
          <a:p>
            <a:endParaRPr lang="en-US" sz="1400" dirty="0">
              <a:latin typeface="Arial" panose="020B0604020202020204" pitchFamily="34" charset="0"/>
            </a:endParaRPr>
          </a:p>
          <a:p>
            <a:pPr marL="457200" marR="1350" lvl="1"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sz="1400" b="0" i="0" u="none" strike="noStrike" kern="1200" cap="none" spc="0" normalizeH="0" baseline="0" noProof="0" dirty="0">
                <a:ln>
                  <a:noFill/>
                </a:ln>
                <a:solidFill>
                  <a:srgbClr val="000000"/>
                </a:solidFill>
                <a:effectLst/>
                <a:highlight>
                  <a:srgbClr val="00FF00"/>
                </a:highlight>
                <a:uLnTx/>
                <a:uFillTx/>
                <a:latin typeface="Arial" panose="020B0604020202020204" pitchFamily="34" charset="0"/>
                <a:ea typeface="+mn-ea"/>
                <a:cs typeface="+mn-cs"/>
              </a:rPr>
              <a:t>If No</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Submit the Initial Frequency Ride-Through Capability Report required in NOG Section 2.11.1(1). [</a:t>
            </a:r>
            <a:r>
              <a:rPr kumimoji="0" lang="en-US"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text</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[attachment point]</a:t>
            </a:r>
          </a:p>
          <a:p>
            <a:endParaRPr lang="en-US" sz="1400" b="0" i="0" u="none" strike="noStrike" baseline="0" dirty="0">
              <a:latin typeface="Arial" panose="020B0604020202020204" pitchFamily="34" charset="0"/>
            </a:endParaRPr>
          </a:p>
        </p:txBody>
      </p:sp>
    </p:spTree>
    <p:extLst>
      <p:ext uri="{BB962C8B-B14F-4D97-AF65-F5344CB8AC3E}">
        <p14:creationId xmlns:p14="http://schemas.microsoft.com/office/powerpoint/2010/main" val="2751995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Frequency Ride-Through Q7 &amp; Q8</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7</a:t>
            </a:fld>
            <a:endParaRPr lang="en-US" dirty="0"/>
          </a:p>
        </p:txBody>
      </p:sp>
      <p:sp>
        <p:nvSpPr>
          <p:cNvPr id="6" name="TextBox 5">
            <a:extLst>
              <a:ext uri="{FF2B5EF4-FFF2-40B4-BE49-F238E27FC236}">
                <a16:creationId xmlns:a16="http://schemas.microsoft.com/office/drawing/2014/main" id="{C82194C8-4D34-3B28-23A7-FCFC203CDEA7}"/>
              </a:ext>
            </a:extLst>
          </p:cNvPr>
          <p:cNvSpPr txBox="1"/>
          <p:nvPr/>
        </p:nvSpPr>
        <p:spPr>
          <a:xfrm>
            <a:off x="304800" y="1143000"/>
            <a:ext cx="8382000" cy="3108543"/>
          </a:xfrm>
          <a:prstGeom prst="rect">
            <a:avLst/>
          </a:prstGeom>
          <a:noFill/>
        </p:spPr>
        <p:txBody>
          <a:bodyPr wrap="square">
            <a:spAutoFit/>
          </a:bodyPr>
          <a:lstStyle/>
          <a:p>
            <a:r>
              <a:rPr lang="en-US" sz="1400" b="0" i="0" u="none" strike="noStrike" baseline="0" dirty="0">
                <a:latin typeface="Arial" panose="020B0604020202020204" pitchFamily="34" charset="0"/>
              </a:rPr>
              <a:t>I attest the Resource owner has made or caused to be made all software, settings, firmware, and parameterization changes (which includes memory upgrades to accommodate such changes that do not involve modifying other Resource equipment or components) to maximize the performance of the Resource’s protection systems, controls, and other plant equipment (within equipment limitations) to exceed or achieve as close as reasonably possible, the capability and performance requirements set forth in Nodal Operating Guide Section 2.6.2.1. [</a:t>
            </a:r>
            <a:r>
              <a:rPr lang="en-US" sz="1400" b="0" i="0" u="none" strike="noStrike" baseline="0" dirty="0">
                <a:highlight>
                  <a:srgbClr val="FFFF00"/>
                </a:highlight>
                <a:latin typeface="Arial" panose="020B0604020202020204" pitchFamily="34" charset="0"/>
              </a:rPr>
              <a:t>y/n</a:t>
            </a:r>
            <a:r>
              <a:rPr lang="en-US" sz="1400" b="0" i="0" u="none" strike="noStrike" baseline="0" dirty="0">
                <a:latin typeface="Arial" panose="020B0604020202020204" pitchFamily="34" charset="0"/>
              </a:rPr>
              <a:t>]</a:t>
            </a:r>
          </a:p>
          <a:p>
            <a:pPr lvl="1"/>
            <a:endParaRPr lang="en-US" sz="1400" dirty="0">
              <a:latin typeface="Arial" panose="020B0604020202020204" pitchFamily="34" charset="0"/>
            </a:endParaRPr>
          </a:p>
          <a:p>
            <a:pPr lvl="1"/>
            <a:endParaRPr lang="en-US" sz="1400" dirty="0">
              <a:latin typeface="Arial" panose="020B0604020202020204" pitchFamily="34" charset="0"/>
            </a:endParaRPr>
          </a:p>
          <a:p>
            <a:r>
              <a:rPr lang="en-US" sz="1400" b="0" i="0" u="none" strike="noStrike" baseline="0" dirty="0">
                <a:latin typeface="Arial" panose="020B0604020202020204" pitchFamily="34" charset="0"/>
              </a:rPr>
              <a:t>I attest all submitted dynamic models including PSSE, TSAT, and PSCAD for this Resource are accurate and reflect actual frequency ride-through capability. [</a:t>
            </a:r>
            <a:r>
              <a:rPr lang="en-US" sz="1400" b="0" i="0" u="none" strike="noStrike" baseline="0" dirty="0">
                <a:highlight>
                  <a:srgbClr val="FFFF00"/>
                </a:highlight>
                <a:latin typeface="Arial" panose="020B0604020202020204" pitchFamily="34" charset="0"/>
              </a:rPr>
              <a:t>y/n</a:t>
            </a:r>
            <a:r>
              <a:rPr lang="en-US" sz="1400" b="0" i="0" u="none" strike="noStrike" baseline="0" dirty="0">
                <a:latin typeface="Arial" panose="020B0604020202020204" pitchFamily="34" charset="0"/>
              </a:rPr>
              <a:t>]</a:t>
            </a:r>
          </a:p>
          <a:p>
            <a:endParaRPr lang="en-US" sz="1400" dirty="0">
              <a:latin typeface="Arial" panose="020B0604020202020204" pitchFamily="34" charset="0"/>
            </a:endParaRPr>
          </a:p>
          <a:p>
            <a:pPr marL="457200" marR="1350" lvl="1"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sz="1400" b="0" i="0" u="none" strike="noStrike" kern="1200" cap="none" spc="0" normalizeH="0" baseline="0" noProof="0" dirty="0">
                <a:ln>
                  <a:noFill/>
                </a:ln>
                <a:solidFill>
                  <a:srgbClr val="000000"/>
                </a:solidFill>
                <a:effectLst/>
                <a:highlight>
                  <a:srgbClr val="00FF00"/>
                </a:highlight>
                <a:uLnTx/>
                <a:uFillTx/>
                <a:latin typeface="Arial" panose="020B0604020202020204" pitchFamily="34" charset="0"/>
                <a:ea typeface="+mn-ea"/>
                <a:cs typeface="+mn-cs"/>
              </a:rPr>
              <a:t>If No</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Explain why the models are not accurate or do not reflect actual frequency ride-through capability. [</a:t>
            </a:r>
            <a:r>
              <a:rPr kumimoji="0" lang="en-US"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text</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a:p>
            <a:endParaRPr lang="en-US" sz="1400" b="0" i="0" u="none" strike="noStrike" baseline="0" dirty="0">
              <a:latin typeface="Arial" panose="020B0604020202020204" pitchFamily="34" charset="0"/>
            </a:endParaRPr>
          </a:p>
        </p:txBody>
      </p:sp>
    </p:spTree>
    <p:extLst>
      <p:ext uri="{BB962C8B-B14F-4D97-AF65-F5344CB8AC3E}">
        <p14:creationId xmlns:p14="http://schemas.microsoft.com/office/powerpoint/2010/main" val="3007100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Voltage Ride-Through Q1 &amp; Q2</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8</a:t>
            </a:fld>
            <a:endParaRPr lang="en-US" dirty="0"/>
          </a:p>
        </p:txBody>
      </p:sp>
      <p:sp>
        <p:nvSpPr>
          <p:cNvPr id="6" name="TextBox 5">
            <a:extLst>
              <a:ext uri="{FF2B5EF4-FFF2-40B4-BE49-F238E27FC236}">
                <a16:creationId xmlns:a16="http://schemas.microsoft.com/office/drawing/2014/main" id="{C82194C8-4D34-3B28-23A7-FCFC203CDEA7}"/>
              </a:ext>
            </a:extLst>
          </p:cNvPr>
          <p:cNvSpPr txBox="1"/>
          <p:nvPr/>
        </p:nvSpPr>
        <p:spPr>
          <a:xfrm>
            <a:off x="304800" y="950913"/>
            <a:ext cx="8382000" cy="5262979"/>
          </a:xfrm>
          <a:prstGeom prst="rect">
            <a:avLst/>
          </a:prstGeom>
          <a:noFill/>
        </p:spPr>
        <p:txBody>
          <a:bodyPr wrap="square">
            <a:spAutoFit/>
          </a:bodyPr>
          <a:lstStyle/>
          <a:p>
            <a:r>
              <a:rPr lang="en-US" sz="1400" b="0" i="0" u="none" strike="noStrike" baseline="0" dirty="0">
                <a:latin typeface="Arial" panose="020B0604020202020204" pitchFamily="34" charset="0"/>
              </a:rPr>
              <a:t>Is the Resource voltage ride-through capability (i.e., software, settings, firmware, and</a:t>
            </a:r>
          </a:p>
          <a:p>
            <a:r>
              <a:rPr lang="en-US" sz="1400" b="0" i="0" u="none" strike="noStrike" baseline="0" dirty="0">
                <a:latin typeface="Arial" panose="020B0604020202020204" pitchFamily="34" charset="0"/>
              </a:rPr>
              <a:t>parameterization) set to the maximum level the equipment allows? </a:t>
            </a:r>
            <a:r>
              <a:rPr lang="en-US" sz="1400" b="0" i="0" u="none" strike="noStrike" baseline="0" dirty="0">
                <a:solidFill>
                  <a:srgbClr val="000000"/>
                </a:solidFill>
                <a:latin typeface="Arial" panose="020B0604020202020204" pitchFamily="34" charset="0"/>
              </a:rPr>
              <a:t>[</a:t>
            </a:r>
            <a:r>
              <a:rPr lang="en-US" sz="1400" b="0" i="0" u="none" strike="noStrike" baseline="0" dirty="0">
                <a:solidFill>
                  <a:srgbClr val="000000"/>
                </a:solidFill>
                <a:highlight>
                  <a:srgbClr val="FFFF00"/>
                </a:highlight>
                <a:latin typeface="Arial" panose="020B0604020202020204" pitchFamily="34" charset="0"/>
              </a:rPr>
              <a:t>y/n</a:t>
            </a:r>
            <a:r>
              <a:rPr lang="en-US" sz="1400" b="0" i="0" u="none" strike="noStrike" baseline="0" dirty="0">
                <a:solidFill>
                  <a:srgbClr val="000000"/>
                </a:solidFill>
                <a:latin typeface="Arial" panose="020B0604020202020204" pitchFamily="34" charset="0"/>
              </a:rPr>
              <a:t>]</a:t>
            </a:r>
          </a:p>
          <a:p>
            <a:endParaRPr lang="en-US" sz="1400" b="0" i="0" u="none" strike="noStrike" baseline="0" dirty="0">
              <a:latin typeface="Arial" panose="020B0604020202020204" pitchFamily="34" charset="0"/>
            </a:endParaRPr>
          </a:p>
          <a:p>
            <a:pPr lvl="1"/>
            <a:r>
              <a:rPr lang="en-US" sz="1400" b="0" i="0" u="none" strike="noStrike" baseline="0" dirty="0">
                <a:solidFill>
                  <a:srgbClr val="000000"/>
                </a:solidFill>
                <a:latin typeface="Arial" panose="020B0604020202020204" pitchFamily="34" charset="0"/>
              </a:rPr>
              <a:t>(</a:t>
            </a:r>
            <a:r>
              <a:rPr lang="en-US" sz="1400" b="0" i="0" u="none" strike="noStrike" baseline="0" dirty="0">
                <a:solidFill>
                  <a:srgbClr val="000000"/>
                </a:solidFill>
                <a:highlight>
                  <a:srgbClr val="00FF00"/>
                </a:highlight>
                <a:latin typeface="Arial" panose="020B0604020202020204" pitchFamily="34" charset="0"/>
              </a:rPr>
              <a:t>If Yes</a:t>
            </a:r>
            <a:r>
              <a:rPr lang="en-US" sz="1400" b="0" i="0" u="none" strike="noStrike" baseline="0" dirty="0">
                <a:solidFill>
                  <a:srgbClr val="000000"/>
                </a:solidFill>
                <a:latin typeface="Arial" panose="020B0604020202020204" pitchFamily="34" charset="0"/>
              </a:rPr>
              <a:t>) As of what date did the Resource maximize its voltage ride-through capability? [</a:t>
            </a:r>
            <a:r>
              <a:rPr lang="en-US" sz="1400" b="0" i="0" u="none" strike="noStrike" baseline="0" dirty="0">
                <a:solidFill>
                  <a:srgbClr val="000000"/>
                </a:solidFill>
                <a:highlight>
                  <a:srgbClr val="FFFF00"/>
                </a:highlight>
                <a:latin typeface="Arial" panose="020B0604020202020204" pitchFamily="34" charset="0"/>
              </a:rPr>
              <a:t>date</a:t>
            </a:r>
            <a:r>
              <a:rPr lang="en-US" sz="1400" b="0" i="0" u="none" strike="noStrike" baseline="0" dirty="0">
                <a:solidFill>
                  <a:srgbClr val="000000"/>
                </a:solidFill>
                <a:latin typeface="Arial" panose="020B0604020202020204" pitchFamily="34" charset="0"/>
              </a:rPr>
              <a:t>]</a:t>
            </a:r>
          </a:p>
          <a:p>
            <a:pPr lvl="1"/>
            <a:endParaRPr lang="en-US" sz="1400" b="0" i="0" u="none" strike="noStrike" baseline="0" dirty="0">
              <a:latin typeface="Arial" panose="020B0604020202020204" pitchFamily="34" charset="0"/>
            </a:endParaRPr>
          </a:p>
          <a:p>
            <a:pPr marR="1350" lvl="1"/>
            <a:r>
              <a:rPr lang="en-US" sz="1400" b="0" i="0" u="none" strike="noStrike" baseline="0" dirty="0">
                <a:solidFill>
                  <a:srgbClr val="000000"/>
                </a:solidFill>
                <a:latin typeface="Arial" panose="020B0604020202020204" pitchFamily="34" charset="0"/>
              </a:rPr>
              <a:t>(</a:t>
            </a:r>
            <a:r>
              <a:rPr lang="en-US" sz="1400" b="0" i="0" u="none" strike="noStrike" baseline="0" dirty="0">
                <a:solidFill>
                  <a:srgbClr val="000000"/>
                </a:solidFill>
                <a:highlight>
                  <a:srgbClr val="00FF00"/>
                </a:highlight>
                <a:latin typeface="Arial" panose="020B0604020202020204" pitchFamily="34" charset="0"/>
              </a:rPr>
              <a:t>If Yes</a:t>
            </a:r>
            <a:r>
              <a:rPr lang="en-US" sz="1400" b="0" i="0" u="none" strike="noStrike" baseline="0" dirty="0">
                <a:solidFill>
                  <a:srgbClr val="000000"/>
                </a:solidFill>
                <a:latin typeface="Arial" panose="020B0604020202020204" pitchFamily="34" charset="0"/>
              </a:rPr>
              <a:t>) Describe all software, firmware, settings or parameterization modifications the Resource owner implemented to maximize the Resource’s voltage ride-through capability to the fullest extent the equipment allows. [</a:t>
            </a:r>
            <a:r>
              <a:rPr lang="en-US" sz="1400" b="0" i="0" u="none" strike="noStrike" baseline="0" dirty="0">
                <a:solidFill>
                  <a:srgbClr val="000000"/>
                </a:solidFill>
                <a:highlight>
                  <a:srgbClr val="FFFF00"/>
                </a:highlight>
                <a:latin typeface="Arial" panose="020B0604020202020204" pitchFamily="34" charset="0"/>
              </a:rPr>
              <a:t>text</a:t>
            </a:r>
            <a:r>
              <a:rPr lang="en-US" sz="1400" b="0" i="0" u="none" strike="noStrike" baseline="0" dirty="0">
                <a:solidFill>
                  <a:srgbClr val="000000"/>
                </a:solidFill>
                <a:latin typeface="Arial" panose="020B0604020202020204" pitchFamily="34" charset="0"/>
              </a:rPr>
              <a:t>]</a:t>
            </a:r>
          </a:p>
          <a:p>
            <a:pPr lvl="1"/>
            <a:endParaRPr lang="en-US" sz="1400" b="0" i="0" u="none" strike="noStrike" baseline="0" dirty="0">
              <a:latin typeface="Arial" panose="020B0604020202020204" pitchFamily="34" charset="0"/>
            </a:endParaRPr>
          </a:p>
          <a:p>
            <a:pPr marR="1350" lvl="1"/>
            <a:r>
              <a:rPr lang="en-US" sz="1400" b="0" i="0" u="none" strike="noStrike" baseline="0" dirty="0">
                <a:solidFill>
                  <a:srgbClr val="000000"/>
                </a:solidFill>
                <a:latin typeface="Arial" panose="020B0604020202020204" pitchFamily="34" charset="0"/>
              </a:rPr>
              <a:t>(</a:t>
            </a:r>
            <a:r>
              <a:rPr lang="en-US" sz="1400" b="0" i="0" u="none" strike="noStrike" baseline="0" dirty="0">
                <a:solidFill>
                  <a:srgbClr val="000000"/>
                </a:solidFill>
                <a:highlight>
                  <a:srgbClr val="00FF00"/>
                </a:highlight>
                <a:latin typeface="Arial" panose="020B0604020202020204" pitchFamily="34" charset="0"/>
              </a:rPr>
              <a:t>If No</a:t>
            </a:r>
            <a:r>
              <a:rPr lang="en-US" sz="1400" b="0" i="0" u="none" strike="noStrike" baseline="0" dirty="0">
                <a:solidFill>
                  <a:srgbClr val="000000"/>
                </a:solidFill>
                <a:latin typeface="Arial" panose="020B0604020202020204" pitchFamily="34" charset="0"/>
              </a:rPr>
              <a:t>) Will the Resource maximize its voltage ride-through capability on or before 12/31/25 or by its initial synchronization date (for new IBRs synchronizing after 12/31/25)? [</a:t>
            </a:r>
            <a:r>
              <a:rPr lang="en-US" sz="1400" b="0" i="0" u="none" strike="noStrike" baseline="0" dirty="0">
                <a:solidFill>
                  <a:srgbClr val="000000"/>
                </a:solidFill>
                <a:highlight>
                  <a:srgbClr val="FFFF00"/>
                </a:highlight>
                <a:latin typeface="Arial" panose="020B0604020202020204" pitchFamily="34" charset="0"/>
              </a:rPr>
              <a:t>y/n</a:t>
            </a:r>
            <a:r>
              <a:rPr lang="en-US" sz="1400" b="0" i="0" u="none" strike="noStrike" baseline="0" dirty="0">
                <a:solidFill>
                  <a:srgbClr val="000000"/>
                </a:solidFill>
                <a:latin typeface="Arial" panose="020B0604020202020204" pitchFamily="34" charset="0"/>
              </a:rPr>
              <a:t>]</a:t>
            </a:r>
          </a:p>
          <a:p>
            <a:pPr lvl="1"/>
            <a:endParaRPr lang="en-US" sz="1400" b="0" i="0" u="none" strike="noStrike" baseline="0" dirty="0">
              <a:latin typeface="Arial" panose="020B0604020202020204" pitchFamily="34" charset="0"/>
            </a:endParaRPr>
          </a:p>
          <a:p>
            <a:pPr lvl="2"/>
            <a:r>
              <a:rPr lang="en-US" sz="1400" b="0" i="0" u="none" strike="noStrike" baseline="0" dirty="0">
                <a:solidFill>
                  <a:srgbClr val="000000"/>
                </a:solidFill>
                <a:latin typeface="Arial" panose="020B0604020202020204" pitchFamily="34" charset="0"/>
              </a:rPr>
              <a:t>(</a:t>
            </a:r>
            <a:r>
              <a:rPr lang="en-US" sz="1400" b="0" i="0" u="none" strike="noStrike" baseline="0" dirty="0">
                <a:solidFill>
                  <a:srgbClr val="000000"/>
                </a:solidFill>
                <a:highlight>
                  <a:srgbClr val="00FF00"/>
                </a:highlight>
                <a:latin typeface="Arial" panose="020B0604020202020204" pitchFamily="34" charset="0"/>
              </a:rPr>
              <a:t>if yes to above question</a:t>
            </a:r>
            <a:r>
              <a:rPr lang="en-US" sz="1400" b="0" i="0" u="none" strike="noStrike" baseline="0" dirty="0">
                <a:solidFill>
                  <a:srgbClr val="000000"/>
                </a:solidFill>
                <a:latin typeface="Arial" panose="020B0604020202020204" pitchFamily="34" charset="0"/>
              </a:rPr>
              <a:t>) Provide the date you intend to complete the maximization and describe the software, firmware, settings or parameterization changes you will make to maximize the Resource’s voltage ride-through capability. [</a:t>
            </a:r>
            <a:r>
              <a:rPr lang="en-US" sz="1400" b="0" i="0" u="none" strike="noStrike" baseline="0" dirty="0">
                <a:solidFill>
                  <a:srgbClr val="000000"/>
                </a:solidFill>
                <a:highlight>
                  <a:srgbClr val="FFFF00"/>
                </a:highlight>
                <a:latin typeface="Arial" panose="020B0604020202020204" pitchFamily="34" charset="0"/>
              </a:rPr>
              <a:t>date</a:t>
            </a:r>
            <a:r>
              <a:rPr lang="en-US" sz="1400" b="0" i="0" u="none" strike="noStrike" baseline="0" dirty="0">
                <a:solidFill>
                  <a:srgbClr val="000000"/>
                </a:solidFill>
                <a:latin typeface="Arial" panose="020B0604020202020204" pitchFamily="34" charset="0"/>
              </a:rPr>
              <a:t>] [</a:t>
            </a:r>
            <a:r>
              <a:rPr lang="en-US" sz="1400" b="0" i="0" u="none" strike="noStrike" baseline="0" dirty="0">
                <a:solidFill>
                  <a:srgbClr val="000000"/>
                </a:solidFill>
                <a:highlight>
                  <a:srgbClr val="FFFF00"/>
                </a:highlight>
                <a:latin typeface="Arial" panose="020B0604020202020204" pitchFamily="34" charset="0"/>
              </a:rPr>
              <a:t>text</a:t>
            </a:r>
            <a:r>
              <a:rPr lang="en-US" sz="1400" b="0" i="0" u="none" strike="noStrike" baseline="0" dirty="0">
                <a:solidFill>
                  <a:srgbClr val="000000"/>
                </a:solidFill>
                <a:latin typeface="Arial" panose="020B0604020202020204" pitchFamily="34" charset="0"/>
              </a:rPr>
              <a:t>]</a:t>
            </a:r>
          </a:p>
          <a:p>
            <a:pPr lvl="2"/>
            <a:endParaRPr lang="en-US" sz="1400" dirty="0">
              <a:solidFill>
                <a:srgbClr val="000000"/>
              </a:solidFill>
              <a:latin typeface="Arial" panose="020B0604020202020204" pitchFamily="34" charset="0"/>
            </a:endParaRPr>
          </a:p>
          <a:p>
            <a:pPr lvl="2"/>
            <a:endParaRPr lang="en-US" sz="1400" b="0" i="0" u="none" strike="noStrike" baseline="0" dirty="0">
              <a:solidFill>
                <a:srgbClr val="000000"/>
              </a:solidFill>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Will the Resource owner implement changes to existing equipment other than software, firmware, settings or parameterization changes to increase the Resource’s voltage ride-through capability? </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y/n</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sz="1400" b="0" i="0" u="none" strike="noStrike" kern="1200" cap="none" spc="0" normalizeH="0" baseline="0" noProof="0" dirty="0">
                <a:ln>
                  <a:noFill/>
                </a:ln>
                <a:solidFill>
                  <a:srgbClr val="000000"/>
                </a:solidFill>
                <a:effectLst/>
                <a:highlight>
                  <a:srgbClr val="00FF00"/>
                </a:highlight>
                <a:uLnTx/>
                <a:uFillTx/>
                <a:latin typeface="Arial" panose="020B0604020202020204" pitchFamily="34" charset="0"/>
                <a:ea typeface="+mn-ea"/>
                <a:cs typeface="+mn-cs"/>
              </a:rPr>
              <a:t>If Yes</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Describe the changes to existing equipment other than software, firmware, settings or parameterization changes that will be made to increase the Resource’s voltage ride-through capability and attach any supporting documentation</a:t>
            </a:r>
            <a:r>
              <a:rPr lang="en-US" sz="1400" dirty="0">
                <a:solidFill>
                  <a:srgbClr val="000000"/>
                </a:solidFill>
                <a:latin typeface="Arial" panose="020B0604020202020204" pitchFamily="34" charset="0"/>
              </a:rPr>
              <a:t>.</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sz="14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mn-ea"/>
                <a:cs typeface="+mn-cs"/>
              </a:rPr>
              <a:t>text</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[attachment point]</a:t>
            </a:r>
            <a:endParaRPr lang="en-US" sz="1400" b="0" i="0" u="none" strike="noStrike" baseline="0" dirty="0">
              <a:solidFill>
                <a:srgbClr val="000000"/>
              </a:solidFill>
              <a:latin typeface="Arial" panose="020B0604020202020204" pitchFamily="34" charset="0"/>
            </a:endParaRPr>
          </a:p>
          <a:p>
            <a:pPr lvl="1"/>
            <a:endParaRPr lang="en-US" sz="1400" b="0" i="0" u="none" strike="noStrike" baseline="0" dirty="0">
              <a:latin typeface="Arial" panose="020B0604020202020204" pitchFamily="34" charset="0"/>
            </a:endParaRPr>
          </a:p>
        </p:txBody>
      </p:sp>
    </p:spTree>
    <p:extLst>
      <p:ext uri="{BB962C8B-B14F-4D97-AF65-F5344CB8AC3E}">
        <p14:creationId xmlns:p14="http://schemas.microsoft.com/office/powerpoint/2010/main" val="2701430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E7B43-2F1D-2016-6981-E2B6E8371345}"/>
              </a:ext>
            </a:extLst>
          </p:cNvPr>
          <p:cNvSpPr>
            <a:spLocks noGrp="1"/>
          </p:cNvSpPr>
          <p:nvPr>
            <p:ph type="title"/>
          </p:nvPr>
        </p:nvSpPr>
        <p:spPr/>
        <p:txBody>
          <a:bodyPr/>
          <a:lstStyle/>
          <a:p>
            <a:r>
              <a:rPr lang="en-US" dirty="0"/>
              <a:t>Voltage Ride-Through Q3</a:t>
            </a:r>
          </a:p>
        </p:txBody>
      </p:sp>
      <p:sp>
        <p:nvSpPr>
          <p:cNvPr id="4" name="Slide Number Placeholder 3">
            <a:extLst>
              <a:ext uri="{FF2B5EF4-FFF2-40B4-BE49-F238E27FC236}">
                <a16:creationId xmlns:a16="http://schemas.microsoft.com/office/drawing/2014/main" id="{08A2244A-EBDB-C1AA-30C1-008C6F54759B}"/>
              </a:ext>
            </a:extLst>
          </p:cNvPr>
          <p:cNvSpPr>
            <a:spLocks noGrp="1"/>
          </p:cNvSpPr>
          <p:nvPr>
            <p:ph type="sldNum" sz="quarter" idx="4"/>
          </p:nvPr>
        </p:nvSpPr>
        <p:spPr/>
        <p:txBody>
          <a:bodyPr/>
          <a:lstStyle/>
          <a:p>
            <a:fld id="{1D93BD3E-1E9A-4970-A6F7-E7AC52762E0C}" type="slidenum">
              <a:rPr lang="en-US" smtClean="0"/>
              <a:pPr/>
              <a:t>9</a:t>
            </a:fld>
            <a:endParaRPr lang="en-US" dirty="0"/>
          </a:p>
        </p:txBody>
      </p:sp>
      <p:graphicFrame>
        <p:nvGraphicFramePr>
          <p:cNvPr id="5" name="Table 4">
            <a:extLst>
              <a:ext uri="{FF2B5EF4-FFF2-40B4-BE49-F238E27FC236}">
                <a16:creationId xmlns:a16="http://schemas.microsoft.com/office/drawing/2014/main" id="{71CE6F16-9AB2-D5E8-B29A-407B4E9C5A1C}"/>
              </a:ext>
            </a:extLst>
          </p:cNvPr>
          <p:cNvGraphicFramePr>
            <a:graphicFrameLocks noGrp="1"/>
          </p:cNvGraphicFramePr>
          <p:nvPr>
            <p:extLst>
              <p:ext uri="{D42A27DB-BD31-4B8C-83A1-F6EECF244321}">
                <p14:modId xmlns:p14="http://schemas.microsoft.com/office/powerpoint/2010/main" val="1683349433"/>
              </p:ext>
            </p:extLst>
          </p:nvPr>
        </p:nvGraphicFramePr>
        <p:xfrm>
          <a:off x="1371600" y="990600"/>
          <a:ext cx="6934200" cy="5187224"/>
        </p:xfrm>
        <a:graphic>
          <a:graphicData uri="http://schemas.openxmlformats.org/drawingml/2006/table">
            <a:tbl>
              <a:tblPr firstRow="1" firstCol="1" bandRow="1"/>
              <a:tblGrid>
                <a:gridCol w="1295400">
                  <a:extLst>
                    <a:ext uri="{9D8B030D-6E8A-4147-A177-3AD203B41FA5}">
                      <a16:colId xmlns:a16="http://schemas.microsoft.com/office/drawing/2014/main" val="467911671"/>
                    </a:ext>
                  </a:extLst>
                </a:gridCol>
                <a:gridCol w="1155481">
                  <a:extLst>
                    <a:ext uri="{9D8B030D-6E8A-4147-A177-3AD203B41FA5}">
                      <a16:colId xmlns:a16="http://schemas.microsoft.com/office/drawing/2014/main" val="2364444523"/>
                    </a:ext>
                  </a:extLst>
                </a:gridCol>
                <a:gridCol w="1733551">
                  <a:extLst>
                    <a:ext uri="{9D8B030D-6E8A-4147-A177-3AD203B41FA5}">
                      <a16:colId xmlns:a16="http://schemas.microsoft.com/office/drawing/2014/main" val="722188757"/>
                    </a:ext>
                  </a:extLst>
                </a:gridCol>
                <a:gridCol w="1315106">
                  <a:extLst>
                    <a:ext uri="{9D8B030D-6E8A-4147-A177-3AD203B41FA5}">
                      <a16:colId xmlns:a16="http://schemas.microsoft.com/office/drawing/2014/main" val="1451378620"/>
                    </a:ext>
                  </a:extLst>
                </a:gridCol>
                <a:gridCol w="1434662">
                  <a:extLst>
                    <a:ext uri="{9D8B030D-6E8A-4147-A177-3AD203B41FA5}">
                      <a16:colId xmlns:a16="http://schemas.microsoft.com/office/drawing/2014/main" val="1407501990"/>
                    </a:ext>
                  </a:extLst>
                </a:gridCol>
              </a:tblGrid>
              <a:tr h="304097">
                <a:tc>
                  <a:txBody>
                    <a:bodyPr/>
                    <a:lstStyle/>
                    <a:p>
                      <a:pPr marL="457200" marR="0">
                        <a:lnSpc>
                          <a:spcPct val="115000"/>
                        </a:lnSpc>
                        <a:spcBef>
                          <a:spcPts val="0"/>
                        </a:spcBef>
                        <a:spcAft>
                          <a:spcPts val="1000"/>
                        </a:spcAft>
                      </a:pP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4">
                  <a:txBody>
                    <a:bodyPr/>
                    <a:lstStyle/>
                    <a:p>
                      <a:pPr marL="0" marR="0" algn="ctr">
                        <a:lnSpc>
                          <a:spcPct val="115000"/>
                        </a:lnSpc>
                        <a:spcBef>
                          <a:spcPts val="0"/>
                        </a:spcBef>
                        <a:spcAft>
                          <a:spcPts val="0"/>
                        </a:spcAft>
                      </a:pPr>
                      <a:r>
                        <a:rPr lang="en-US" sz="11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Ride-through capability (seconds)</a:t>
                      </a:r>
                      <a:r>
                        <a:rPr lang="en-US"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108987" marR="108987" marT="54494" marB="544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08622307"/>
                  </a:ext>
                </a:extLst>
              </a:tr>
              <a:tr h="560677">
                <a:tc>
                  <a:txBody>
                    <a:bodyPr/>
                    <a:lstStyle/>
                    <a:p>
                      <a:pPr marL="0" marR="0" algn="ctr">
                        <a:lnSpc>
                          <a:spcPct val="115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POIB Voltage (pu)</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Legacy Requirements</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15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Preferred</a:t>
                      </a:r>
                      <a:r>
                        <a:rPr lang="en-US" sz="1100" u="sng" dirty="0">
                          <a:solidFill>
                            <a:srgbClr val="008080"/>
                          </a:solidFill>
                          <a:effectLst/>
                          <a:latin typeface="Arial" panose="020B0604020202020204" pitchFamily="34" charset="0"/>
                          <a:ea typeface="Times New Roman" panose="02020603050405020304" pitchFamily="18" charset="0"/>
                          <a:cs typeface="Arial" panose="020B0604020202020204" pitchFamily="34" charset="0"/>
                        </a:rPr>
                        <a:t> </a:t>
                      </a:r>
                      <a:r>
                        <a:rPr lang="en-US"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Requirements (WGR / PVGR or ESR)</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15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Pre-Maximization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15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Post-Maximization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152316244"/>
                  </a:ext>
                </a:extLst>
              </a:tr>
              <a:tr h="304097">
                <a:tc>
                  <a:txBody>
                    <a:bodyPr/>
                    <a:lstStyle/>
                    <a:p>
                      <a:pPr marL="0" marR="0" algn="ctr">
                        <a:lnSpc>
                          <a:spcPct val="115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1.8 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May trip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0.0002*</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91568873"/>
                  </a:ext>
                </a:extLst>
              </a:tr>
              <a:tr h="304097">
                <a:tc>
                  <a:txBody>
                    <a:bodyPr/>
                    <a:lstStyle/>
                    <a:p>
                      <a:pPr marL="0" marR="0" algn="ctr">
                        <a:lnSpc>
                          <a:spcPct val="115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1.7 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May trip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0.001*</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43726957"/>
                  </a:ext>
                </a:extLst>
              </a:tr>
              <a:tr h="304097">
                <a:tc>
                  <a:txBody>
                    <a:bodyPr/>
                    <a:lstStyle/>
                    <a:p>
                      <a:pPr marL="0" marR="0" algn="ctr">
                        <a:lnSpc>
                          <a:spcPct val="115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1.6 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May trip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0.003*</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61562731"/>
                  </a:ext>
                </a:extLst>
              </a:tr>
              <a:tr h="304097">
                <a:tc>
                  <a:txBody>
                    <a:bodyPr/>
                    <a:lstStyle/>
                    <a:p>
                      <a:pPr marL="0" marR="0" algn="ctr">
                        <a:lnSpc>
                          <a:spcPct val="115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May trip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0.015*</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99403212"/>
                  </a:ext>
                </a:extLst>
              </a:tr>
              <a:tr h="304097">
                <a:tc>
                  <a:txBody>
                    <a:bodyPr/>
                    <a:lstStyle/>
                    <a:p>
                      <a:pPr marL="0" marR="0" algn="ctr">
                        <a:lnSpc>
                          <a:spcPct val="115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1.2 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0.2 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1.0</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40619561"/>
                  </a:ext>
                </a:extLst>
              </a:tr>
              <a:tr h="304097">
                <a:tc>
                  <a:txBody>
                    <a:bodyPr/>
                    <a:lstStyle/>
                    <a:p>
                      <a:pPr marL="0" marR="0" algn="ctr">
                        <a:lnSpc>
                          <a:spcPct val="115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1.175 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0.5 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1.0</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77677412"/>
                  </a:ext>
                </a:extLst>
              </a:tr>
              <a:tr h="304097">
                <a:tc>
                  <a:txBody>
                    <a:bodyPr/>
                    <a:lstStyle/>
                    <a:p>
                      <a:pPr marL="0" marR="0" algn="ctr">
                        <a:lnSpc>
                          <a:spcPct val="115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1.15 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1.0 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1.0</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55841524"/>
                  </a:ext>
                </a:extLst>
              </a:tr>
              <a:tr h="368336">
                <a:tc>
                  <a:txBody>
                    <a:bodyPr/>
                    <a:lstStyle/>
                    <a:p>
                      <a:pPr marL="0" marR="0" algn="ctr">
                        <a:lnSpc>
                          <a:spcPct val="115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0.9 - 1.1</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continuous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continuous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a:solidFill>
                            <a:srgbClr val="000000"/>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[continuous/not-continuous]</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a:solidFill>
                            <a:srgbClr val="000000"/>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[continuous/not-continuous]</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17337864"/>
                  </a:ext>
                </a:extLst>
              </a:tr>
              <a:tr h="304097">
                <a:tc>
                  <a:txBody>
                    <a:bodyPr/>
                    <a:lstStyle/>
                    <a:p>
                      <a:pPr marL="0" marR="0" algn="ctr">
                        <a:lnSpc>
                          <a:spcPct val="115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0.7 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1.394 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defTabSz="914400" rtl="0" eaLnBrk="1" latinLnBrk="0" hangingPunct="1">
                        <a:lnSpc>
                          <a:spcPct val="115000"/>
                        </a:lnSpc>
                        <a:spcBef>
                          <a:spcPts val="0"/>
                        </a:spcBef>
                        <a:spcAft>
                          <a:spcPts val="0"/>
                        </a:spcAft>
                      </a:pPr>
                      <a:r>
                        <a:rPr lang="en-US" sz="11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3.0 / 6.0</a:t>
                      </a:r>
                      <a:endParaRPr lang="en-US" sz="1100"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50693669"/>
                  </a:ext>
                </a:extLst>
              </a:tr>
              <a:tr h="304097">
                <a:tc>
                  <a:txBody>
                    <a:bodyPr/>
                    <a:lstStyle/>
                    <a:p>
                      <a:pPr marL="0" marR="0" algn="ctr">
                        <a:lnSpc>
                          <a:spcPct val="115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0.5 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1.039 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defTabSz="914400" rtl="0" eaLnBrk="1" latinLnBrk="0" hangingPunct="1">
                        <a:lnSpc>
                          <a:spcPct val="115000"/>
                        </a:lnSpc>
                        <a:spcBef>
                          <a:spcPts val="0"/>
                        </a:spcBef>
                        <a:spcAft>
                          <a:spcPts val="0"/>
                        </a:spcAft>
                      </a:pPr>
                      <a:r>
                        <a:rPr lang="en-US" sz="11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2.5 / 3.0</a:t>
                      </a:r>
                      <a:endParaRPr lang="en-US" sz="1100"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20722786"/>
                  </a:ext>
                </a:extLst>
              </a:tr>
              <a:tr h="304097">
                <a:tc>
                  <a:txBody>
                    <a:bodyPr/>
                    <a:lstStyle/>
                    <a:p>
                      <a:pPr marL="0" marR="0" algn="ctr">
                        <a:lnSpc>
                          <a:spcPct val="115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0.25 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u="sng">
                          <a:solidFill>
                            <a:srgbClr val="008080"/>
                          </a:solidFill>
                          <a:effectLst/>
                          <a:latin typeface="Arial" panose="020B0604020202020204" pitchFamily="34" charset="0"/>
                          <a:ea typeface="Times New Roman" panose="02020603050405020304" pitchFamily="18" charset="0"/>
                          <a:cs typeface="Arial" panose="020B0604020202020204" pitchFamily="34" charset="0"/>
                        </a:rPr>
                        <a:t>0</a:t>
                      </a:r>
                      <a:r>
                        <a:rPr lang="en-US" sz="1100">
                          <a:effectLst/>
                          <a:latin typeface="Arial" panose="020B0604020202020204" pitchFamily="34" charset="0"/>
                          <a:ea typeface="Times New Roman" panose="02020603050405020304" pitchFamily="18" charset="0"/>
                          <a:cs typeface="Arial" panose="020B0604020202020204" pitchFamily="34" charset="0"/>
                        </a:rPr>
                        <a:t>.594 </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1.2</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82468547"/>
                  </a:ext>
                </a:extLst>
              </a:tr>
              <a:tr h="304097">
                <a:tc>
                  <a:txBody>
                    <a:bodyPr/>
                    <a:lstStyle/>
                    <a:p>
                      <a:pPr marL="0" marR="0" algn="ctr">
                        <a:lnSpc>
                          <a:spcPct val="115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0.13</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0.381</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0.381</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17336398"/>
                  </a:ext>
                </a:extLst>
              </a:tr>
              <a:tr h="304097">
                <a:tc>
                  <a:txBody>
                    <a:bodyPr/>
                    <a:lstStyle/>
                    <a:p>
                      <a:pPr marL="0" marR="0" algn="ctr">
                        <a:lnSpc>
                          <a:spcPct val="115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0 </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a:effectLst/>
                          <a:latin typeface="Arial" panose="020B0604020202020204" pitchFamily="34" charset="0"/>
                          <a:ea typeface="Times New Roman" panose="02020603050405020304" pitchFamily="18" charset="0"/>
                          <a:cs typeface="Arial" panose="020B0604020202020204" pitchFamily="34" charset="0"/>
                        </a:rPr>
                        <a:t>0.15</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defTabSz="914400" rtl="0" eaLnBrk="1" latinLnBrk="0" hangingPunct="1">
                        <a:lnSpc>
                          <a:spcPct val="115000"/>
                        </a:lnSpc>
                        <a:spcBef>
                          <a:spcPts val="0"/>
                        </a:spcBef>
                        <a:spcAft>
                          <a:spcPts val="0"/>
                        </a:spcAft>
                      </a:pPr>
                      <a:r>
                        <a:rPr lang="en-US" sz="1100"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0.16 / 0.32</a:t>
                      </a:r>
                      <a:endParaRPr lang="en-US" sz="1100"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00">
                          <a:effectLst/>
                          <a:highlight>
                            <a:srgbClr val="FFFF00"/>
                          </a:highlight>
                          <a:latin typeface="Arial" panose="020B0604020202020204" pitchFamily="34" charset="0"/>
                          <a:ea typeface="Times New Roman" panose="02020603050405020304" pitchFamily="18" charset="0"/>
                          <a:cs typeface="Arial" panose="020B0604020202020204" pitchFamily="34" charset="0"/>
                        </a:rPr>
                        <a:t>[number]</a:t>
                      </a:r>
                      <a:endParaRPr lang="en-US" sz="1100">
                        <a:effectLst/>
                        <a:latin typeface="Arial" panose="020B0604020202020204" pitchFamily="34" charset="0"/>
                        <a:ea typeface="Calibri" panose="020F0502020204030204" pitchFamily="34" charset="0"/>
                        <a:cs typeface="Times New Roman" panose="02020603050405020304" pitchFamily="18" charset="0"/>
                      </a:endParaRPr>
                    </a:p>
                  </a:txBody>
                  <a:tcPr marL="68422" marR="684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97631559"/>
                  </a:ext>
                </a:extLst>
              </a:tr>
              <a:tr h="304097">
                <a:tc gridSpan="5">
                  <a:txBody>
                    <a:bodyPr/>
                    <a:lstStyle/>
                    <a:p>
                      <a:pPr marL="0" marR="0">
                        <a:lnSpc>
                          <a:spcPct val="115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These requirements are from IEEE 2800-2022</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txBody>
                  <a:tcPr marL="108987" marR="108987" marT="54494" marB="544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41338046"/>
                  </a:ext>
                </a:extLst>
              </a:tr>
            </a:tbl>
          </a:graphicData>
        </a:graphic>
      </p:graphicFrame>
    </p:spTree>
    <p:extLst>
      <p:ext uri="{BB962C8B-B14F-4D97-AF65-F5344CB8AC3E}">
        <p14:creationId xmlns:p14="http://schemas.microsoft.com/office/powerpoint/2010/main" val="841208511"/>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4B222A271C874883CCF5AA671A2248" ma:contentTypeVersion="6" ma:contentTypeDescription="Create a new document." ma:contentTypeScope="" ma:versionID="e4537206932b333a91260878798d20fe">
  <xsd:schema xmlns:xsd="http://www.w3.org/2001/XMLSchema" xmlns:xs="http://www.w3.org/2001/XMLSchema" xmlns:p="http://schemas.microsoft.com/office/2006/metadata/properties" xmlns:ns2="5ecffb83-81dc-4a6e-958e-9bd7892b5bec" xmlns:ns3="65ba6488-6413-4dec-a148-541526ccc51b" targetNamespace="http://schemas.microsoft.com/office/2006/metadata/properties" ma:root="true" ma:fieldsID="09e33379055d574121efaf56fad30f99" ns2:_="" ns3:_="">
    <xsd:import namespace="5ecffb83-81dc-4a6e-958e-9bd7892b5bec"/>
    <xsd:import namespace="65ba6488-6413-4dec-a148-541526ccc51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cffb83-81dc-4a6e-958e-9bd7892b5be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5ba6488-6413-4dec-a148-541526ccc51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63C19F6F-698F-4BC8-A0A4-F1D9B79B3EBD}"/>
</file>

<file path=customXml/itemProps3.xml><?xml version="1.0" encoding="utf-8"?>
<ds:datastoreItem xmlns:ds="http://schemas.openxmlformats.org/officeDocument/2006/customXml" ds:itemID="{C0E9AA12-8AF9-4AA6-90FE-24669859CDF3}">
  <ds:schemaRefs>
    <ds:schemaRef ds:uri="c34af464-7aa1-4edd-9be4-83dffc1cb92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13947</TotalTime>
  <Words>3241</Words>
  <Application>Microsoft Office PowerPoint</Application>
  <PresentationFormat>On-screen Show (4:3)</PresentationFormat>
  <Paragraphs>402</Paragraphs>
  <Slides>24</Slides>
  <Notes>1</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24</vt:i4>
      </vt:variant>
    </vt:vector>
  </HeadingPairs>
  <TitlesOfParts>
    <vt:vector size="30" baseType="lpstr">
      <vt:lpstr>Arial</vt:lpstr>
      <vt:lpstr>Calibri</vt:lpstr>
      <vt:lpstr>WordVisiCarriageReturn_MSFontService</vt:lpstr>
      <vt:lpstr>1_Custom Design</vt:lpstr>
      <vt:lpstr>Office Theme</vt:lpstr>
      <vt:lpstr>Document</vt:lpstr>
      <vt:lpstr>PowerPoint Presentation</vt:lpstr>
      <vt:lpstr>General Information</vt:lpstr>
      <vt:lpstr>Frequency Ride-Through Q1 &amp; Q2</vt:lpstr>
      <vt:lpstr>Frequency Ride-Through Q3 &amp; Q4</vt:lpstr>
      <vt:lpstr>Frequency Ride-Through Curve Example</vt:lpstr>
      <vt:lpstr>Frequency Ride-Through Q5 &amp; Q6</vt:lpstr>
      <vt:lpstr>Frequency Ride-Through Q7 &amp; Q8</vt:lpstr>
      <vt:lpstr>Voltage Ride-Through Q1 &amp; Q2</vt:lpstr>
      <vt:lpstr>Voltage Ride-Through Q3</vt:lpstr>
      <vt:lpstr>Voltage Ride-Through Q3 &amp; Q4</vt:lpstr>
      <vt:lpstr>VRT Curve Example - Legacy</vt:lpstr>
      <vt:lpstr>VRT Curve Example - Preferred</vt:lpstr>
      <vt:lpstr>Sub-cycle Overvoltage Curve Example</vt:lpstr>
      <vt:lpstr>Voltage Ride-Through Q5</vt:lpstr>
      <vt:lpstr>Voltage Ride-Through Q6. Q7, Q8 &amp; Q9</vt:lpstr>
      <vt:lpstr>Voltage Ride-Through Q10 &amp; Q11</vt:lpstr>
      <vt:lpstr>IEEE 2800-2022 Q1</vt:lpstr>
      <vt:lpstr>IEEE 2800-2022 Q2 &amp; Q3</vt:lpstr>
      <vt:lpstr>IEEE 2800-2022 Q4 &amp; Q5</vt:lpstr>
      <vt:lpstr>IEEE 2800-2022 Q6 &amp; Q7</vt:lpstr>
      <vt:lpstr>IEEE 2800-2022 Q8, Q9 &amp; Q10</vt:lpstr>
      <vt:lpstr>Extension Request</vt:lpstr>
      <vt:lpstr>Exemption Request</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Schmall, John</cp:lastModifiedBy>
  <cp:revision>210</cp:revision>
  <cp:lastPrinted>2016-01-21T20:53:15Z</cp:lastPrinted>
  <dcterms:created xsi:type="dcterms:W3CDTF">2016-01-21T15:20:31Z</dcterms:created>
  <dcterms:modified xsi:type="dcterms:W3CDTF">2025-02-06T16:44:37Z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0x010100F64B222A271C874883CCF5AA671A2248</vt:lpwstr>
  </property>
  <property fmtid="{D5CDD505-2E9C-101B-9397-08002B2CF9AE}" pid="3" name="MSIP_Label_7084cbda-52b8-46fb-a7b7-cb5bd465ed85_Enabled">
    <vt:lpwstr>true</vt:lpwstr>
  </property>
  <property fmtid="{D5CDD505-2E9C-101B-9397-08002B2CF9AE}" pid="4" name="MSIP_Label_7084cbda-52b8-46fb-a7b7-cb5bd465ed85_SetDate">
    <vt:lpwstr>2023-10-24T22:21:41Z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8e893081-9e59-45ed-bff1-dcbfb94c3465</vt:lpwstr>
  </property>
  <property fmtid="{D5CDD505-2E9C-101B-9397-08002B2CF9AE}" pid="9" name="MSIP_Label_7084cbda-52b8-46fb-a7b7-cb5bd465ed85_ContentBits">
    <vt:lpwstr>0</vt:lpwstr>
  </property>
</Properties>
</file>