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7"/>
  </p:notesMasterIdLst>
  <p:sldIdLst>
    <p:sldId id="256" r:id="rId2"/>
    <p:sldId id="268" r:id="rId3"/>
    <p:sldId id="273" r:id="rId4"/>
    <p:sldId id="271" r:id="rId5"/>
    <p:sldId id="27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996633"/>
    <a:srgbClr val="CC6600"/>
    <a:srgbClr val="FF6600"/>
    <a:srgbClr val="FF9900"/>
    <a:srgbClr val="339966"/>
    <a:srgbClr val="006600"/>
    <a:srgbClr val="336600"/>
    <a:srgbClr val="00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712" autoAdjust="0"/>
  </p:normalViewPr>
  <p:slideViewPr>
    <p:cSldViewPr snapToGrid="0">
      <p:cViewPr varScale="1">
        <p:scale>
          <a:sx n="83" d="100"/>
          <a:sy n="83" d="100"/>
        </p:scale>
        <p:origin x="9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k, Kyle" userId="b5a7facb-1e7c-4a78-a821-20330eb41179" providerId="ADAL" clId="{69B29F7E-26FE-46D2-8993-B7A3F5736616}"/>
    <pc:docChg chg="modSld sldOrd">
      <pc:chgData name="Patrick, Kyle" userId="b5a7facb-1e7c-4a78-a821-20330eb41179" providerId="ADAL" clId="{69B29F7E-26FE-46D2-8993-B7A3F5736616}" dt="2025-02-06T17:40:38.761" v="10"/>
      <pc:docMkLst>
        <pc:docMk/>
      </pc:docMkLst>
      <pc:sldChg chg="ord">
        <pc:chgData name="Patrick, Kyle" userId="b5a7facb-1e7c-4a78-a821-20330eb41179" providerId="ADAL" clId="{69B29F7E-26FE-46D2-8993-B7A3F5736616}" dt="2025-02-06T17:40:38.761" v="10"/>
        <pc:sldMkLst>
          <pc:docMk/>
          <pc:sldMk cId="106311205" sldId="271"/>
        </pc:sldMkLst>
      </pc:sldChg>
      <pc:sldChg chg="modSp mod">
        <pc:chgData name="Patrick, Kyle" userId="b5a7facb-1e7c-4a78-a821-20330eb41179" providerId="ADAL" clId="{69B29F7E-26FE-46D2-8993-B7A3F5736616}" dt="2025-02-06T17:40:22.184" v="8" actId="1076"/>
        <pc:sldMkLst>
          <pc:docMk/>
          <pc:sldMk cId="3558293514" sldId="272"/>
        </pc:sldMkLst>
        <pc:spChg chg="mod">
          <ac:chgData name="Patrick, Kyle" userId="b5a7facb-1e7c-4a78-a821-20330eb41179" providerId="ADAL" clId="{69B29F7E-26FE-46D2-8993-B7A3F5736616}" dt="2025-02-06T17:39:47.648" v="0" actId="1076"/>
          <ac:spMkLst>
            <pc:docMk/>
            <pc:sldMk cId="3558293514" sldId="272"/>
            <ac:spMk id="2" creationId="{D6EDDB5A-1F85-BC35-E891-804DC8915256}"/>
          </ac:spMkLst>
        </pc:spChg>
        <pc:spChg chg="mod">
          <ac:chgData name="Patrick, Kyle" userId="b5a7facb-1e7c-4a78-a821-20330eb41179" providerId="ADAL" clId="{69B29F7E-26FE-46D2-8993-B7A3F5736616}" dt="2025-02-06T17:40:22.184" v="8" actId="1076"/>
          <ac:spMkLst>
            <pc:docMk/>
            <pc:sldMk cId="3558293514" sldId="272"/>
            <ac:spMk id="6" creationId="{873437D8-CDCA-F0FF-E48F-BDF250FE675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815DA-6878-42E1-9CCA-8BF1112152E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7DF8E-9A9F-4B81-9561-34F6552D1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0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7DF8E-9A9F-4B81-9561-34F6552D10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902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2722BD9-C53A-496A-8F7F-BBEC7609210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410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22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56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67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764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89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88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1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6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15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54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6000">
              <a:srgbClr val="339966"/>
            </a:gs>
            <a:gs pos="63000">
              <a:srgbClr val="00B050"/>
            </a:gs>
            <a:gs pos="100000">
              <a:srgbClr val="0066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2722BD9-C53A-496A-8F7F-BBEC7609210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60" name="Straight Connector 1259">
            <a:extLst>
              <a:ext uri="{FF2B5EF4-FFF2-40B4-BE49-F238E27FC236}">
                <a16:creationId xmlns:a16="http://schemas.microsoft.com/office/drawing/2014/main" id="{A3E92BB3-3613-4DC5-97E0-299B04C46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62458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63925D1-448A-4A4F-9210-AAD7315A6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08424"/>
            <a:ext cx="9966960" cy="132588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6600" dirty="0">
                <a:ln w="6350">
                  <a:solidFill>
                    <a:srgbClr val="003300"/>
                  </a:solidFill>
                </a:ln>
                <a:solidFill>
                  <a:srgbClr val="FF6600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Rockwell Extra Bold" panose="02060903040505020403" pitchFamily="18" charset="0"/>
                <a:cs typeface="72 Black" panose="020B0A04030603020204" pitchFamily="34" charset="0"/>
              </a:rPr>
              <a:t>TEXAS SET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9D47C0-1BD1-415B-87D1-69363296F5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598293"/>
            <a:ext cx="8767860" cy="11182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800" b="1" cap="all" dirty="0">
                <a:ln w="12700">
                  <a:solidFill>
                    <a:schemeClr val="tx1"/>
                  </a:solidFill>
                </a:ln>
                <a:effectLst>
                  <a:glow rad="63500">
                    <a:srgbClr val="002060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Rockwell Nova Extra Bold" panose="020F0502020204030204" pitchFamily="18" charset="0"/>
                <a:ea typeface="+mj-ea"/>
                <a:cs typeface="72 Black" panose="020B0A04030603020204" pitchFamily="34" charset="0"/>
              </a:rPr>
              <a:t>Retail Market Subcommittee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800" b="1" cap="all" dirty="0">
                <a:ln w="12700">
                  <a:solidFill>
                    <a:schemeClr val="tx1"/>
                  </a:solidFill>
                </a:ln>
                <a:effectLst>
                  <a:glow rad="63500">
                    <a:srgbClr val="002060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Rockwell Nova Extra Bold" panose="020F0502020204030204" pitchFamily="18" charset="0"/>
                <a:ea typeface="+mj-ea"/>
                <a:cs typeface="72 Black" panose="020B0A04030603020204" pitchFamily="34" charset="0"/>
              </a:rPr>
              <a:t>February 11, 2025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34D42F-00E5-FCD2-AE4F-36531D9977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7218" r="1" b="21934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2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F1034B51-D3B1-4C80-B6BF-4A9281E64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765C005F-EAF5-2936-FFAC-8B393295A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323" y="472440"/>
            <a:ext cx="6693061" cy="135636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5400" b="1" cap="all" dirty="0">
                <a:ln w="3175">
                  <a:solidFill>
                    <a:schemeClr val="bg1"/>
                  </a:solidFill>
                </a:ln>
                <a:solidFill>
                  <a:srgbClr val="996633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Rockwell Extra Bold" panose="02060903040505020403" pitchFamily="18" charset="0"/>
                <a:cs typeface="72 Black" panose="020B0A04030603020204" pitchFamily="34" charset="0"/>
              </a:rPr>
              <a:t>UPDATE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49E554-685A-E0F7-363F-22A06477E5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63" r="8043" b="2"/>
          <a:stretch/>
        </p:blipFill>
        <p:spPr>
          <a:xfrm>
            <a:off x="232861" y="243840"/>
            <a:ext cx="3646837" cy="6377939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5FB82C82-5CD1-4F5F-9401-9B1BAE32C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C9FA5C9F-5CAA-AF11-76C7-683E4BD0B51B}"/>
              </a:ext>
            </a:extLst>
          </p:cNvPr>
          <p:cNvSpPr txBox="1">
            <a:spLocks/>
          </p:cNvSpPr>
          <p:nvPr/>
        </p:nvSpPr>
        <p:spPr>
          <a:xfrm>
            <a:off x="4173117" y="1535537"/>
            <a:ext cx="7466918" cy="508624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US" sz="3600" dirty="0">
                <a:solidFill>
                  <a:schemeClr val="tx1"/>
                </a:solidFill>
              </a:rPr>
              <a:t>Elections</a:t>
            </a:r>
          </a:p>
          <a:p>
            <a:pPr marL="502920" lvl="2">
              <a:spcBef>
                <a:spcPts val="1400"/>
              </a:spcBef>
              <a:buClr>
                <a:schemeClr val="tx1"/>
              </a:buClr>
            </a:pPr>
            <a:r>
              <a:rPr lang="en-US" sz="3400" dirty="0">
                <a:solidFill>
                  <a:schemeClr val="tx1"/>
                </a:solidFill>
              </a:rPr>
              <a:t>Kyle Patrick (NRG): Chair</a:t>
            </a:r>
          </a:p>
          <a:p>
            <a:pPr marL="502920" lvl="2">
              <a:spcBef>
                <a:spcPts val="1400"/>
              </a:spcBef>
              <a:buClr>
                <a:schemeClr val="tx1"/>
              </a:buClr>
            </a:pPr>
            <a:r>
              <a:rPr lang="en-US" sz="3400" dirty="0">
                <a:solidFill>
                  <a:schemeClr val="tx1"/>
                </a:solidFill>
              </a:rPr>
              <a:t>Monica Jones (CNP): Vice Chair</a:t>
            </a:r>
          </a:p>
          <a:p>
            <a:pPr marL="502920" lvl="2">
              <a:spcBef>
                <a:spcPts val="1400"/>
              </a:spcBef>
              <a:buClr>
                <a:schemeClr val="tx1"/>
              </a:buClr>
            </a:pPr>
            <a:r>
              <a:rPr lang="en-US" sz="3400" dirty="0">
                <a:solidFill>
                  <a:schemeClr val="tx1"/>
                </a:solidFill>
              </a:rPr>
              <a:t>Stephen Wilson (</a:t>
            </a:r>
            <a:r>
              <a:rPr lang="en-US" sz="3400" dirty="0" err="1">
                <a:solidFill>
                  <a:schemeClr val="tx1"/>
                </a:solidFill>
              </a:rPr>
              <a:t>Vistra</a:t>
            </a:r>
            <a:r>
              <a:rPr lang="en-US" sz="3400" dirty="0">
                <a:solidFill>
                  <a:schemeClr val="tx1"/>
                </a:solidFill>
              </a:rPr>
              <a:t>): Vice Chair</a:t>
            </a:r>
          </a:p>
          <a:p>
            <a:pPr>
              <a:buClr>
                <a:schemeClr val="tx1"/>
              </a:buClr>
            </a:pPr>
            <a:r>
              <a:rPr lang="en-US" sz="3600" dirty="0">
                <a:solidFill>
                  <a:schemeClr val="tx1"/>
                </a:solidFill>
              </a:rPr>
              <a:t>Flight 0225 Update</a:t>
            </a:r>
          </a:p>
          <a:p>
            <a:pPr>
              <a:buClr>
                <a:schemeClr val="tx1"/>
              </a:buClr>
            </a:pPr>
            <a:r>
              <a:rPr lang="en-US" sz="3600" dirty="0">
                <a:solidFill>
                  <a:schemeClr val="tx1"/>
                </a:solidFill>
              </a:rPr>
              <a:t>Updated Texas SET script book </a:t>
            </a:r>
          </a:p>
          <a:p>
            <a:pPr>
              <a:buClr>
                <a:schemeClr val="tx1"/>
              </a:buClr>
            </a:pPr>
            <a:r>
              <a:rPr lang="en-US" sz="3600" dirty="0">
                <a:solidFill>
                  <a:schemeClr val="tx1"/>
                </a:solidFill>
              </a:rPr>
              <a:t>Reviewed Section 8.2 of the TMTP</a:t>
            </a:r>
          </a:p>
          <a:p>
            <a:pPr>
              <a:buClr>
                <a:schemeClr val="tx1"/>
              </a:buClr>
            </a:pPr>
            <a:r>
              <a:rPr lang="en-US" sz="3600" dirty="0">
                <a:solidFill>
                  <a:schemeClr val="tx1"/>
                </a:solidFill>
              </a:rPr>
              <a:t>Reviewed OBDRR </a:t>
            </a:r>
          </a:p>
          <a:p>
            <a:pPr>
              <a:buClr>
                <a:schemeClr val="tx1"/>
              </a:buClr>
            </a:pPr>
            <a:r>
              <a:rPr lang="en-US" sz="3600" dirty="0">
                <a:solidFill>
                  <a:schemeClr val="tx1"/>
                </a:solidFill>
              </a:rPr>
              <a:t>Discussed </a:t>
            </a:r>
            <a:r>
              <a:rPr lang="en-US" sz="3600" dirty="0" err="1">
                <a:solidFill>
                  <a:schemeClr val="tx1"/>
                </a:solidFill>
              </a:rPr>
              <a:t>FlighTrak</a:t>
            </a:r>
            <a:r>
              <a:rPr lang="en-US" sz="3600" dirty="0">
                <a:solidFill>
                  <a:schemeClr val="tx1"/>
                </a:solidFill>
              </a:rPr>
              <a:t> and User Guide updates</a:t>
            </a:r>
          </a:p>
          <a:p>
            <a:pPr>
              <a:buClr>
                <a:schemeClr val="tx1"/>
              </a:buClr>
            </a:pPr>
            <a:r>
              <a:rPr lang="en-US" sz="3600" dirty="0">
                <a:solidFill>
                  <a:schemeClr val="tx1"/>
                </a:solidFill>
              </a:rPr>
              <a:t>2024 Goals &amp; Accomplishments</a:t>
            </a:r>
          </a:p>
          <a:p>
            <a:pPr>
              <a:buClr>
                <a:schemeClr val="tx1"/>
              </a:buClr>
            </a:pPr>
            <a:endParaRPr lang="en-US" sz="36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13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B026943E-787C-453D-97F9-047891E68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1D944-2BEA-1C21-B4D4-2343EBF8879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0341" b="7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4EC326F-D5A2-4F2C-EFC3-55CC7A67F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424" y="269240"/>
            <a:ext cx="9875520" cy="135636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b="1" cap="all" dirty="0">
                <a:ln w="6350">
                  <a:solidFill>
                    <a:srgbClr val="003300"/>
                  </a:solidFill>
                </a:ln>
                <a:solidFill>
                  <a:srgbClr val="002060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Rockwell Extra Bold" panose="02060903040505020403" pitchFamily="18" charset="0"/>
                <a:cs typeface="72 Black" panose="020B0A04030603020204" pitchFamily="34" charset="0"/>
              </a:rPr>
              <a:t>Accomplishments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5771D1-D8C7-0E7C-E2F5-4776B48BE06E}"/>
              </a:ext>
            </a:extLst>
          </p:cNvPr>
          <p:cNvSpPr txBox="1"/>
          <p:nvPr/>
        </p:nvSpPr>
        <p:spPr>
          <a:xfrm>
            <a:off x="1275644" y="1625600"/>
            <a:ext cx="9973996" cy="4842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For TEXAS SET 5.0: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kern="1200" dirty="0">
                <a:effectLst/>
                <a:ea typeface="Times New Roman" panose="02020603050405020304" pitchFamily="18" charset="0"/>
              </a:rPr>
              <a:t>Collaborated with TDTMS and MCT in holding TEXAS SET 5.0 training.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kern="1200" dirty="0">
                <a:effectLst/>
                <a:ea typeface="Times New Roman" panose="02020603050405020304" pitchFamily="18" charset="0"/>
              </a:rPr>
              <a:t>Reviewed TEXAS SET 5.0 scripts prior to Flight 1024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kern="1200" dirty="0">
                <a:effectLst/>
                <a:ea typeface="Times New Roman" panose="02020603050405020304" pitchFamily="18" charset="0"/>
              </a:rPr>
              <a:t>Worked with MCT on TEXAS SET 5.0 implementation timeline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1257300" lvl="2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kern="1200" dirty="0">
                <a:effectLst/>
                <a:ea typeface="Times New Roman" panose="02020603050405020304" pitchFamily="18" charset="0"/>
              </a:rPr>
              <a:t>Held meetings to review the TEXAS SET implementation schedule to address any market questions/concerns prior to go live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1257300" lvl="2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kern="1200" dirty="0">
                <a:effectLst/>
                <a:ea typeface="Times New Roman" panose="02020603050405020304" pitchFamily="18" charset="0"/>
              </a:rPr>
              <a:t>Worked with ERCOT to facilitate calls to clarify confusion around testing tasks</a:t>
            </a:r>
            <a:endParaRPr lang="en-US" sz="2400" kern="1200" dirty="0">
              <a:ea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Six Change Controls </a:t>
            </a:r>
          </a:p>
          <a:p>
            <a:pPr marL="342900" marR="0" indent="-34290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Continued to support Market Testing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effectLst/>
                <a:ea typeface="Times New Roman" panose="02020603050405020304" pitchFamily="18" charset="0"/>
              </a:rPr>
              <a:t>Recommended Approval 2025 Flight Schedule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Supported Summer and Winter Preparedness Workshops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Reviewed NPRR1237: Retail Market Qualification Testing Requirements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80000"/>
              </a:lnSpc>
              <a:buFont typeface="Courier New" panose="02070309020205020404" pitchFamily="49" charset="0"/>
              <a:buChar char="o"/>
            </a:pP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marL="285750" indent="-285750">
              <a:lnSpc>
                <a:spcPct val="80000"/>
              </a:lnSpc>
              <a:buFont typeface="Courier New" panose="02070309020205020404" pitchFamily="49" charset="0"/>
              <a:buChar char="o"/>
            </a:pPr>
            <a:endParaRPr lang="en-US" sz="2000" kern="12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129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5F86E95-42D1-446F-9187-CFC01F7D9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B5FD9EA-4F41-FE7C-B0D5-5005B257D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911" y="1639711"/>
            <a:ext cx="7466918" cy="403860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80000"/>
              </a:lnSpc>
              <a:spcBef>
                <a:spcPts val="0"/>
              </a:spcBef>
              <a:buClrTx/>
            </a:pPr>
            <a:r>
              <a:rPr lang="en-US" sz="2400" kern="12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Continue to Update Texas SET procedures, Retail Market Guide and Protocols as directed by RMS</a:t>
            </a:r>
            <a:endParaRPr lang="en-US" sz="24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buClrTx/>
            </a:pPr>
            <a:r>
              <a:rPr lang="en-US" sz="2400" kern="12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Support and Review Changes to the Texas Market Test Plan (TMTP)</a:t>
            </a:r>
            <a:endParaRPr lang="en-US" sz="24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buClrTx/>
            </a:pPr>
            <a:r>
              <a:rPr lang="en-US" sz="2400" kern="12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Analyze Issues as they are presented to Texas SET</a:t>
            </a:r>
            <a:endParaRPr lang="en-US" sz="24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buClrTx/>
            </a:pPr>
            <a:r>
              <a:rPr lang="en-US" sz="2400" kern="12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Monitor Flight Testing and Recommend Changes to Scripts as Needed</a:t>
            </a:r>
            <a:endParaRPr lang="en-US" sz="24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buClrTx/>
            </a:pPr>
            <a:r>
              <a:rPr lang="en-US" sz="2400" kern="12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Review and Endorse Flight Testing Schedule Changes as Needed</a:t>
            </a:r>
            <a:endParaRPr lang="en-US" sz="24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buClrTx/>
            </a:pPr>
            <a:r>
              <a:rPr lang="en-US" sz="2400" kern="12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Support the Business and Functional Requirements for Texas SET 5.0 </a:t>
            </a:r>
            <a:endParaRPr lang="en-US" sz="24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buClrTx/>
            </a:pPr>
            <a:r>
              <a:rPr lang="en-US" sz="2400" kern="12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Monitor Mass Transition Preparedness Testing</a:t>
            </a:r>
            <a:endParaRPr lang="en-US" sz="24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0279A71-C41A-C696-803D-3607068F83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323" r="35511" b="2"/>
          <a:stretch/>
        </p:blipFill>
        <p:spPr>
          <a:xfrm>
            <a:off x="8301386" y="243840"/>
            <a:ext cx="3646837" cy="637793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3BA6363-1B19-49E0-A5CE-CCB212D8E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4EC326F-D5A2-4F2C-EFC3-55CC7A67F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733" y="472758"/>
            <a:ext cx="6692900" cy="13557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5400" b="1" cap="all" dirty="0">
                <a:ln w="6350">
                  <a:solidFill>
                    <a:srgbClr val="003300"/>
                  </a:solidFill>
                </a:ln>
                <a:solidFill>
                  <a:srgbClr val="FF0000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Rockwell Extra Bold" panose="02060903040505020403" pitchFamily="18" charset="0"/>
                <a:cs typeface="72 Black" panose="020B0A04030603020204" pitchFamily="34" charset="0"/>
              </a:rPr>
              <a:t>GOALS</a:t>
            </a:r>
          </a:p>
        </p:txBody>
      </p:sp>
    </p:spTree>
    <p:extLst>
      <p:ext uri="{BB962C8B-B14F-4D97-AF65-F5344CB8AC3E}">
        <p14:creationId xmlns:p14="http://schemas.microsoft.com/office/powerpoint/2010/main" val="106311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B026943E-787C-453D-97F9-047891E68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661F6D-BE64-546D-6723-6E0725A4748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292" b="1215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EDDB5A-1F85-BC35-E891-804DC8915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483" y="366042"/>
            <a:ext cx="9875520" cy="1356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b="1" cap="all" dirty="0">
                <a:ln w="6350">
                  <a:solidFill>
                    <a:srgbClr val="003300"/>
                  </a:solidFill>
                </a:ln>
                <a:effectLst>
                  <a:glow rad="63500">
                    <a:srgbClr val="002060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Rockwell Extra Bold" panose="02060903040505020403" pitchFamily="18" charset="0"/>
                <a:cs typeface="72 Black" panose="020B0A04030603020204" pitchFamily="34" charset="0"/>
              </a:rPr>
              <a:t>NEXT MEETING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3437D8-CDCA-F0FF-E48F-BDF250FE6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70" y="1571746"/>
            <a:ext cx="7682362" cy="4038600"/>
          </a:xfrm>
        </p:spPr>
        <p:txBody>
          <a:bodyPr vert="horz" lIns="91440" tIns="45720" rIns="91440" bIns="45720" rtlCol="0">
            <a:normAutofit/>
          </a:bodyPr>
          <a:lstStyle/>
          <a:p>
            <a:pPr marL="1440180">
              <a:lnSpc>
                <a:spcPct val="70000"/>
              </a:lnSpc>
              <a:buClr>
                <a:schemeClr val="tx1"/>
              </a:buClr>
            </a:pPr>
            <a:r>
              <a:rPr lang="en-US" sz="4000" dirty="0">
                <a:solidFill>
                  <a:schemeClr val="tx1"/>
                </a:solidFill>
              </a:rPr>
              <a:t>February 18th</a:t>
            </a:r>
          </a:p>
          <a:p>
            <a:pPr marL="1440180">
              <a:lnSpc>
                <a:spcPct val="70000"/>
              </a:lnSpc>
              <a:buClr>
                <a:schemeClr val="tx1"/>
              </a:buClr>
            </a:pPr>
            <a:r>
              <a:rPr lang="en-US" sz="4000" dirty="0">
                <a:solidFill>
                  <a:schemeClr val="tx1"/>
                </a:solidFill>
              </a:rPr>
              <a:t>WEBEX Only</a:t>
            </a:r>
          </a:p>
          <a:p>
            <a:pPr marL="1440180">
              <a:lnSpc>
                <a:spcPct val="70000"/>
              </a:lnSpc>
              <a:buClr>
                <a:schemeClr val="tx1"/>
              </a:buClr>
            </a:pPr>
            <a:r>
              <a:rPr lang="en-US" sz="4000" dirty="0">
                <a:solidFill>
                  <a:schemeClr val="tx1"/>
                </a:solidFill>
              </a:rPr>
              <a:t>Change Control Call</a:t>
            </a:r>
          </a:p>
        </p:txBody>
      </p:sp>
    </p:spTree>
    <p:extLst>
      <p:ext uri="{BB962C8B-B14F-4D97-AF65-F5344CB8AC3E}">
        <p14:creationId xmlns:p14="http://schemas.microsoft.com/office/powerpoint/2010/main" val="3558293514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7f7157e-03dd-4df4-a10b-f59d8fe642d0}" enabled="0" method="" siteId="{f7f7157e-03dd-4df4-a10b-f59d8fe642d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18021</TotalTime>
  <Words>236</Words>
  <Application>Microsoft Office PowerPoint</Application>
  <PresentationFormat>Widescreen</PresentationFormat>
  <Paragraphs>40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Corbel</vt:lpstr>
      <vt:lpstr>Courier New</vt:lpstr>
      <vt:lpstr>Rockwell Extra Bold</vt:lpstr>
      <vt:lpstr>Rockwell Nova Extra Bold</vt:lpstr>
      <vt:lpstr>Times New Roman</vt:lpstr>
      <vt:lpstr>Basis</vt:lpstr>
      <vt:lpstr>TEXAS SET UPDATE</vt:lpstr>
      <vt:lpstr>UPDATE</vt:lpstr>
      <vt:lpstr>Accomplishments</vt:lpstr>
      <vt:lpstr>GOALS</vt:lpstr>
      <vt:lpstr>NEXT MEETING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TEXAS SET UPDATE</dc:title>
  <dc:creator>Patrick, Kyle</dc:creator>
  <cp:lastModifiedBy>Patrick, Kyle</cp:lastModifiedBy>
  <cp:revision>205</cp:revision>
  <dcterms:created xsi:type="dcterms:W3CDTF">2023-01-06T15:32:23Z</dcterms:created>
  <dcterms:modified xsi:type="dcterms:W3CDTF">2025-02-06T17:40:39Z</dcterms:modified>
</cp:coreProperties>
</file>