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notesMasterIdLst>
    <p:notesMasterId r:id="rId8"/>
  </p:notesMasterIdLst>
  <p:sldIdLst>
    <p:sldId id="256" r:id="rId4"/>
    <p:sldId id="262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85356-11F8-418F-ACB8-1E55573A7E68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1F52F-893D-432C-BF4D-183992CF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190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97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1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1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674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3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2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4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5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9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ocusfitness.net/stock-photos/downloads/training-motivation-text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.fernandez@nrg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eborah.mckeever@Oncor.com" TargetMode="External"/><Relationship Id="rId4" Type="http://schemas.openxmlformats.org/officeDocument/2006/relationships/hyperlink" Target="mailto:mdearnest@ae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62772-D825-D5CA-4A91-5BFBB6158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RMTTF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7A1F5-A867-2B78-1C53-1BC81166CC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Tomas Fernandez	NRG</a:t>
            </a:r>
          </a:p>
          <a:p>
            <a:r>
              <a:rPr lang="en-US" dirty="0"/>
              <a:t>Debbie McKeever	ONCOR</a:t>
            </a:r>
          </a:p>
          <a:p>
            <a:r>
              <a:rPr lang="en-US" dirty="0"/>
              <a:t>Melinda Earnest	AEP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3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C56C-2888-46D3-BB25-354186FD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765" y="89536"/>
            <a:ext cx="10103522" cy="632708"/>
          </a:xfrm>
        </p:spPr>
        <p:txBody>
          <a:bodyPr>
            <a:normAutofit/>
          </a:bodyPr>
          <a:lstStyle/>
          <a:p>
            <a:r>
              <a:rPr lang="en-US" sz="2800" dirty="0"/>
              <a:t>RMTTF work in progress and Upcoming Training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7C0D84-6044-403B-9902-9B6275D153F8}"/>
              </a:ext>
            </a:extLst>
          </p:cNvPr>
          <p:cNvSpPr txBox="1"/>
          <p:nvPr/>
        </p:nvSpPr>
        <p:spPr>
          <a:xfrm>
            <a:off x="228599" y="722244"/>
            <a:ext cx="1088707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RMTTF </a:t>
            </a:r>
          </a:p>
          <a:p>
            <a:r>
              <a:rPr lang="en-US" dirty="0"/>
              <a:t>	Developing and updating Training Materials to align with TX SET 5.0 and MarkeTrak SCR817</a:t>
            </a:r>
          </a:p>
          <a:p>
            <a:r>
              <a:rPr lang="en-US" dirty="0"/>
              <a:t>	Presenting, coordinating and scheduling MarkeTrak and TX SET training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2025 Upcoming Training</a:t>
            </a:r>
          </a:p>
          <a:p>
            <a:endParaRPr lang="en-US" dirty="0"/>
          </a:p>
          <a:p>
            <a:r>
              <a:rPr lang="en-US" dirty="0"/>
              <a:t>			MarkeTrak Part 1-Overview 				Feb. 25</a:t>
            </a:r>
            <a:r>
              <a:rPr lang="en-US" baseline="30000" dirty="0"/>
              <a:t>th</a:t>
            </a:r>
            <a:r>
              <a:rPr lang="en-US" dirty="0"/>
              <a:t> 8:30 AM - WebEx Only</a:t>
            </a:r>
          </a:p>
          <a:p>
            <a:r>
              <a:rPr lang="en-US" dirty="0"/>
              <a:t>			MarkeTrak Part 2-Switch Holds and IAG	Feb. 26</a:t>
            </a:r>
            <a:r>
              <a:rPr lang="en-US" baseline="30000" dirty="0"/>
              <a:t>th</a:t>
            </a:r>
            <a:r>
              <a:rPr lang="en-US" dirty="0"/>
              <a:t> 8:30 AM - WebEx Only</a:t>
            </a:r>
          </a:p>
          <a:p>
            <a:r>
              <a:rPr lang="en-US" dirty="0"/>
              <a:t>			</a:t>
            </a:r>
          </a:p>
          <a:p>
            <a:r>
              <a:rPr lang="en-US" dirty="0"/>
              <a:t>			TX SET 5.0 – Training class in Dallas, hosted by Oncor 				Date TBD</a:t>
            </a:r>
          </a:p>
          <a:p>
            <a:r>
              <a:rPr lang="en-US" dirty="0"/>
              <a:t>						  Training class in Houston, hosted by Centerpoint 		Date TBD</a:t>
            </a:r>
          </a:p>
          <a:p>
            <a:r>
              <a:rPr lang="en-US" dirty="0"/>
              <a:t>			Beginning 3</a:t>
            </a:r>
            <a:r>
              <a:rPr lang="en-US" baseline="30000" dirty="0"/>
              <a:t>rd</a:t>
            </a:r>
            <a:r>
              <a:rPr lang="en-US" dirty="0"/>
              <a:t> quarter 2025, TX SET training classes will be held via WebEx  </a:t>
            </a:r>
          </a:p>
          <a:p>
            <a:r>
              <a:rPr lang="en-US" dirty="0"/>
              <a:t> 						 	</a:t>
            </a:r>
          </a:p>
          <a:p>
            <a:r>
              <a:rPr lang="en-US" dirty="0"/>
              <a:t>ERCOT will update the Learning Management System (LMS) quarterly, or as dates are known. RMTTF will provide updates to RMS including training dates. </a:t>
            </a:r>
          </a:p>
          <a:p>
            <a:endParaRPr lang="en-US" dirty="0"/>
          </a:p>
          <a:p>
            <a:r>
              <a:rPr lang="en-US" dirty="0"/>
              <a:t>Market Notices for training will be distributed to RMS, TDTMS, TX SET and RMTTF e-mail lists. </a:t>
            </a:r>
          </a:p>
          <a:p>
            <a:endParaRPr lang="en-US" dirty="0"/>
          </a:p>
          <a:p>
            <a:r>
              <a:rPr lang="en-US" dirty="0"/>
              <a:t>Note! In Person TX SET classes will have a maximum of 60 spaces.	</a:t>
            </a:r>
          </a:p>
          <a:p>
            <a:endParaRPr lang="en-US" dirty="0"/>
          </a:p>
          <a:p>
            <a:r>
              <a:rPr lang="en-US" dirty="0"/>
              <a:t>Link to register for training: https://www.ercot.com/services/training/courses		</a:t>
            </a:r>
          </a:p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8112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5172-7FF2-6622-E5C0-86053532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474" y="0"/>
            <a:ext cx="10495226" cy="7493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On-Demand ERCOT Retail Training Modules Available 24/7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DA1F-49B4-D33E-0E98-DF7D0449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9" y="758825"/>
            <a:ext cx="8426451" cy="6108700"/>
          </a:xfrm>
        </p:spPr>
        <p:txBody>
          <a:bodyPr>
            <a:normAutofit fontScale="92500" lnSpcReduction="10000"/>
          </a:bodyPr>
          <a:lstStyle/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/>
              <a:t>MarkeTrak Online Training Modules  -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MarkeTraks Overview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Switch Hold Removal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Cancel With/Without  Approvals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Inadvertent Gains/Losses &amp; Rescissions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Usage and Billing</a:t>
            </a:r>
            <a:endParaRPr lang="en-US" sz="2000" i="1" dirty="0">
              <a:solidFill>
                <a:schemeClr val="accent5">
                  <a:lumMod val="50000"/>
                </a:schemeClr>
              </a:solidFill>
            </a:endParaRP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Other D2D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Bulk Insert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MarkeTrak Admin Functionality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LSE Subtypes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Non-LSE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Emails and Notifications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Reporting – Background &amp; GUI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/>
              <a:t>Additional Retail Online Training Modules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Retail 101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TXSET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Mass Transition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hand writing on a glass board&#10;&#10;Description automatically generated">
            <a:extLst>
              <a:ext uri="{FF2B5EF4-FFF2-40B4-BE49-F238E27FC236}">
                <a16:creationId xmlns:a16="http://schemas.microsoft.com/office/drawing/2014/main" id="{5507ECF9-041E-0CD6-A2C4-CC404D074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572500" y="1778299"/>
            <a:ext cx="2489200" cy="196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0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62472-CEC0-B436-0A7B-73FAD9DB8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361950"/>
            <a:ext cx="11036300" cy="64960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+mj-lt"/>
              </a:rPr>
              <a:t>Upcoming RMTTF Meeting  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	 </a:t>
            </a:r>
            <a:r>
              <a:rPr lang="en-US" dirty="0">
                <a:latin typeface="+mj-lt"/>
              </a:rPr>
              <a:t>Tuesday, February 25</a:t>
            </a:r>
            <a:r>
              <a:rPr lang="en-US" baseline="30000" dirty="0">
                <a:latin typeface="+mj-lt"/>
              </a:rPr>
              <a:t>th</a:t>
            </a:r>
            <a:r>
              <a:rPr lang="en-US" dirty="0">
                <a:latin typeface="+mj-lt"/>
              </a:rPr>
              <a:t> - 1:30 PM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 WebEx and In person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 ERCOT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 8000 Metropolis Bldg. E #100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 Austin, TX 78744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	 Please join us!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If you have questions or suggestions for training, please contact one of the RMTTF co-chairs noted below. 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          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	Tomas Fernandez, NRG      </a:t>
            </a:r>
            <a:r>
              <a:rPr lang="en-US" sz="2000" dirty="0">
                <a:latin typeface="+mj-lt"/>
                <a:hlinkClick r:id="rId3"/>
              </a:rPr>
              <a:t>tomas.fernandez@nrg.com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         	Melinda Earnest, AEP         </a:t>
            </a:r>
            <a:r>
              <a:rPr lang="en-US" sz="2000" dirty="0">
                <a:latin typeface="+mj-lt"/>
                <a:hlinkClick r:id="rId4"/>
              </a:rPr>
              <a:t>mdearnest@aep.com</a:t>
            </a:r>
            <a:r>
              <a:rPr lang="en-US" sz="2000" dirty="0">
                <a:latin typeface="+mj-lt"/>
              </a:rPr>
              <a:t>	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          	Debbie McKeever, Oncor     </a:t>
            </a:r>
            <a:r>
              <a:rPr lang="en-US" sz="2000" dirty="0">
                <a:latin typeface="+mj-lt"/>
                <a:hlinkClick r:id="rId5"/>
              </a:rPr>
              <a:t>deborah.mckeever@Oncor.com</a:t>
            </a:r>
            <a:br>
              <a:rPr lang="en-US" sz="2000" dirty="0">
                <a:latin typeface="+mj-lt"/>
              </a:rPr>
            </a:b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1000478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936e22d5-45a7-4cb7-95ab-1aa8c7c88789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GNjb25wMDE8L1VzZXJOYW1lPjxEYXRlVGltZT4xLzMvMjAyNCA0OjIyOjAyIEFNPC9EYXRlVGltZT48TGFiZWxTdHJpbmc+VW5jYXRlZ29yaXplZDwvTGFiZWxTdHJpbmc+PC9pdGVtPjwvbGFiZWxIaXN0b3J5Pg==</Value>
</WrappedLabelHistory>
</file>

<file path=customXml/itemProps1.xml><?xml version="1.0" encoding="utf-8"?>
<ds:datastoreItem xmlns:ds="http://schemas.openxmlformats.org/officeDocument/2006/customXml" ds:itemID="{8C2BFAD6-C3E7-49D3-AB37-021922D38B9E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CAD66A93-6198-475A-8C44-FCCA61BB2285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3462</TotalTime>
  <Words>429</Words>
  <Application>Microsoft Office PowerPoint</Application>
  <PresentationFormat>Widescreen</PresentationFormat>
  <Paragraphs>57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Schoolbook</vt:lpstr>
      <vt:lpstr>Wingdings</vt:lpstr>
      <vt:lpstr>Wingdings 2</vt:lpstr>
      <vt:lpstr>View</vt:lpstr>
      <vt:lpstr>RMTTF</vt:lpstr>
      <vt:lpstr>RMTTF work in progress and Upcoming Training </vt:lpstr>
      <vt:lpstr>On-Demand ERCOT Retail Training Modules Available 24/7</vt:lpstr>
      <vt:lpstr>PowerPoint Presentation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RMTTF</dc:title>
  <dc:creator>Melinda D Earnest</dc:creator>
  <cp:lastModifiedBy>Mckeever, Deborah</cp:lastModifiedBy>
  <cp:revision>91</cp:revision>
  <dcterms:created xsi:type="dcterms:W3CDTF">2024-01-03T03:56:24Z</dcterms:created>
  <dcterms:modified xsi:type="dcterms:W3CDTF">2025-02-05T11:18:35Z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985a6358-0b1a-47a5-a44f-1467ea07feb6</vt:lpwstr>
  </property>
  <property fmtid="{D5CDD505-2E9C-101B-9397-08002B2CF9AE}" pid="3" name="bjClsUserRVM">
    <vt:lpwstr>[]</vt:lpwstr>
  </property>
  <property fmtid="{D5CDD505-2E9C-101B-9397-08002B2CF9AE}" pid="4" name="bjSaver">
    <vt:lpwstr>uUToTmzl1WCvCveSySCN/8m65ke2qS6g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uid="936e22d5-45a7-4cb7-95ab-1aa8c7c88789" value="" /&gt;&lt;element uid="d14f5c36-f44a-4315-b438-005cfe8f069f" value="" /&gt;&lt;/sisl&gt;</vt:lpwstr>
  </property>
  <property fmtid="{D5CDD505-2E9C-101B-9397-08002B2CF9AE}" pid="7" name="bjDocumentSecurityLabel">
    <vt:lpwstr>Uncategorized</vt:lpwstr>
  </property>
  <property fmtid="{D5CDD505-2E9C-101B-9397-08002B2CF9AE}" pid="8" name="MSIP_Label_574d496c-7ac4-4b13-81fd-698eca66b217_SiteId">
    <vt:lpwstr>15f3c881-6b03-4ff6-8559-77bf5177818f</vt:lpwstr>
  </property>
  <property fmtid="{D5CDD505-2E9C-101B-9397-08002B2CF9AE}" pid="9" name="MSIP_Label_574d496c-7ac4-4b13-81fd-698eca66b217_Name">
    <vt:lpwstr>Uncategorized</vt:lpwstr>
  </property>
  <property fmtid="{D5CDD505-2E9C-101B-9397-08002B2CF9AE}" pid="10" name="MSIP_Label_574d496c-7ac4-4b13-81fd-698eca66b217_Enabled">
    <vt:lpwstr>true</vt:lpwstr>
  </property>
  <property fmtid="{D5CDD505-2E9C-101B-9397-08002B2CF9AE}" pid="11" name="bjLabelHistoryID">
    <vt:lpwstr>{CAD66A93-6198-475A-8C44-FCCA61BB2285}</vt:lpwstr>
  </property>
</Properties>
</file>