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81" r:id="rId3"/>
    <p:sldId id="280" r:id="rId4"/>
    <p:sldId id="278" r:id="rId5"/>
    <p:sldId id="282" r:id="rId6"/>
    <p:sldId id="283" r:id="rId7"/>
    <p:sldId id="27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7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2426"/>
            <a:ext cx="9144000" cy="2034229"/>
          </a:xfrm>
        </p:spPr>
        <p:txBody>
          <a:bodyPr/>
          <a:lstStyle/>
          <a:p>
            <a:r>
              <a:rPr lang="en-US" b="1" dirty="0"/>
              <a:t>Planning Working Group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38743"/>
            <a:ext cx="9144000" cy="2894202"/>
          </a:xfrm>
        </p:spPr>
        <p:txBody>
          <a:bodyPr>
            <a:noAutofit/>
          </a:bodyPr>
          <a:lstStyle/>
          <a:p>
            <a:r>
              <a:rPr lang="en-US" sz="3200" dirty="0"/>
              <a:t>to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The Reliability and Operations Subcommittee</a:t>
            </a:r>
          </a:p>
          <a:p>
            <a:r>
              <a:rPr lang="en-US" sz="3200" dirty="0"/>
              <a:t>Dylan Preas, PLWG Chair</a:t>
            </a:r>
          </a:p>
          <a:p>
            <a:r>
              <a:rPr lang="en-US" sz="3200" dirty="0"/>
              <a:t>Mina Turner, PLWG Vice-Chair</a:t>
            </a:r>
          </a:p>
          <a:p>
            <a:r>
              <a:rPr lang="en-US" sz="2000" dirty="0"/>
              <a:t> </a:t>
            </a:r>
            <a:br>
              <a:rPr lang="en-US" sz="3200" dirty="0"/>
            </a:br>
            <a:r>
              <a:rPr lang="en-US" sz="3200" dirty="0"/>
              <a:t>February 6, 2025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BCB48-4D1D-72BA-CE8F-FB905AFDAE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20F2F-C187-2751-3415-55007F11F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428" y="1915863"/>
            <a:ext cx="10980914" cy="4610208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PGRR115 (related to NPRR1234)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Interconnection Requirements for Large Loads and Modeling Standards for Loads 25 MW or Greater </a:t>
            </a:r>
          </a:p>
          <a:p>
            <a:pPr marL="640080" marR="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reviewed recent comments from ERCOT Steel Mills (dated 12/19/24) and ERCOT (dated 01/24/25).</a:t>
            </a:r>
          </a:p>
          <a:p>
            <a:pPr marL="640080" marR="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Starting with ERCOT Jan 24 comments, PLWG provided desktop edits and submitted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115PGRR-19 PLWG Comments 013025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with a majority consensus.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ERCOT Steel Mills offered language not accepted by the majority and submitted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115PGRR-18 ERCOT Steel Mills Comments 012925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Action: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PLWG completed its work on PGRR115 and recommends that ROS consider approving this revision request.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65B0F7-3210-42B9-5FE3-3CA7440AC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Jan 29 Meeting</a:t>
            </a:r>
          </a:p>
        </p:txBody>
      </p:sp>
    </p:spTree>
    <p:extLst>
      <p:ext uri="{BB962C8B-B14F-4D97-AF65-F5344CB8AC3E}">
        <p14:creationId xmlns:p14="http://schemas.microsoft.com/office/powerpoint/2010/main" val="407403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379" y="2051126"/>
            <a:ext cx="11215539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PGRR119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Stability Constraint Modeling Assumptions in the Regional Transmission Plan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reviewed recent comments for Joint Commenters:</a:t>
            </a:r>
          </a:p>
          <a:p>
            <a:pPr marL="1097280" lvl="2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119PGRR-07 Joint Commenters (EDF Renewables/Invenergy/Pattern Energy) Comments 012225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Based on the discussion, PLWG reached consensus on 119PGRR-07.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Action: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PLWG completed its work on PGRR119 and recommends that ROS consider approving this revision request.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Jan 29 Meeting</a:t>
            </a:r>
          </a:p>
        </p:txBody>
      </p:sp>
    </p:spTree>
    <p:extLst>
      <p:ext uri="{BB962C8B-B14F-4D97-AF65-F5344CB8AC3E}">
        <p14:creationId xmlns:p14="http://schemas.microsoft.com/office/powerpoint/2010/main" val="355940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76" y="2015267"/>
            <a:ext cx="11246776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PGRR120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SSO Prevention for Generator Interconnection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PLWG reviewed ERCOT draft comments and AEP comments (dated 01/28/25).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Discussion included ERCOT edits to ensure that language is explicitly applicable to Transmission Generation Resources; as well as AEP proposed language which would permit new generation resources to interconnect on a series-compensated circuit if the system is reinforced such that an N-1 contingency event will no longer cause the generation resource to become radial to a series capacitor.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Action: 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tabled PGRR120 pending further discussion at its February meeting.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Jan 29 Meeting</a:t>
            </a:r>
          </a:p>
        </p:txBody>
      </p:sp>
    </p:spTree>
    <p:extLst>
      <p:ext uri="{BB962C8B-B14F-4D97-AF65-F5344CB8AC3E}">
        <p14:creationId xmlns:p14="http://schemas.microsoft.com/office/powerpoint/2010/main" val="389395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C3787-2846-FC46-CF39-CD27CDDA41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8B5F4-9786-C32E-CD49-AD08E1EC7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84" y="1949526"/>
            <a:ext cx="11246776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PGRR122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Reliability Performance Criteria for Loss of Load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PLWG reviewed AEP comments (dated 01/27/25).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Discussion included the addition of the term “non-consequential Load loss” and concerns that the term does not include the loss of voltage-sensitive load.  Maintenance outage events, versus two non-related (N-1) events, where load loss is 1,000 MW or more, was also discussed. 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Action: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PLWG tabled PGRR122 pending further discussion at its February meeting.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4D78D0-75E9-839A-DAE6-065B3BEF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Jan 29 Meeting</a:t>
            </a:r>
          </a:p>
        </p:txBody>
      </p:sp>
    </p:spTree>
    <p:extLst>
      <p:ext uri="{BB962C8B-B14F-4D97-AF65-F5344CB8AC3E}">
        <p14:creationId xmlns:p14="http://schemas.microsoft.com/office/powerpoint/2010/main" val="3335142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C8C66-B934-DCEA-53E2-096A68EBA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3C8A8-27CB-3CE7-879B-2C8F0DAF5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84" y="1949526"/>
            <a:ext cx="10774634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Congestion Cost Savings Test White Paper</a:t>
            </a:r>
            <a:endParaRPr lang="en-U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ERCOT Planning presented that the inflation rate in the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Congestion Cost Savings Test Evaluation Guideline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will change from 2 percent to 2.2 percent.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ERCOT plans to post the final document to the ERCOT Planning website soon; the new inflation rate is the only change from the draft whitepaper.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69091-5E6C-0C91-5720-3E931900D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Jan 29 Meeting</a:t>
            </a:r>
          </a:p>
        </p:txBody>
      </p:sp>
    </p:spTree>
    <p:extLst>
      <p:ext uri="{BB962C8B-B14F-4D97-AF65-F5344CB8AC3E}">
        <p14:creationId xmlns:p14="http://schemas.microsoft.com/office/powerpoint/2010/main" val="3435760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60DEF-FB1F-AEF0-FA8E-C994F7F47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F2AA-27A0-9908-976D-195C0AC94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23" y="2880813"/>
            <a:ext cx="10986082" cy="381825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Review use of “Load” in the Planning Guide, revise as needed</a:t>
            </a:r>
            <a:r>
              <a:rPr lang="en-US" sz="2800" b="1" dirty="0"/>
              <a:t>.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Align the use of the terms “load” and “Load” in the Planning Guide with the defined term in Protocol Section 2.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PLWG reviewed Planning Guide Section 4 for occurrences of “load” or “Load” and made edits to align with the defined term in Protocol Section 2.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Edits will be posted to the PLWG events page and PLWG will continue its review in future PLWG meetings.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0BCDA-440D-9BD7-785E-332EE964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Jan 29 Meeting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CF7938-347F-53F0-F896-21874FDC2EA1}"/>
              </a:ext>
            </a:extLst>
          </p:cNvPr>
          <p:cNvSpPr txBox="1">
            <a:spLocks/>
          </p:cNvSpPr>
          <p:nvPr/>
        </p:nvSpPr>
        <p:spPr>
          <a:xfrm>
            <a:off x="588776" y="2012565"/>
            <a:ext cx="5819714" cy="848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+mn-lt"/>
              </a:rPr>
              <a:t>Open Action Item(s)</a:t>
            </a:r>
          </a:p>
        </p:txBody>
      </p:sp>
    </p:spTree>
    <p:extLst>
      <p:ext uri="{BB962C8B-B14F-4D97-AF65-F5344CB8AC3E}">
        <p14:creationId xmlns:p14="http://schemas.microsoft.com/office/powerpoint/2010/main" val="347311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9828</TotalTime>
  <Words>551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Planning Working Group Report</vt:lpstr>
      <vt:lpstr>PLWG Update Jan 29 Meeting</vt:lpstr>
      <vt:lpstr>PLWG Update Jan 29 Meeting</vt:lpstr>
      <vt:lpstr>PLWG Update Jan 29 Meeting</vt:lpstr>
      <vt:lpstr>PLWG Update Jan 29 Meeting</vt:lpstr>
      <vt:lpstr>PLWG Update Jan 29 Meeting</vt:lpstr>
      <vt:lpstr>PLWG Update Jan 29 Meeting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Dylan Preas</cp:lastModifiedBy>
  <cp:revision>285</cp:revision>
  <dcterms:created xsi:type="dcterms:W3CDTF">2021-03-22T15:18:30Z</dcterms:created>
  <dcterms:modified xsi:type="dcterms:W3CDTF">2025-01-31T00:31:57Z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