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3"/>
  </p:notesMasterIdLst>
  <p:handoutMasterIdLst>
    <p:handoutMasterId r:id="rId14"/>
  </p:handoutMasterIdLst>
  <p:sldIdLst>
    <p:sldId id="542" r:id="rId6"/>
    <p:sldId id="563" r:id="rId7"/>
    <p:sldId id="573" r:id="rId8"/>
    <p:sldId id="580" r:id="rId9"/>
    <p:sldId id="574" r:id="rId10"/>
    <p:sldId id="566" r:id="rId11"/>
    <p:sldId id="583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1/27/2025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RTC+B Task Force</a:t>
            </a:r>
          </a:p>
          <a:p>
            <a:r>
              <a:rPr lang="en-US" sz="2400" b="1" dirty="0"/>
              <a:t>Update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Matt Mereness</a:t>
            </a:r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TWG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January 30, 2025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Program update: RTC+B Program Update from Board T&amp;S</a:t>
            </a:r>
          </a:p>
          <a:p>
            <a:pPr>
              <a:buFontTx/>
              <a:buChar char="-"/>
            </a:pPr>
            <a:r>
              <a:rPr lang="en-US" sz="1800" dirty="0"/>
              <a:t>Reminder of Scope of RTC+B Program (no change)</a:t>
            </a:r>
          </a:p>
          <a:p>
            <a:pPr>
              <a:buFontTx/>
              <a:buChar char="-"/>
            </a:pPr>
            <a:r>
              <a:rPr lang="en-US" sz="1800" dirty="0"/>
              <a:t>Current Issues for RTCBTF Review </a:t>
            </a:r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9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85195"/>
          </a:xfrm>
        </p:spPr>
        <p:txBody>
          <a:bodyPr/>
          <a:lstStyle/>
          <a:p>
            <a:r>
              <a:rPr lang="en-US" dirty="0"/>
              <a:t>RTC+B Program Update </a:t>
            </a:r>
            <a:br>
              <a:rPr lang="en-US" dirty="0"/>
            </a:br>
            <a:r>
              <a:rPr lang="en-US" sz="1600" dirty="0"/>
              <a:t>(excerpt from December Board T&amp;S RTC Update)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2B4553-F342-C6A0-5BD1-617BCB9BEB8A}"/>
              </a:ext>
            </a:extLst>
          </p:cNvPr>
          <p:cNvSpPr/>
          <p:nvPr/>
        </p:nvSpPr>
        <p:spPr>
          <a:xfrm>
            <a:off x="762000" y="5105400"/>
            <a:ext cx="1143000" cy="4679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9FAAB0B-133A-796A-EDA5-354C9BF422D8}"/>
              </a:ext>
            </a:extLst>
          </p:cNvPr>
          <p:cNvSpPr/>
          <p:nvPr/>
        </p:nvSpPr>
        <p:spPr>
          <a:xfrm>
            <a:off x="533400" y="5791200"/>
            <a:ext cx="12192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F8F698-B2AB-0F74-30D5-851B546847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44941"/>
            <a:ext cx="9144000" cy="4968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889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E1E05E3-4B7B-AEE0-856E-A594EC516AA4}"/>
              </a:ext>
            </a:extLst>
          </p:cNvPr>
          <p:cNvCxnSpPr>
            <a:cxnSpLocks/>
          </p:cNvCxnSpPr>
          <p:nvPr/>
        </p:nvCxnSpPr>
        <p:spPr>
          <a:xfrm flipH="1">
            <a:off x="762000" y="1713556"/>
            <a:ext cx="31619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3CBEDC4-DD5C-FBF7-F95E-F01476871118}"/>
              </a:ext>
            </a:extLst>
          </p:cNvPr>
          <p:cNvCxnSpPr>
            <a:cxnSpLocks/>
          </p:cNvCxnSpPr>
          <p:nvPr/>
        </p:nvCxnSpPr>
        <p:spPr>
          <a:xfrm>
            <a:off x="8256447" y="1766211"/>
            <a:ext cx="2113" cy="17129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B040F72-109E-1A7E-29AB-ED2E8665DF38}"/>
              </a:ext>
            </a:extLst>
          </p:cNvPr>
          <p:cNvCxnSpPr>
            <a:cxnSpLocks/>
          </p:cNvCxnSpPr>
          <p:nvPr/>
        </p:nvCxnSpPr>
        <p:spPr>
          <a:xfrm>
            <a:off x="7190469" y="1602142"/>
            <a:ext cx="0" cy="198783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CF38D88-58F7-5323-6857-8F7052CD7E38}"/>
              </a:ext>
            </a:extLst>
          </p:cNvPr>
          <p:cNvCxnSpPr>
            <a:cxnSpLocks/>
          </p:cNvCxnSpPr>
          <p:nvPr/>
        </p:nvCxnSpPr>
        <p:spPr>
          <a:xfrm flipH="1">
            <a:off x="5045440" y="1782732"/>
            <a:ext cx="6405" cy="40367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B74B7F0-8252-961E-075D-594F83CC1D32}"/>
              </a:ext>
            </a:extLst>
          </p:cNvPr>
          <p:cNvCxnSpPr>
            <a:cxnSpLocks/>
          </p:cNvCxnSpPr>
          <p:nvPr/>
        </p:nvCxnSpPr>
        <p:spPr>
          <a:xfrm flipH="1">
            <a:off x="2991995" y="1782732"/>
            <a:ext cx="2572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EA97032A-B3FD-6C23-37C5-0CBE23E63CB1}"/>
              </a:ext>
            </a:extLst>
          </p:cNvPr>
          <p:cNvSpPr txBox="1">
            <a:spLocks/>
          </p:cNvSpPr>
          <p:nvPr/>
        </p:nvSpPr>
        <p:spPr>
          <a:xfrm>
            <a:off x="395202" y="233765"/>
            <a:ext cx="8487633" cy="570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Sequence and Dates for Market Trials to Go-Live </a:t>
            </a:r>
            <a:br>
              <a:rPr lang="en-US" sz="2000" dirty="0"/>
            </a:b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2D907A-7C61-779A-5A91-6DB38D796CC0}"/>
              </a:ext>
            </a:extLst>
          </p:cNvPr>
          <p:cNvSpPr/>
          <p:nvPr/>
        </p:nvSpPr>
        <p:spPr>
          <a:xfrm>
            <a:off x="762001" y="3440574"/>
            <a:ext cx="2229994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u="sng" dirty="0">
                <a:solidFill>
                  <a:schemeClr val="tx1"/>
                </a:solidFill>
              </a:rPr>
              <a:t>RTC QSE Submission Testing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(Submit COP, RT AS Offers,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DAM Virtual AS, Outages for ESRs)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7C9F43-D1CD-5F82-6143-0F5ED6118E96}"/>
              </a:ext>
            </a:extLst>
          </p:cNvPr>
          <p:cNvSpPr/>
          <p:nvPr/>
        </p:nvSpPr>
        <p:spPr>
          <a:xfrm>
            <a:off x="3000727" y="3440574"/>
            <a:ext cx="2042141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Open-loop RTC SCED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offers, SCED non-binding award/dispatch)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026E3E-4BBC-2CDE-660F-6E7C39CFCED7}"/>
              </a:ext>
            </a:extLst>
          </p:cNvPr>
          <p:cNvSpPr/>
          <p:nvPr/>
        </p:nvSpPr>
        <p:spPr>
          <a:xfrm>
            <a:off x="5057104" y="3440574"/>
            <a:ext cx="2139898" cy="1806724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Ongoing Open-Loop</a:t>
            </a:r>
          </a:p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&amp; Periodic Closed-loop SCED/LFC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RTC offers and telemetry to support closed-loop frequency control test 2-3 tests of 2-4 hour durations)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838D4D-9AF0-66C4-0D8E-0A4D26D70D3D}"/>
              </a:ext>
            </a:extLst>
          </p:cNvPr>
          <p:cNvSpPr/>
          <p:nvPr/>
        </p:nvSpPr>
        <p:spPr>
          <a:xfrm>
            <a:off x="756015" y="4508864"/>
            <a:ext cx="2238552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RTC QSE Telemetry Check-out </a:t>
            </a:r>
            <a:r>
              <a:rPr lang="en-US" sz="1100" dirty="0">
                <a:solidFill>
                  <a:schemeClr val="tx1"/>
                </a:solidFill>
              </a:rPr>
              <a:t>(QSEs add/verify new telemetry points for UDSP, New ramp rates, ESR telemetry)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716E97-B79F-8D46-15FD-EF530D7CEE6F}"/>
              </a:ext>
            </a:extLst>
          </p:cNvPr>
          <p:cNvSpPr/>
          <p:nvPr/>
        </p:nvSpPr>
        <p:spPr>
          <a:xfrm>
            <a:off x="5043328" y="5433765"/>
            <a:ext cx="2139899" cy="738435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Day-Ahead Market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(Non-binding DAM using QSE offers for at least 2 tests)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A243BC-6D29-109B-91A6-4029970CE6A7}"/>
              </a:ext>
            </a:extLst>
          </p:cNvPr>
          <p:cNvSpPr/>
          <p:nvPr/>
        </p:nvSpPr>
        <p:spPr>
          <a:xfrm>
            <a:off x="7188486" y="3437333"/>
            <a:ext cx="1086131" cy="2734867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Transition to Go-Live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Upon completion of testing, confirmation of ERCOT and market readiness for Go-Live.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04C06B-C52B-F389-AC5E-A225AA27F943}"/>
              </a:ext>
            </a:extLst>
          </p:cNvPr>
          <p:cNvSpPr/>
          <p:nvPr/>
        </p:nvSpPr>
        <p:spPr>
          <a:xfrm>
            <a:off x="709698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A5A9EE-CEF8-7774-1B9B-556FBB9408BF}"/>
              </a:ext>
            </a:extLst>
          </p:cNvPr>
          <p:cNvSpPr/>
          <p:nvPr/>
        </p:nvSpPr>
        <p:spPr>
          <a:xfrm>
            <a:off x="1777692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5462826-8396-1072-6270-9CEF9E396EC3}"/>
              </a:ext>
            </a:extLst>
          </p:cNvPr>
          <p:cNvSpPr/>
          <p:nvPr/>
        </p:nvSpPr>
        <p:spPr>
          <a:xfrm>
            <a:off x="2855490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July 2025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22F09F3-7FED-D165-CAC6-5872696DC5B8}"/>
              </a:ext>
            </a:extLst>
          </p:cNvPr>
          <p:cNvSpPr/>
          <p:nvPr/>
        </p:nvSpPr>
        <p:spPr>
          <a:xfrm>
            <a:off x="3933075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Aug 2025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45B9E6F-084C-A3B5-BD31-9FF09D8E34C1}"/>
              </a:ext>
            </a:extLst>
          </p:cNvPr>
          <p:cNvSpPr/>
          <p:nvPr/>
        </p:nvSpPr>
        <p:spPr>
          <a:xfrm>
            <a:off x="5002525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Sep 2025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41105A9-C787-2703-CAF0-7909C9525862}"/>
              </a:ext>
            </a:extLst>
          </p:cNvPr>
          <p:cNvSpPr/>
          <p:nvPr/>
        </p:nvSpPr>
        <p:spPr>
          <a:xfrm>
            <a:off x="6057822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Oct 2025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869C7E7-6AD6-66EE-9476-0F679F08C46C}"/>
              </a:ext>
            </a:extLst>
          </p:cNvPr>
          <p:cNvSpPr/>
          <p:nvPr/>
        </p:nvSpPr>
        <p:spPr>
          <a:xfrm>
            <a:off x="7124700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Nov 2025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32395EE-33E2-A0BC-9F5A-829AF4E65FA6}"/>
              </a:ext>
            </a:extLst>
          </p:cNvPr>
          <p:cNvSpPr/>
          <p:nvPr/>
        </p:nvSpPr>
        <p:spPr>
          <a:xfrm>
            <a:off x="8191500" y="2231056"/>
            <a:ext cx="805633" cy="380999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Dec 2025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9465D1A-060B-F121-F06A-AF0A5EF59DD0}"/>
              </a:ext>
            </a:extLst>
          </p:cNvPr>
          <p:cNvSpPr/>
          <p:nvPr/>
        </p:nvSpPr>
        <p:spPr>
          <a:xfrm>
            <a:off x="2989882" y="4507110"/>
            <a:ext cx="2049398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QSE Telemetry Tests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(Individual QSE to follow UDSP and support new ramp rate and ESR telemetry)</a:t>
            </a:r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F2F16B1F-63A9-8500-B166-F4A8E6E29F12}"/>
              </a:ext>
            </a:extLst>
          </p:cNvPr>
          <p:cNvSpPr/>
          <p:nvPr/>
        </p:nvSpPr>
        <p:spPr>
          <a:xfrm>
            <a:off x="776202" y="2612056"/>
            <a:ext cx="6394459" cy="570951"/>
          </a:xfrm>
          <a:prstGeom prst="homePlate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QSE Scorecards &amp; Exit Criteria for each Trial Phase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0519A9-0C02-DC6F-1AA2-E48EFB265269}"/>
              </a:ext>
            </a:extLst>
          </p:cNvPr>
          <p:cNvSpPr txBox="1"/>
          <p:nvPr/>
        </p:nvSpPr>
        <p:spPr>
          <a:xfrm>
            <a:off x="780551" y="1766211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5/5/25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168978B-C93E-362D-C8FE-5A79048E3FD1}"/>
              </a:ext>
            </a:extLst>
          </p:cNvPr>
          <p:cNvSpPr txBox="1"/>
          <p:nvPr/>
        </p:nvSpPr>
        <p:spPr>
          <a:xfrm>
            <a:off x="2971800" y="1766211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7/7/25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253E6AA-13E4-0F7F-7E32-D052173B0325}"/>
              </a:ext>
            </a:extLst>
          </p:cNvPr>
          <p:cNvSpPr txBox="1"/>
          <p:nvPr/>
        </p:nvSpPr>
        <p:spPr>
          <a:xfrm>
            <a:off x="7135664" y="1581545"/>
            <a:ext cx="1170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30-day Market Notice</a:t>
            </a:r>
          </a:p>
          <a:p>
            <a:r>
              <a:rPr lang="en-US" sz="1200" dirty="0"/>
              <a:t>11/5/25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F84B4E5-3DF5-E3A3-87C1-CC46E09B68AC}"/>
              </a:ext>
            </a:extLst>
          </p:cNvPr>
          <p:cNvSpPr txBox="1"/>
          <p:nvPr/>
        </p:nvSpPr>
        <p:spPr>
          <a:xfrm>
            <a:off x="5029200" y="1766211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9/2/25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AAB836F-23AE-B9EC-777B-494ED303ACD7}"/>
              </a:ext>
            </a:extLst>
          </p:cNvPr>
          <p:cNvSpPr txBox="1"/>
          <p:nvPr/>
        </p:nvSpPr>
        <p:spPr>
          <a:xfrm>
            <a:off x="8191500" y="1766211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Go-Live</a:t>
            </a:r>
          </a:p>
          <a:p>
            <a:r>
              <a:rPr lang="en-US" sz="1200" dirty="0"/>
              <a:t>12/5/25*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F495A0-643F-DA75-9F60-DDC5FA1F2722}"/>
              </a:ext>
            </a:extLst>
          </p:cNvPr>
          <p:cNvSpPr txBox="1"/>
          <p:nvPr/>
        </p:nvSpPr>
        <p:spPr>
          <a:xfrm>
            <a:off x="756015" y="5642587"/>
            <a:ext cx="4202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* Go-Live date reflects 12/5/2025 as first Operating Day</a:t>
            </a:r>
          </a:p>
          <a:p>
            <a:r>
              <a:rPr lang="en-US" sz="1200" i="1" dirty="0"/>
              <a:t>  where 12/4/2025 is planned software migration.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7C1EB6B-BBD9-A444-50F6-48256210236A}"/>
              </a:ext>
            </a:extLst>
          </p:cNvPr>
          <p:cNvSpPr/>
          <p:nvPr/>
        </p:nvSpPr>
        <p:spPr>
          <a:xfrm rot="16200000">
            <a:off x="-133552" y="1791752"/>
            <a:ext cx="1164255" cy="476349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March/April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2025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FCB413-2C20-351A-55A5-D0EA988CAA30}"/>
              </a:ext>
            </a:extLst>
          </p:cNvPr>
          <p:cNvSpPr/>
          <p:nvPr/>
        </p:nvSpPr>
        <p:spPr>
          <a:xfrm rot="16200000">
            <a:off x="-1161011" y="3983466"/>
            <a:ext cx="3207450" cy="4646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2"/>
                </a:solidFill>
              </a:rPr>
              <a:t>QSE/Vendor Submission Sandbox and Telemetry Points added to network model.</a:t>
            </a:r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36410ABE-C4BA-DDD1-FC71-62C1DC3EE00C}"/>
              </a:ext>
            </a:extLst>
          </p:cNvPr>
          <p:cNvSpPr/>
          <p:nvPr/>
        </p:nvSpPr>
        <p:spPr>
          <a:xfrm>
            <a:off x="697714" y="1164582"/>
            <a:ext cx="1405928" cy="566434"/>
          </a:xfrm>
          <a:prstGeom prst="lef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NEW</a:t>
            </a:r>
          </a:p>
        </p:txBody>
      </p:sp>
    </p:spTree>
    <p:extLst>
      <p:ext uri="{BB962C8B-B14F-4D97-AF65-F5344CB8AC3E}">
        <p14:creationId xmlns:p14="http://schemas.microsoft.com/office/powerpoint/2010/main" val="2467594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763000" cy="570951"/>
          </a:xfrm>
        </p:spPr>
        <p:txBody>
          <a:bodyPr/>
          <a:lstStyle/>
          <a:p>
            <a:r>
              <a:rPr lang="en-US" dirty="0"/>
              <a:t>Reminder of Details Scope of RTC+B Program </a:t>
            </a:r>
            <a:br>
              <a:rPr lang="en-US" dirty="0"/>
            </a:br>
            <a:r>
              <a:rPr lang="en-US" sz="1800" dirty="0"/>
              <a:t>(Excel version posted with meeting)</a:t>
            </a:r>
            <a:endParaRPr lang="en-US" sz="1800" dirty="0">
              <a:solidFill>
                <a:srgbClr val="FF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3E902AA-59F9-9F43-F0BF-E61E513069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066800"/>
            <a:ext cx="6248400" cy="495603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08599F2-3725-C6E3-9755-6AA33BD942C5}"/>
              </a:ext>
            </a:extLst>
          </p:cNvPr>
          <p:cNvSpPr/>
          <p:nvPr/>
        </p:nvSpPr>
        <p:spPr>
          <a:xfrm rot="20320578">
            <a:off x="1509102" y="2046850"/>
            <a:ext cx="530145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 change from </a:t>
            </a:r>
          </a:p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October 2024</a:t>
            </a:r>
          </a:p>
        </p:txBody>
      </p:sp>
    </p:spTree>
    <p:extLst>
      <p:ext uri="{BB962C8B-B14F-4D97-AF65-F5344CB8AC3E}">
        <p14:creationId xmlns:p14="http://schemas.microsoft.com/office/powerpoint/2010/main" val="292830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Meeting discussions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726" y="762000"/>
            <a:ext cx="8534400" cy="5486400"/>
          </a:xfrm>
        </p:spPr>
        <p:txBody>
          <a:bodyPr/>
          <a:lstStyle/>
          <a:p>
            <a:pPr marL="0" indent="0">
              <a:buNone/>
            </a:pPr>
            <a:r>
              <a:rPr lang="en-US" sz="1050" dirty="0"/>
              <a:t>1.   Antitrust Admonition (Matt Mereness)</a:t>
            </a:r>
          </a:p>
          <a:p>
            <a:pPr>
              <a:buFontTx/>
              <a:buChar char="-"/>
            </a:pPr>
            <a:endParaRPr lang="en-US" sz="1050" dirty="0"/>
          </a:p>
          <a:p>
            <a:pPr marL="0" indent="0">
              <a:buNone/>
            </a:pPr>
            <a:r>
              <a:rPr lang="en-US" sz="1050" dirty="0"/>
              <a:t>2.   RTCBTF Updates and Issues (Matt Mereness)  - </a:t>
            </a:r>
            <a:r>
              <a:rPr lang="en-US" sz="1050" dirty="0">
                <a:solidFill>
                  <a:srgbClr val="C00000"/>
                </a:solidFill>
              </a:rPr>
              <a:t>ADDED January 23 and Feb 7 afternoon meeting</a:t>
            </a:r>
          </a:p>
          <a:p>
            <a:pPr>
              <a:buFontTx/>
              <a:buChar char="-"/>
            </a:pPr>
            <a:endParaRPr lang="en-US" sz="1050" dirty="0"/>
          </a:p>
          <a:p>
            <a:pPr marL="0" indent="0">
              <a:buNone/>
            </a:pPr>
            <a:r>
              <a:rPr lang="en-US" sz="1050" dirty="0"/>
              <a:t>3.   Discussion of NPRR for RTC+B Parameters (ERCOT staff)</a:t>
            </a:r>
          </a:p>
          <a:p>
            <a:pPr marL="0" indent="0">
              <a:buNone/>
            </a:pPr>
            <a:r>
              <a:rPr lang="en-US" sz="1050" dirty="0"/>
              <a:t>                 -	Ramp Rate sharing (NPRR language)</a:t>
            </a:r>
          </a:p>
          <a:p>
            <a:pPr marL="0" indent="0">
              <a:buNone/>
            </a:pPr>
            <a:r>
              <a:rPr lang="en-US" sz="1050" dirty="0"/>
              <a:t>                 -	AS Proxy Offer Floor (NPRR language with more ASDC discussion)</a:t>
            </a:r>
          </a:p>
          <a:p>
            <a:pPr marL="0" indent="0">
              <a:buNone/>
            </a:pPr>
            <a:r>
              <a:rPr lang="en-US" sz="1050" dirty="0"/>
              <a:t>                 -	ASDC for RUC discussion (NPRR sections impacted and presentation) </a:t>
            </a:r>
          </a:p>
          <a:p>
            <a:pPr marL="0" indent="0">
              <a:buNone/>
            </a:pPr>
            <a:r>
              <a:rPr lang="en-US" sz="1050" dirty="0"/>
              <a:t>                 -	AS Duration Requirements (initial discussion)</a:t>
            </a:r>
          </a:p>
          <a:p>
            <a:pPr marL="0" indent="0">
              <a:buNone/>
            </a:pPr>
            <a:endParaRPr lang="en-US" sz="1050" dirty="0"/>
          </a:p>
          <a:p>
            <a:pPr marL="0" indent="0">
              <a:buNone/>
            </a:pPr>
            <a:r>
              <a:rPr lang="en-US" sz="1050" dirty="0"/>
              <a:t>4.   Proposed changes for AS Qualification  (Nitika Mago)</a:t>
            </a:r>
          </a:p>
          <a:p>
            <a:pPr marL="0" indent="0">
              <a:buNone/>
            </a:pPr>
            <a:r>
              <a:rPr lang="en-US" sz="1050" dirty="0"/>
              <a:t>                 -	Follow-up on discussion of IRR AS qualification</a:t>
            </a:r>
            <a:r>
              <a:rPr lang="en-US" sz="1050" dirty="0">
                <a:solidFill>
                  <a:srgbClr val="C00000"/>
                </a:solidFill>
              </a:rPr>
              <a:t> </a:t>
            </a:r>
          </a:p>
          <a:p>
            <a:pPr marL="0" indent="0">
              <a:buNone/>
            </a:pPr>
            <a:endParaRPr lang="en-US" sz="1050" dirty="0"/>
          </a:p>
          <a:p>
            <a:pPr marL="0" indent="0">
              <a:buNone/>
            </a:pPr>
            <a:r>
              <a:rPr lang="en-US" sz="1050" dirty="0">
                <a:solidFill>
                  <a:srgbClr val="C00000"/>
                </a:solidFill>
              </a:rPr>
              <a:t>5.   Review any Market feedback on Market Trials Handbooks (Matt Mereness)</a:t>
            </a:r>
          </a:p>
          <a:p>
            <a:pPr marL="0" indent="0">
              <a:buNone/>
            </a:pPr>
            <a:r>
              <a:rPr lang="en-US" sz="1050" dirty="0">
                <a:solidFill>
                  <a:srgbClr val="C00000"/>
                </a:solidFill>
              </a:rPr>
              <a:t>                 -	QSE Market Submissions (Handbook #1) – No comments received</a:t>
            </a:r>
          </a:p>
          <a:p>
            <a:pPr marL="0" indent="0">
              <a:buNone/>
            </a:pPr>
            <a:r>
              <a:rPr lang="en-US" sz="1050" dirty="0">
                <a:solidFill>
                  <a:srgbClr val="C00000"/>
                </a:solidFill>
              </a:rPr>
              <a:t>                 -	QSE Telemetry Check-Out (Handbook #2) – No comments received</a:t>
            </a:r>
          </a:p>
          <a:p>
            <a:pPr>
              <a:buFontTx/>
              <a:buChar char="-"/>
            </a:pPr>
            <a:endParaRPr lang="en-US" sz="1050" dirty="0"/>
          </a:p>
          <a:p>
            <a:pPr marL="0" indent="0">
              <a:buNone/>
            </a:pPr>
            <a:r>
              <a:rPr lang="en-US" sz="1050" dirty="0"/>
              <a:t>6.   Discussion of AS Demand Curves  (Jonas Kersulis- IMM) </a:t>
            </a:r>
          </a:p>
          <a:p>
            <a:pPr marL="0" indent="0">
              <a:buNone/>
            </a:pPr>
            <a:r>
              <a:rPr lang="en-US" sz="1050" dirty="0"/>
              <a:t>                 -	ASDC sensitivity analysis for different ASDC proposals and draft NPRR</a:t>
            </a:r>
          </a:p>
          <a:p>
            <a:pPr>
              <a:buFontTx/>
              <a:buChar char="-"/>
            </a:pPr>
            <a:endParaRPr lang="en-US" sz="1050" dirty="0"/>
          </a:p>
          <a:p>
            <a:pPr marL="0" indent="0">
              <a:buNone/>
            </a:pPr>
            <a:r>
              <a:rPr lang="en-US" sz="1050" dirty="0"/>
              <a:t>7.   Refreshed RTC Efficiency Cost Savings (Matthew Schmidt)</a:t>
            </a:r>
          </a:p>
          <a:p>
            <a:pPr marL="0" indent="0">
              <a:buNone/>
            </a:pPr>
            <a:r>
              <a:rPr lang="en-US" sz="1050" dirty="0"/>
              <a:t>                -	ERCOT study of annual RTC cost savings in 2023-2024</a:t>
            </a:r>
          </a:p>
          <a:p>
            <a:pPr>
              <a:buFontTx/>
              <a:buChar char="-"/>
            </a:pPr>
            <a:endParaRPr lang="en-US" sz="1050" dirty="0"/>
          </a:p>
          <a:p>
            <a:pPr marL="0" indent="0">
              <a:buNone/>
            </a:pPr>
            <a:r>
              <a:rPr lang="en-US" sz="1050" dirty="0"/>
              <a:t>8.   Other Business</a:t>
            </a:r>
          </a:p>
          <a:p>
            <a:pPr marL="0" indent="0">
              <a:buNone/>
            </a:pPr>
            <a:r>
              <a:rPr lang="en-US" sz="1050" dirty="0"/>
              <a:t>                -	WMS question about WSL in </a:t>
            </a:r>
            <a:r>
              <a:rPr lang="en-US" sz="1050"/>
              <a:t>Load Forecast (NPRR1253)</a:t>
            </a:r>
            <a:endParaRPr lang="en-US" sz="1050" dirty="0"/>
          </a:p>
          <a:p>
            <a:pPr>
              <a:buFontTx/>
              <a:buChar char="-"/>
            </a:pP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506492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Additional Meetings added Jan 23 and Feb 7 </a:t>
            </a:r>
            <a:br>
              <a:rPr lang="en-US" dirty="0">
                <a:solidFill>
                  <a:srgbClr val="C00000"/>
                </a:solidFill>
              </a:rPr>
            </a:br>
            <a:r>
              <a:rPr lang="en-US" dirty="0">
                <a:solidFill>
                  <a:srgbClr val="C00000"/>
                </a:solidFill>
              </a:rPr>
              <a:t>prior to Feb 19 meeting</a:t>
            </a:r>
            <a:br>
              <a:rPr lang="en-US" dirty="0"/>
            </a:br>
            <a:br>
              <a:rPr lang="en-US" dirty="0"/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id="{4E435DA2-2071-8976-CB2E-87BF5C222C09}"/>
              </a:ext>
            </a:extLst>
          </p:cNvPr>
          <p:cNvSpPr/>
          <p:nvPr/>
        </p:nvSpPr>
        <p:spPr>
          <a:xfrm>
            <a:off x="7086600" y="1144621"/>
            <a:ext cx="457200" cy="3810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FCE7502-AF8E-E914-B579-484EFEE1AD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0"/>
            <a:ext cx="8839200" cy="406561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0653F25-2C24-9337-5C10-F75F49454EDD}"/>
              </a:ext>
            </a:extLst>
          </p:cNvPr>
          <p:cNvSpPr/>
          <p:nvPr/>
        </p:nvSpPr>
        <p:spPr>
          <a:xfrm>
            <a:off x="76200" y="1692071"/>
            <a:ext cx="4343400" cy="54738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8B8396D-D933-DCC3-C9AA-CE0547FD5CA9}"/>
              </a:ext>
            </a:extLst>
          </p:cNvPr>
          <p:cNvSpPr/>
          <p:nvPr/>
        </p:nvSpPr>
        <p:spPr>
          <a:xfrm>
            <a:off x="76200" y="2620455"/>
            <a:ext cx="4343400" cy="152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815848-8057-8972-0ABC-DFD8E48DB7D5}"/>
              </a:ext>
            </a:extLst>
          </p:cNvPr>
          <p:cNvSpPr/>
          <p:nvPr/>
        </p:nvSpPr>
        <p:spPr>
          <a:xfrm>
            <a:off x="76200" y="2922615"/>
            <a:ext cx="4343400" cy="152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359645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customXml/itemProps3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22959</TotalTime>
  <Words>535</Words>
  <Application>Microsoft Office PowerPoint</Application>
  <PresentationFormat>On-screen Show (4:3)</PresentationFormat>
  <Paragraphs>91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Cover Slide</vt:lpstr>
      <vt:lpstr>Horizontal Theme</vt:lpstr>
      <vt:lpstr>PowerPoint Presentation</vt:lpstr>
      <vt:lpstr>Outline</vt:lpstr>
      <vt:lpstr>RTC+B Program Update  (excerpt from December Board T&amp;S RTC Update)</vt:lpstr>
      <vt:lpstr>PowerPoint Presentation</vt:lpstr>
      <vt:lpstr>Reminder of Details Scope of RTC+B Program  (Excel version posted with meeting)</vt:lpstr>
      <vt:lpstr>Meeting discussions</vt:lpstr>
      <vt:lpstr>Additional Meetings added Jan 23 and Feb 7  prior to Feb 19 meeting 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613</cp:revision>
  <cp:lastPrinted>2017-10-10T21:31:05Z</cp:lastPrinted>
  <dcterms:created xsi:type="dcterms:W3CDTF">2016-01-21T15:20:31Z</dcterms:created>
  <dcterms:modified xsi:type="dcterms:W3CDTF">2025-01-27T22:36:00Z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