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16"/>
  </p:notesMasterIdLst>
  <p:handoutMasterIdLst>
    <p:handoutMasterId r:id="rId17"/>
  </p:handoutMasterIdLst>
  <p:sldIdLst>
    <p:sldId id="260" r:id="rId6"/>
    <p:sldId id="269" r:id="rId7"/>
    <p:sldId id="319" r:id="rId8"/>
    <p:sldId id="320" r:id="rId9"/>
    <p:sldId id="321" r:id="rId10"/>
    <p:sldId id="584" r:id="rId11"/>
    <p:sldId id="586" r:id="rId12"/>
    <p:sldId id="585" r:id="rId13"/>
    <p:sldId id="587" r:id="rId14"/>
    <p:sldId id="588"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A0BDAE-E523-418C-86E1-7722AEB00FB9}" v="2" dt="2025-01-28T19:45:27.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6" d="100"/>
          <a:sy n="106" d="100"/>
        </p:scale>
        <p:origin x="1764" y="96"/>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dri, Sreenivas" userId="0b43dccd-042e-4be0-871d-afa1d90d6a2e" providerId="ADAL" clId="{D9A0BDAE-E523-418C-86E1-7722AEB00FB9}"/>
    <pc:docChg chg="undo custSel addSld delSld modSld sldOrd">
      <pc:chgData name="Badri, Sreenivas" userId="0b43dccd-042e-4be0-871d-afa1d90d6a2e" providerId="ADAL" clId="{D9A0BDAE-E523-418C-86E1-7722AEB00FB9}" dt="2025-01-29T01:35:23.909" v="951" actId="1076"/>
      <pc:docMkLst>
        <pc:docMk/>
      </pc:docMkLst>
      <pc:sldChg chg="add ord">
        <pc:chgData name="Badri, Sreenivas" userId="0b43dccd-042e-4be0-871d-afa1d90d6a2e" providerId="ADAL" clId="{D9A0BDAE-E523-418C-86E1-7722AEB00FB9}" dt="2025-01-28T19:45:08.080" v="5"/>
        <pc:sldMkLst>
          <pc:docMk/>
          <pc:sldMk cId="1834024318" sldId="269"/>
        </pc:sldMkLst>
      </pc:sldChg>
      <pc:sldChg chg="modSp del mod">
        <pc:chgData name="Badri, Sreenivas" userId="0b43dccd-042e-4be0-871d-afa1d90d6a2e" providerId="ADAL" clId="{D9A0BDAE-E523-418C-86E1-7722AEB00FB9}" dt="2025-01-28T19:59:23.455" v="704" actId="47"/>
        <pc:sldMkLst>
          <pc:docMk/>
          <pc:sldMk cId="3446500615" sldId="280"/>
        </pc:sldMkLst>
        <pc:spChg chg="mod">
          <ac:chgData name="Badri, Sreenivas" userId="0b43dccd-042e-4be0-871d-afa1d90d6a2e" providerId="ADAL" clId="{D9A0BDAE-E523-418C-86E1-7722AEB00FB9}" dt="2025-01-28T19:59:19.088" v="703" actId="6549"/>
          <ac:spMkLst>
            <pc:docMk/>
            <pc:sldMk cId="3446500615" sldId="280"/>
            <ac:spMk id="3" creationId="{8265348D-3465-46B4-89D9-D0499BC1F3C7}"/>
          </ac:spMkLst>
        </pc:spChg>
      </pc:sldChg>
      <pc:sldChg chg="add ord">
        <pc:chgData name="Badri, Sreenivas" userId="0b43dccd-042e-4be0-871d-afa1d90d6a2e" providerId="ADAL" clId="{D9A0BDAE-E523-418C-86E1-7722AEB00FB9}" dt="2025-01-28T19:45:29.402" v="8"/>
        <pc:sldMkLst>
          <pc:docMk/>
          <pc:sldMk cId="1212693946" sldId="319"/>
        </pc:sldMkLst>
      </pc:sldChg>
      <pc:sldChg chg="add ord">
        <pc:chgData name="Badri, Sreenivas" userId="0b43dccd-042e-4be0-871d-afa1d90d6a2e" providerId="ADAL" clId="{D9A0BDAE-E523-418C-86E1-7722AEB00FB9}" dt="2025-01-28T19:45:29.402" v="8"/>
        <pc:sldMkLst>
          <pc:docMk/>
          <pc:sldMk cId="2136936473" sldId="320"/>
        </pc:sldMkLst>
      </pc:sldChg>
      <pc:sldChg chg="modSp mod">
        <pc:chgData name="Badri, Sreenivas" userId="0b43dccd-042e-4be0-871d-afa1d90d6a2e" providerId="ADAL" clId="{D9A0BDAE-E523-418C-86E1-7722AEB00FB9}" dt="2025-01-29T01:30:58.902" v="721" actId="6549"/>
        <pc:sldMkLst>
          <pc:docMk/>
          <pc:sldMk cId="2863064726" sldId="321"/>
        </pc:sldMkLst>
        <pc:spChg chg="mod">
          <ac:chgData name="Badri, Sreenivas" userId="0b43dccd-042e-4be0-871d-afa1d90d6a2e" providerId="ADAL" clId="{D9A0BDAE-E523-418C-86E1-7722AEB00FB9}" dt="2025-01-29T01:30:58.902" v="721" actId="6549"/>
          <ac:spMkLst>
            <pc:docMk/>
            <pc:sldMk cId="2863064726" sldId="321"/>
            <ac:spMk id="5" creationId="{B9330B6B-4A24-E782-5A4C-968EB829CEC6}"/>
          </ac:spMkLst>
        </pc:spChg>
      </pc:sldChg>
      <pc:sldChg chg="del">
        <pc:chgData name="Badri, Sreenivas" userId="0b43dccd-042e-4be0-871d-afa1d90d6a2e" providerId="ADAL" clId="{D9A0BDAE-E523-418C-86E1-7722AEB00FB9}" dt="2025-01-28T19:59:15.177" v="702" actId="47"/>
        <pc:sldMkLst>
          <pc:docMk/>
          <pc:sldMk cId="3975203194" sldId="583"/>
        </pc:sldMkLst>
      </pc:sldChg>
      <pc:sldChg chg="modSp mod">
        <pc:chgData name="Badri, Sreenivas" userId="0b43dccd-042e-4be0-871d-afa1d90d6a2e" providerId="ADAL" clId="{D9A0BDAE-E523-418C-86E1-7722AEB00FB9}" dt="2025-01-29T01:35:23.909" v="951" actId="1076"/>
        <pc:sldMkLst>
          <pc:docMk/>
          <pc:sldMk cId="193906875" sldId="584"/>
        </pc:sldMkLst>
        <pc:spChg chg="mod">
          <ac:chgData name="Badri, Sreenivas" userId="0b43dccd-042e-4be0-871d-afa1d90d6a2e" providerId="ADAL" clId="{D9A0BDAE-E523-418C-86E1-7722AEB00FB9}" dt="2025-01-29T01:35:23.909" v="951" actId="1076"/>
          <ac:spMkLst>
            <pc:docMk/>
            <pc:sldMk cId="193906875" sldId="584"/>
            <ac:spMk id="3" creationId="{29A5074F-1C7E-E463-7D11-514E44FC01FD}"/>
          </ac:spMkLst>
        </pc:spChg>
      </pc:sldChg>
    </pc:docChg>
  </pc:docChgLst>
  <pc:docChgLst>
    <pc:chgData name="Badri, Sreenivas" userId="0b43dccd-042e-4be0-871d-afa1d90d6a2e" providerId="ADAL" clId="{04D640D5-29B0-414F-B3A5-05736B51CC22}"/>
    <pc:docChg chg="modSld">
      <pc:chgData name="Badri, Sreenivas" userId="0b43dccd-042e-4be0-871d-afa1d90d6a2e" providerId="ADAL" clId="{04D640D5-29B0-414F-B3A5-05736B51CC22}" dt="2025-01-29T18:05:45.846" v="7" actId="20577"/>
      <pc:docMkLst>
        <pc:docMk/>
      </pc:docMkLst>
      <pc:sldChg chg="modSp mod">
        <pc:chgData name="Badri, Sreenivas" userId="0b43dccd-042e-4be0-871d-afa1d90d6a2e" providerId="ADAL" clId="{04D640D5-29B0-414F-B3A5-05736B51CC22}" dt="2025-01-29T18:05:29.568" v="1"/>
        <pc:sldMkLst>
          <pc:docMk/>
          <pc:sldMk cId="446960653" sldId="585"/>
        </pc:sldMkLst>
        <pc:spChg chg="mod">
          <ac:chgData name="Badri, Sreenivas" userId="0b43dccd-042e-4be0-871d-afa1d90d6a2e" providerId="ADAL" clId="{04D640D5-29B0-414F-B3A5-05736B51CC22}" dt="2025-01-29T18:05:29.568" v="1"/>
          <ac:spMkLst>
            <pc:docMk/>
            <pc:sldMk cId="446960653" sldId="585"/>
            <ac:spMk id="2" creationId="{D3BC4ACA-0549-FBA7-BBED-B613F2019ADB}"/>
          </ac:spMkLst>
        </pc:spChg>
      </pc:sldChg>
      <pc:sldChg chg="modSp mod">
        <pc:chgData name="Badri, Sreenivas" userId="0b43dccd-042e-4be0-871d-afa1d90d6a2e" providerId="ADAL" clId="{04D640D5-29B0-414F-B3A5-05736B51CC22}" dt="2025-01-29T18:05:23.200" v="0"/>
        <pc:sldMkLst>
          <pc:docMk/>
          <pc:sldMk cId="380555466" sldId="586"/>
        </pc:sldMkLst>
        <pc:spChg chg="mod">
          <ac:chgData name="Badri, Sreenivas" userId="0b43dccd-042e-4be0-871d-afa1d90d6a2e" providerId="ADAL" clId="{04D640D5-29B0-414F-B3A5-05736B51CC22}" dt="2025-01-29T18:05:23.200" v="0"/>
          <ac:spMkLst>
            <pc:docMk/>
            <pc:sldMk cId="380555466" sldId="586"/>
            <ac:spMk id="2" creationId="{4525D62C-94F7-E51A-0D21-4F1A8B863BB5}"/>
          </ac:spMkLst>
        </pc:spChg>
      </pc:sldChg>
      <pc:sldChg chg="modSp mod">
        <pc:chgData name="Badri, Sreenivas" userId="0b43dccd-042e-4be0-871d-afa1d90d6a2e" providerId="ADAL" clId="{04D640D5-29B0-414F-B3A5-05736B51CC22}" dt="2025-01-29T18:05:36.672" v="2"/>
        <pc:sldMkLst>
          <pc:docMk/>
          <pc:sldMk cId="3259812957" sldId="587"/>
        </pc:sldMkLst>
        <pc:spChg chg="mod">
          <ac:chgData name="Badri, Sreenivas" userId="0b43dccd-042e-4be0-871d-afa1d90d6a2e" providerId="ADAL" clId="{04D640D5-29B0-414F-B3A5-05736B51CC22}" dt="2025-01-29T18:05:36.672" v="2"/>
          <ac:spMkLst>
            <pc:docMk/>
            <pc:sldMk cId="3259812957" sldId="587"/>
            <ac:spMk id="2" creationId="{F6F89918-1DF5-5D1B-D00F-641B2EAAD867}"/>
          </ac:spMkLst>
        </pc:spChg>
      </pc:sldChg>
      <pc:sldChg chg="modSp mod">
        <pc:chgData name="Badri, Sreenivas" userId="0b43dccd-042e-4be0-871d-afa1d90d6a2e" providerId="ADAL" clId="{04D640D5-29B0-414F-B3A5-05736B51CC22}" dt="2025-01-29T18:05:45.846" v="7" actId="20577"/>
        <pc:sldMkLst>
          <pc:docMk/>
          <pc:sldMk cId="678184484" sldId="588"/>
        </pc:sldMkLst>
        <pc:spChg chg="mod">
          <ac:chgData name="Badri, Sreenivas" userId="0b43dccd-042e-4be0-871d-afa1d90d6a2e" providerId="ADAL" clId="{04D640D5-29B0-414F-B3A5-05736B51CC22}" dt="2025-01-29T18:05:45.846" v="7" actId="20577"/>
          <ac:spMkLst>
            <pc:docMk/>
            <pc:sldMk cId="678184484" sldId="588"/>
            <ac:spMk id="2" creationId="{3BB9969B-FDC9-B58E-DF3E-B909B93DAC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1/29/2025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1/29/2025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C6A9CD-3F8F-BF9B-8A6D-DA135D6B72F4}"/>
              </a:ext>
            </a:extLst>
          </p:cNvPr>
          <p:cNvSpPr txBox="1"/>
          <p:nvPr/>
        </p:nvSpPr>
        <p:spPr>
          <a:xfrm>
            <a:off x="3581400" y="1981200"/>
            <a:ext cx="5646034" cy="2462213"/>
          </a:xfrm>
          <a:prstGeom prst="rect">
            <a:avLst/>
          </a:prstGeom>
          <a:noFill/>
        </p:spPr>
        <p:txBody>
          <a:bodyPr wrap="square" rtlCol="0">
            <a:spAutoFit/>
          </a:bodyPr>
          <a:lstStyle/>
          <a:p>
            <a:r>
              <a:rPr lang="en-US" sz="2000" b="1" dirty="0"/>
              <a:t>SCR820 – Real-Time Operator Communication System (RTOC)</a:t>
            </a:r>
          </a:p>
          <a:p>
            <a:r>
              <a:rPr lang="en-US" sz="2400" b="1" dirty="0"/>
              <a:t> </a:t>
            </a:r>
          </a:p>
          <a:p>
            <a:r>
              <a:rPr lang="en-US" dirty="0"/>
              <a:t>Preethi Meher</a:t>
            </a:r>
          </a:p>
          <a:p>
            <a:endParaRPr lang="en-US" dirty="0"/>
          </a:p>
          <a:p>
            <a:r>
              <a:rPr lang="en-US" dirty="0"/>
              <a:t>Jan 30, 2024</a:t>
            </a:r>
          </a:p>
          <a:p>
            <a:endParaRPr lang="en-US" dirty="0"/>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969B-FDC9-B58E-DF3E-B909B93DAC25}"/>
              </a:ext>
            </a:extLst>
          </p:cNvPr>
          <p:cNvSpPr>
            <a:spLocks noGrp="1"/>
          </p:cNvSpPr>
          <p:nvPr>
            <p:ph type="title"/>
          </p:nvPr>
        </p:nvSpPr>
        <p:spPr/>
        <p:txBody>
          <a:bodyPr/>
          <a:lstStyle/>
          <a:p>
            <a:r>
              <a:rPr lang="en-US" dirty="0"/>
              <a:t>Tool Access</a:t>
            </a:r>
          </a:p>
        </p:txBody>
      </p:sp>
      <p:sp>
        <p:nvSpPr>
          <p:cNvPr id="3" name="Content Placeholder 2">
            <a:extLst>
              <a:ext uri="{FF2B5EF4-FFF2-40B4-BE49-F238E27FC236}">
                <a16:creationId xmlns:a16="http://schemas.microsoft.com/office/drawing/2014/main" id="{10EF9A77-37AE-BB8C-8167-5A164D463B80}"/>
              </a:ext>
            </a:extLst>
          </p:cNvPr>
          <p:cNvSpPr>
            <a:spLocks noGrp="1"/>
          </p:cNvSpPr>
          <p:nvPr>
            <p:ph idx="1"/>
          </p:nvPr>
        </p:nvSpPr>
        <p:spPr/>
        <p:txBody>
          <a:bodyPr/>
          <a:lstStyle/>
          <a:p>
            <a:pPr>
              <a:buFont typeface="Wingdings" panose="05000000000000000000" pitchFamily="2" charset="2"/>
              <a:buChar char="q"/>
            </a:pPr>
            <a:r>
              <a:rPr lang="en-US" sz="1600" dirty="0">
                <a:cs typeface="Calibri" panose="020F0502020204030204" pitchFamily="34" charset="0"/>
              </a:rPr>
              <a:t>Access control</a:t>
            </a:r>
          </a:p>
          <a:p>
            <a:pPr lvl="1">
              <a:lnSpc>
                <a:spcPct val="150000"/>
              </a:lnSpc>
              <a:buFont typeface="Courier New" panose="02070309020205020404" pitchFamily="49" charset="0"/>
              <a:buChar char="o"/>
            </a:pPr>
            <a:r>
              <a:rPr lang="en-US" sz="1400" dirty="0">
                <a:cs typeface="Calibri" panose="020F0502020204030204" pitchFamily="34" charset="0"/>
              </a:rPr>
              <a:t>Application access will be granted via digital certificates</a:t>
            </a:r>
          </a:p>
          <a:p>
            <a:pPr lvl="1">
              <a:lnSpc>
                <a:spcPct val="150000"/>
              </a:lnSpc>
              <a:buFont typeface="Courier New" panose="02070309020205020404" pitchFamily="49" charset="0"/>
              <a:buChar char="o"/>
            </a:pPr>
            <a:r>
              <a:rPr lang="en-US" sz="1400" dirty="0">
                <a:cs typeface="Calibri" panose="020F0502020204030204" pitchFamily="34" charset="0"/>
              </a:rPr>
              <a:t>A new role must be added to the certificate for authorization </a:t>
            </a:r>
          </a:p>
        </p:txBody>
      </p:sp>
      <p:sp>
        <p:nvSpPr>
          <p:cNvPr id="4" name="Slide Number Placeholder 3">
            <a:extLst>
              <a:ext uri="{FF2B5EF4-FFF2-40B4-BE49-F238E27FC236}">
                <a16:creationId xmlns:a16="http://schemas.microsoft.com/office/drawing/2014/main" id="{296BFDEC-BF4E-713F-D60E-1586CBB9A7ED}"/>
              </a:ext>
            </a:extLst>
          </p:cNvPr>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678184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CEF-EFBC-4636-82B4-BB2BF1DD0862}"/>
              </a:ext>
            </a:extLst>
          </p:cNvPr>
          <p:cNvSpPr>
            <a:spLocks noGrp="1"/>
          </p:cNvSpPr>
          <p:nvPr>
            <p:ph type="title"/>
          </p:nvPr>
        </p:nvSpPr>
        <p:spPr/>
        <p:txBody>
          <a:bodyPr/>
          <a:lstStyle/>
          <a:p>
            <a:r>
              <a:rPr lang="en-US" sz="2400" dirty="0"/>
              <a:t>SCR820</a:t>
            </a:r>
          </a:p>
        </p:txBody>
      </p:sp>
      <p:sp>
        <p:nvSpPr>
          <p:cNvPr id="4" name="Slide Number Placeholder 3">
            <a:extLst>
              <a:ext uri="{FF2B5EF4-FFF2-40B4-BE49-F238E27FC236}">
                <a16:creationId xmlns:a16="http://schemas.microsoft.com/office/drawing/2014/main" id="{752E5DF2-651A-4AFC-9184-76A95C8F9DEE}"/>
              </a:ext>
            </a:extLst>
          </p:cNvPr>
          <p:cNvSpPr>
            <a:spLocks noGrp="1"/>
          </p:cNvSpPr>
          <p:nvPr>
            <p:ph type="sldNum" sz="quarter" idx="4"/>
          </p:nvPr>
        </p:nvSpPr>
        <p:spPr/>
        <p:txBody>
          <a:bodyPr/>
          <a:lstStyle/>
          <a:p>
            <a:fld id="{1D93BD3E-1E9A-4970-A6F7-E7AC52762E0C}" type="slidenum">
              <a:rPr lang="en-US" smtClean="0"/>
              <a:pPr/>
              <a:t>2</a:t>
            </a:fld>
            <a:endParaRPr lang="en-US"/>
          </a:p>
        </p:txBody>
      </p:sp>
      <p:sp>
        <p:nvSpPr>
          <p:cNvPr id="8" name="TextBox 7">
            <a:extLst>
              <a:ext uri="{FF2B5EF4-FFF2-40B4-BE49-F238E27FC236}">
                <a16:creationId xmlns:a16="http://schemas.microsoft.com/office/drawing/2014/main" id="{3C5A155F-FCAC-0033-B7C9-7B6460C67A62}"/>
              </a:ext>
            </a:extLst>
          </p:cNvPr>
          <p:cNvSpPr txBox="1"/>
          <p:nvPr/>
        </p:nvSpPr>
        <p:spPr>
          <a:xfrm>
            <a:off x="152400" y="1166843"/>
            <a:ext cx="8686800" cy="3416320"/>
          </a:xfrm>
          <a:prstGeom prst="rect">
            <a:avLst/>
          </a:prstGeom>
          <a:noFill/>
        </p:spPr>
        <p:txBody>
          <a:bodyPr wrap="square">
            <a:spAutoFit/>
          </a:bodyPr>
          <a:lstStyle/>
          <a:p>
            <a:pPr indent="-285750" algn="just"/>
            <a:r>
              <a:rPr lang="en-US" sz="2000" b="1" u="sng" dirty="0">
                <a:solidFill>
                  <a:schemeClr val="tx2"/>
                </a:solidFill>
                <a:cs typeface="Calibri" panose="020F0502020204030204" pitchFamily="34" charset="0"/>
              </a:rPr>
              <a:t>Objective</a:t>
            </a:r>
          </a:p>
          <a:p>
            <a:pPr marL="57150" indent="0" algn="just">
              <a:buNone/>
            </a:pPr>
            <a:endParaRPr lang="en-US" sz="1600" b="1" u="sng" dirty="0">
              <a:ea typeface="Calibri" panose="020F0502020204030204" pitchFamily="34" charset="0"/>
              <a:cs typeface="Calibri" panose="020F0502020204030204" pitchFamily="34" charset="0"/>
            </a:endParaRPr>
          </a:p>
          <a:p>
            <a:pPr lvl="1" algn="just">
              <a:buFont typeface="Wingdings" panose="05000000000000000000" pitchFamily="2" charset="2"/>
              <a:buChar char="q"/>
            </a:pPr>
            <a:r>
              <a:rPr lang="en-US" dirty="0">
                <a:solidFill>
                  <a:schemeClr val="tx2"/>
                </a:solidFill>
                <a:latin typeface="Arial" panose="020B0604020202020204" pitchFamily="34" charset="0"/>
              </a:rPr>
              <a:t> This SCR builds on the ERCOT Control Room Hotline communication process by developing a web-based platform supporting Real-Time, bi-directional, “Send-Review” messaging between ERCOT Operators and Transmission Operators (TOs) during emergency event coordination.</a:t>
            </a:r>
          </a:p>
          <a:p>
            <a:pPr lvl="1" algn="just">
              <a:buFont typeface="Wingdings" panose="05000000000000000000" pitchFamily="2" charset="2"/>
              <a:buChar char="q"/>
            </a:pPr>
            <a:endParaRPr lang="en-US" dirty="0">
              <a:solidFill>
                <a:schemeClr val="tx2"/>
              </a:solidFill>
              <a:latin typeface="Arial" panose="020B0604020202020204" pitchFamily="34" charset="0"/>
            </a:endParaRPr>
          </a:p>
          <a:p>
            <a:pPr lvl="1" algn="just">
              <a:buFont typeface="Wingdings" panose="05000000000000000000" pitchFamily="2" charset="2"/>
              <a:buChar char="q"/>
            </a:pPr>
            <a:r>
              <a:rPr lang="en-US" dirty="0">
                <a:solidFill>
                  <a:schemeClr val="tx2"/>
                </a:solidFill>
                <a:latin typeface="Arial" panose="020B0604020202020204" pitchFamily="34" charset="0"/>
              </a:rPr>
              <a:t> The tool will support one-to-one or one-to-many communications.</a:t>
            </a:r>
          </a:p>
          <a:p>
            <a:pPr lvl="1" algn="just">
              <a:buFont typeface="Wingdings" panose="05000000000000000000" pitchFamily="2" charset="2"/>
              <a:buChar char="q"/>
            </a:pPr>
            <a:endParaRPr lang="en-US" dirty="0">
              <a:solidFill>
                <a:schemeClr val="tx2"/>
              </a:solidFill>
              <a:latin typeface="Arial" panose="020B0604020202020204" pitchFamily="34" charset="0"/>
            </a:endParaRPr>
          </a:p>
          <a:p>
            <a:pPr lvl="1" algn="just">
              <a:buFont typeface="Wingdings" panose="05000000000000000000" pitchFamily="2" charset="2"/>
              <a:buChar char="q"/>
            </a:pPr>
            <a:r>
              <a:rPr lang="en-US" dirty="0">
                <a:solidFill>
                  <a:schemeClr val="tx2"/>
                </a:solidFill>
                <a:latin typeface="Arial" panose="020B0604020202020204" pitchFamily="34" charset="0"/>
              </a:rPr>
              <a:t> The Messaging System will log and store communications so that parties can stay current during the emergency event and for review subsequent to the emergency.</a:t>
            </a:r>
          </a:p>
        </p:txBody>
      </p:sp>
    </p:spTree>
    <p:extLst>
      <p:ext uri="{BB962C8B-B14F-4D97-AF65-F5344CB8AC3E}">
        <p14:creationId xmlns:p14="http://schemas.microsoft.com/office/powerpoint/2010/main" val="1834024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CEF-EFBC-4636-82B4-BB2BF1DD0862}"/>
              </a:ext>
            </a:extLst>
          </p:cNvPr>
          <p:cNvSpPr>
            <a:spLocks noGrp="1"/>
          </p:cNvSpPr>
          <p:nvPr>
            <p:ph type="title"/>
          </p:nvPr>
        </p:nvSpPr>
        <p:spPr/>
        <p:txBody>
          <a:bodyPr/>
          <a:lstStyle/>
          <a:p>
            <a:r>
              <a:rPr lang="en-US" sz="2400" dirty="0"/>
              <a:t>SCR820</a:t>
            </a:r>
          </a:p>
        </p:txBody>
      </p:sp>
      <p:sp>
        <p:nvSpPr>
          <p:cNvPr id="4" name="Slide Number Placeholder 3">
            <a:extLst>
              <a:ext uri="{FF2B5EF4-FFF2-40B4-BE49-F238E27FC236}">
                <a16:creationId xmlns:a16="http://schemas.microsoft.com/office/drawing/2014/main" id="{752E5DF2-651A-4AFC-9184-76A95C8F9DEE}"/>
              </a:ext>
            </a:extLst>
          </p:cNvPr>
          <p:cNvSpPr>
            <a:spLocks noGrp="1"/>
          </p:cNvSpPr>
          <p:nvPr>
            <p:ph type="sldNum" sz="quarter" idx="4"/>
          </p:nvPr>
        </p:nvSpPr>
        <p:spPr/>
        <p:txBody>
          <a:bodyPr/>
          <a:lstStyle/>
          <a:p>
            <a:fld id="{1D93BD3E-1E9A-4970-A6F7-E7AC52762E0C}" type="slidenum">
              <a:rPr lang="en-US" smtClean="0"/>
              <a:pPr/>
              <a:t>3</a:t>
            </a:fld>
            <a:endParaRPr lang="en-US"/>
          </a:p>
        </p:txBody>
      </p:sp>
      <p:sp>
        <p:nvSpPr>
          <p:cNvPr id="5" name="Content Placeholder 4">
            <a:extLst>
              <a:ext uri="{FF2B5EF4-FFF2-40B4-BE49-F238E27FC236}">
                <a16:creationId xmlns:a16="http://schemas.microsoft.com/office/drawing/2014/main" id="{B9330B6B-4A24-E782-5A4C-968EB829CEC6}"/>
              </a:ext>
            </a:extLst>
          </p:cNvPr>
          <p:cNvSpPr>
            <a:spLocks noGrp="1"/>
          </p:cNvSpPr>
          <p:nvPr>
            <p:ph idx="1"/>
          </p:nvPr>
        </p:nvSpPr>
        <p:spPr/>
        <p:txBody>
          <a:bodyPr/>
          <a:lstStyle/>
          <a:p>
            <a:pPr indent="-285750" algn="just"/>
            <a:r>
              <a:rPr lang="en-US" sz="2000" b="1" u="sng" dirty="0">
                <a:ea typeface="Calibri" panose="020F0502020204030204" pitchFamily="34" charset="0"/>
                <a:cs typeface="Calibri" panose="020F0502020204030204" pitchFamily="34" charset="0"/>
              </a:rPr>
              <a:t>Issue</a:t>
            </a:r>
          </a:p>
          <a:p>
            <a:pPr indent="-285750" algn="just">
              <a:buFont typeface="Wingdings" panose="05000000000000000000" pitchFamily="2" charset="2"/>
              <a:buChar char="q"/>
            </a:pPr>
            <a:endParaRPr lang="en-US" sz="1600" b="1" u="sng" dirty="0">
              <a:ea typeface="Calibri" panose="020F0502020204030204" pitchFamily="34" charset="0"/>
              <a:cs typeface="Calibri" panose="020F0502020204030204" pitchFamily="34" charset="0"/>
            </a:endParaRPr>
          </a:p>
          <a:p>
            <a:pPr lvl="1" indent="-342900">
              <a:spcBef>
                <a:spcPts val="0"/>
              </a:spcBef>
              <a:spcAft>
                <a:spcPts val="1200"/>
              </a:spcAft>
              <a:buFont typeface="Wingdings" panose="05000000000000000000" pitchFamily="2" charset="2"/>
              <a:buChar char="q"/>
            </a:pPr>
            <a:r>
              <a:rPr lang="en-US" sz="1800" dirty="0">
                <a:effectLst/>
                <a:latin typeface="Arial" panose="020B0604020202020204" pitchFamily="34" charset="0"/>
                <a:ea typeface="Times New Roman" panose="02020603050405020304" pitchFamily="18" charset="0"/>
              </a:rPr>
              <a:t>During any emergency event, such as the Energy Emergency Alert (EEA) Level 3 event, ERCOT provides Verbal Dispatch Instructions (VDIs) to Transmission Operators (TOs) to support emergency operations communications and/or instructions, including instructions to shed Load and for the restoration of Load.  </a:t>
            </a:r>
            <a:endParaRPr lang="en-US" sz="1800" dirty="0">
              <a:effectLst/>
              <a:latin typeface="Times New Roman" panose="02020603050405020304" pitchFamily="18" charset="0"/>
              <a:ea typeface="Times New Roman" panose="02020603050405020304" pitchFamily="18" charset="0"/>
            </a:endParaRPr>
          </a:p>
          <a:p>
            <a:pPr lvl="1" indent="-342900">
              <a:spcBef>
                <a:spcPts val="0"/>
              </a:spcBef>
              <a:spcAft>
                <a:spcPts val="1200"/>
              </a:spcAft>
              <a:buFont typeface="Wingdings" panose="05000000000000000000" pitchFamily="2" charset="2"/>
              <a:buChar char="q"/>
            </a:pPr>
            <a:r>
              <a:rPr lang="en-US" sz="1800" dirty="0">
                <a:effectLst/>
                <a:latin typeface="Arial" panose="020B0604020202020204" pitchFamily="34" charset="0"/>
                <a:ea typeface="Times New Roman" panose="02020603050405020304" pitchFamily="18" charset="0"/>
              </a:rPr>
              <a:t>During Winter Storm Uri, AEP Texas operators received over 4000 phone calls.  The number of calls can be overwhelming, especially during Real-Time critical emergencies. </a:t>
            </a:r>
            <a:endParaRPr lang="en-US" sz="1800" dirty="0">
              <a:effectLst/>
              <a:latin typeface="Times New Roman" panose="02020603050405020304" pitchFamily="18" charset="0"/>
              <a:ea typeface="Times New Roman" panose="02020603050405020304" pitchFamily="18" charset="0"/>
            </a:endParaRPr>
          </a:p>
          <a:p>
            <a:pPr lvl="1" indent="-342900">
              <a:spcBef>
                <a:spcPts val="0"/>
              </a:spcBef>
              <a:spcAft>
                <a:spcPts val="1200"/>
              </a:spcAft>
              <a:buFont typeface="Wingdings" panose="05000000000000000000" pitchFamily="2" charset="2"/>
              <a:buChar char="q"/>
            </a:pPr>
            <a:r>
              <a:rPr lang="en-US" sz="1800" dirty="0">
                <a:effectLst/>
                <a:latin typeface="Arial" panose="020B0604020202020204" pitchFamily="34" charset="0"/>
                <a:ea typeface="Times New Roman" panose="02020603050405020304" pitchFamily="18" charset="0"/>
              </a:rPr>
              <a:t>Communications under a Black Start situation would be even more overwhelming while trying to communicate properly with all the different parties of the different island developments. </a:t>
            </a:r>
          </a:p>
          <a:p>
            <a:pPr lvl="1" indent="-342900">
              <a:spcBef>
                <a:spcPts val="0"/>
              </a:spcBef>
              <a:spcAft>
                <a:spcPts val="1200"/>
              </a:spcAft>
              <a:buFont typeface="Wingdings" panose="05000000000000000000" pitchFamily="2" charset="2"/>
              <a:buChar char="q"/>
            </a:pPr>
            <a:r>
              <a:rPr lang="en-US" sz="1800" dirty="0">
                <a:effectLst/>
                <a:latin typeface="Arial" panose="020B0604020202020204" pitchFamily="34" charset="0"/>
                <a:ea typeface="Times New Roman" panose="02020603050405020304" pitchFamily="18" charset="0"/>
              </a:rPr>
              <a:t>AEP is part of four different islands and TOs may drop in and out of the ERCOT Black Start voice bridges due to taking other calls resulting in information exchange that will likely be lost.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1269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CEF-EFBC-4636-82B4-BB2BF1DD0862}"/>
              </a:ext>
            </a:extLst>
          </p:cNvPr>
          <p:cNvSpPr>
            <a:spLocks noGrp="1"/>
          </p:cNvSpPr>
          <p:nvPr>
            <p:ph type="title"/>
          </p:nvPr>
        </p:nvSpPr>
        <p:spPr/>
        <p:txBody>
          <a:bodyPr/>
          <a:lstStyle/>
          <a:p>
            <a:r>
              <a:rPr lang="en-US" sz="2400" dirty="0"/>
              <a:t>SCR820</a:t>
            </a:r>
          </a:p>
        </p:txBody>
      </p:sp>
      <p:sp>
        <p:nvSpPr>
          <p:cNvPr id="4" name="Slide Number Placeholder 3">
            <a:extLst>
              <a:ext uri="{FF2B5EF4-FFF2-40B4-BE49-F238E27FC236}">
                <a16:creationId xmlns:a16="http://schemas.microsoft.com/office/drawing/2014/main" id="{752E5DF2-651A-4AFC-9184-76A95C8F9DEE}"/>
              </a:ext>
            </a:extLst>
          </p:cNvPr>
          <p:cNvSpPr>
            <a:spLocks noGrp="1"/>
          </p:cNvSpPr>
          <p:nvPr>
            <p:ph type="sldNum" sz="quarter" idx="4"/>
          </p:nvPr>
        </p:nvSpPr>
        <p:spPr/>
        <p:txBody>
          <a:bodyPr/>
          <a:lstStyle/>
          <a:p>
            <a:fld id="{1D93BD3E-1E9A-4970-A6F7-E7AC52762E0C}" type="slidenum">
              <a:rPr lang="en-US" smtClean="0"/>
              <a:pPr/>
              <a:t>4</a:t>
            </a:fld>
            <a:endParaRPr lang="en-US"/>
          </a:p>
        </p:txBody>
      </p:sp>
      <p:sp>
        <p:nvSpPr>
          <p:cNvPr id="5" name="Content Placeholder 4">
            <a:extLst>
              <a:ext uri="{FF2B5EF4-FFF2-40B4-BE49-F238E27FC236}">
                <a16:creationId xmlns:a16="http://schemas.microsoft.com/office/drawing/2014/main" id="{B9330B6B-4A24-E782-5A4C-968EB829CEC6}"/>
              </a:ext>
            </a:extLst>
          </p:cNvPr>
          <p:cNvSpPr>
            <a:spLocks noGrp="1"/>
          </p:cNvSpPr>
          <p:nvPr>
            <p:ph idx="1"/>
          </p:nvPr>
        </p:nvSpPr>
        <p:spPr>
          <a:xfrm>
            <a:off x="342900" y="838200"/>
            <a:ext cx="8534400" cy="5052221"/>
          </a:xfrm>
        </p:spPr>
        <p:txBody>
          <a:bodyPr/>
          <a:lstStyle/>
          <a:p>
            <a:pPr indent="-285750" algn="just"/>
            <a:r>
              <a:rPr lang="en-US" sz="2000" b="1" u="sng" dirty="0">
                <a:cs typeface="Calibri" panose="020F0502020204030204" pitchFamily="34" charset="0"/>
              </a:rPr>
              <a:t>Key Benefits</a:t>
            </a:r>
          </a:p>
          <a:p>
            <a:pPr marL="57150" indent="0" algn="just">
              <a:buNone/>
            </a:pPr>
            <a:endParaRPr lang="en-US" sz="2000" b="1" u="sng" dirty="0">
              <a:ea typeface="Calibri" panose="020F0502020204030204" pitchFamily="34" charset="0"/>
              <a:cs typeface="Calibri" panose="020F0502020204030204" pitchFamily="34" charset="0"/>
            </a:endParaRPr>
          </a:p>
          <a:p>
            <a:pPr marL="0" marR="0" indent="0">
              <a:spcBef>
                <a:spcPts val="0"/>
              </a:spcBef>
              <a:spcAft>
                <a:spcPts val="1200"/>
              </a:spcAft>
              <a:buNone/>
            </a:pPr>
            <a:r>
              <a:rPr lang="en-US" sz="1400" dirty="0">
                <a:effectLst/>
                <a:latin typeface="Arial" panose="020B0604020202020204" pitchFamily="34" charset="0"/>
                <a:ea typeface="Times New Roman" panose="02020603050405020304" pitchFamily="18" charset="0"/>
              </a:rPr>
              <a:t>A new, secure, web-based Real-Time messaging platform will be created that allows fast, effective operational messaging between ERCOT and the ERCOT TOs.  Some of the key benefits of this ERCOT/TO Real-Time </a:t>
            </a:r>
            <a:r>
              <a:rPr lang="en-US" sz="1400" dirty="0">
                <a:latin typeface="Arial" panose="020B0604020202020204" pitchFamily="34" charset="0"/>
                <a:ea typeface="Times New Roman" panose="02020603050405020304" pitchFamily="18" charset="0"/>
              </a:rPr>
              <a:t>M</a:t>
            </a:r>
            <a:r>
              <a:rPr lang="en-US" sz="1400" dirty="0">
                <a:effectLst/>
                <a:latin typeface="Arial" panose="020B0604020202020204" pitchFamily="34" charset="0"/>
                <a:ea typeface="Times New Roman" panose="02020603050405020304" pitchFamily="18" charset="0"/>
              </a:rPr>
              <a:t>essaging Application are:</a:t>
            </a:r>
            <a:endParaRPr lang="en-US" sz="1400" dirty="0">
              <a:effectLst/>
              <a:latin typeface="Times New Roman" panose="02020603050405020304" pitchFamily="18" charset="0"/>
              <a:ea typeface="Times New Roman" panose="02020603050405020304" pitchFamily="18" charset="0"/>
            </a:endParaRPr>
          </a:p>
          <a:p>
            <a:pPr>
              <a:spcBef>
                <a:spcPts val="0"/>
              </a:spcBef>
              <a:spcAft>
                <a:spcPts val="600"/>
              </a:spcAft>
              <a:buFont typeface="Wingdings" panose="05000000000000000000" pitchFamily="2" charset="2"/>
              <a:buChar char="q"/>
            </a:pPr>
            <a:r>
              <a:rPr lang="en-US" sz="1400" dirty="0">
                <a:effectLst/>
                <a:latin typeface="Arial" panose="020B0604020202020204" pitchFamily="34" charset="0"/>
                <a:ea typeface="Times New Roman" panose="02020603050405020304" pitchFamily="18" charset="0"/>
              </a:rPr>
              <a:t>Reduction of phone calls as primary communication.</a:t>
            </a:r>
            <a:endParaRPr lang="en-US" sz="1400" dirty="0">
              <a:latin typeface="Times New Roman" panose="02020603050405020304" pitchFamily="18" charset="0"/>
              <a:ea typeface="Times New Roman" panose="02020603050405020304" pitchFamily="18" charset="0"/>
            </a:endParaRPr>
          </a:p>
          <a:p>
            <a:pPr lvl="1">
              <a:spcBef>
                <a:spcPts val="0"/>
              </a:spcBef>
              <a:spcAft>
                <a:spcPts val="600"/>
              </a:spcAft>
              <a:buFont typeface="Wingdings" panose="05000000000000000000" pitchFamily="2" charset="2"/>
              <a:buChar char="q"/>
            </a:pPr>
            <a:r>
              <a:rPr lang="en-US" sz="1400" dirty="0">
                <a:effectLst/>
                <a:latin typeface="Arial" panose="020B0604020202020204" pitchFamily="34" charset="0"/>
                <a:ea typeface="Times New Roman" panose="02020603050405020304" pitchFamily="18" charset="0"/>
              </a:rPr>
              <a:t>If there is no response to a message within five minutes, ERCOT follows up with a call.</a:t>
            </a:r>
            <a:endParaRPr lang="en-US" sz="14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Wingdings" panose="05000000000000000000" pitchFamily="2" charset="2"/>
              <a:buChar char="q"/>
            </a:pPr>
            <a:r>
              <a:rPr lang="en-US" sz="1400" dirty="0">
                <a:effectLst/>
                <a:latin typeface="Arial" panose="020B0604020202020204" pitchFamily="34" charset="0"/>
                <a:ea typeface="Times New Roman" panose="02020603050405020304" pitchFamily="18" charset="0"/>
              </a:rPr>
              <a:t>Provides a log of all messages so that if an operator is pulled away, the operator can quickly reference logged communications with no information lost. </a:t>
            </a:r>
            <a:endParaRPr lang="en-US" sz="14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Wingdings" panose="05000000000000000000" pitchFamily="2" charset="2"/>
              <a:buChar char="q"/>
            </a:pPr>
            <a:r>
              <a:rPr lang="en-US" sz="1400" dirty="0">
                <a:effectLst/>
                <a:latin typeface="Arial" panose="020B0604020202020204" pitchFamily="34" charset="0"/>
                <a:ea typeface="Times New Roman" panose="02020603050405020304" pitchFamily="18" charset="0"/>
              </a:rPr>
              <a:t>All TOs can confirm receipt for a one-to-many Hotline call vs currently the one randomly selected TO.</a:t>
            </a:r>
            <a:endParaRPr lang="en-US" sz="14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Wingdings" panose="05000000000000000000" pitchFamily="2" charset="2"/>
              <a:buChar char="q"/>
            </a:pPr>
            <a:r>
              <a:rPr lang="en-US" sz="1400" dirty="0">
                <a:effectLst/>
                <a:latin typeface="Arial" panose="020B0604020202020204" pitchFamily="34" charset="0"/>
                <a:ea typeface="Times New Roman" panose="02020603050405020304" pitchFamily="18" charset="0"/>
              </a:rPr>
              <a:t>The web-based application will allow all TOs to easily integrate with existing or easily accessible hardware and software.</a:t>
            </a:r>
            <a:endParaRPr lang="en-US" sz="14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Wingdings" panose="05000000000000000000" pitchFamily="2" charset="2"/>
              <a:buChar char="q"/>
            </a:pPr>
            <a:r>
              <a:rPr lang="en-US" sz="1400" dirty="0">
                <a:effectLst/>
                <a:latin typeface="Arial" panose="020B0604020202020204" pitchFamily="34" charset="0"/>
                <a:ea typeface="Times New Roman" panose="02020603050405020304" pitchFamily="18" charset="0"/>
              </a:rPr>
              <a:t>ERCOT or TOs can send or review messages like an internet-based email exchange.</a:t>
            </a:r>
            <a:endParaRPr lang="en-US" sz="1400" dirty="0">
              <a:effectLst/>
              <a:latin typeface="Times New Roman" panose="02020603050405020304" pitchFamily="18" charset="0"/>
              <a:ea typeface="Times New Roman" panose="02020603050405020304" pitchFamily="18" charset="0"/>
            </a:endParaRPr>
          </a:p>
          <a:p>
            <a:pPr indent="-285750" algn="just"/>
            <a:r>
              <a:rPr lang="en-US" sz="2000" b="1" u="sng" dirty="0">
                <a:ea typeface="Calibri" panose="020F0502020204030204" pitchFamily="34" charset="0"/>
                <a:cs typeface="Calibri" panose="020F0502020204030204" pitchFamily="34" charset="0"/>
              </a:rPr>
              <a:t>Reference</a:t>
            </a:r>
          </a:p>
          <a:p>
            <a:pPr lvl="1" algn="just">
              <a:buFont typeface="Courier New" panose="02070309020205020404" pitchFamily="49" charset="0"/>
              <a:buChar char="o"/>
            </a:pPr>
            <a:r>
              <a:rPr lang="en-US" sz="1600" dirty="0">
                <a:cs typeface="Calibri" panose="020F0502020204030204" pitchFamily="34" charset="0"/>
              </a:rPr>
              <a:t>An in-house Real-Time Messaging System is leveraged by the Southwest Power Pool (“SPP”) and has proven successful for managing Load shed events and proved beneficial in managing the Winter Storm Uri emergency event.</a:t>
            </a:r>
          </a:p>
          <a:p>
            <a:pPr marL="0" indent="0">
              <a:buNone/>
            </a:pPr>
            <a:endParaRPr lang="en-US" dirty="0"/>
          </a:p>
        </p:txBody>
      </p:sp>
    </p:spTree>
    <p:extLst>
      <p:ext uri="{BB962C8B-B14F-4D97-AF65-F5344CB8AC3E}">
        <p14:creationId xmlns:p14="http://schemas.microsoft.com/office/powerpoint/2010/main" val="213693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CEF-EFBC-4636-82B4-BB2BF1DD0862}"/>
              </a:ext>
            </a:extLst>
          </p:cNvPr>
          <p:cNvSpPr>
            <a:spLocks noGrp="1"/>
          </p:cNvSpPr>
          <p:nvPr>
            <p:ph type="title"/>
          </p:nvPr>
        </p:nvSpPr>
        <p:spPr/>
        <p:txBody>
          <a:bodyPr/>
          <a:lstStyle/>
          <a:p>
            <a:r>
              <a:rPr lang="en-US" sz="2000" dirty="0"/>
              <a:t>SCR820 – RTOC Project Updates</a:t>
            </a:r>
          </a:p>
        </p:txBody>
      </p:sp>
      <p:sp>
        <p:nvSpPr>
          <p:cNvPr id="4" name="Slide Number Placeholder 3">
            <a:extLst>
              <a:ext uri="{FF2B5EF4-FFF2-40B4-BE49-F238E27FC236}">
                <a16:creationId xmlns:a16="http://schemas.microsoft.com/office/drawing/2014/main" id="{752E5DF2-651A-4AFC-9184-76A95C8F9DEE}"/>
              </a:ext>
            </a:extLst>
          </p:cNvPr>
          <p:cNvSpPr>
            <a:spLocks noGrp="1"/>
          </p:cNvSpPr>
          <p:nvPr>
            <p:ph type="sldNum" sz="quarter" idx="4"/>
          </p:nvPr>
        </p:nvSpPr>
        <p:spPr/>
        <p:txBody>
          <a:bodyPr/>
          <a:lstStyle/>
          <a:p>
            <a:fld id="{1D93BD3E-1E9A-4970-A6F7-E7AC52762E0C}" type="slidenum">
              <a:rPr lang="en-US" smtClean="0"/>
              <a:pPr/>
              <a:t>5</a:t>
            </a:fld>
            <a:endParaRPr lang="en-US"/>
          </a:p>
        </p:txBody>
      </p:sp>
      <p:sp>
        <p:nvSpPr>
          <p:cNvPr id="5" name="Content Placeholder 4">
            <a:extLst>
              <a:ext uri="{FF2B5EF4-FFF2-40B4-BE49-F238E27FC236}">
                <a16:creationId xmlns:a16="http://schemas.microsoft.com/office/drawing/2014/main" id="{B9330B6B-4A24-E782-5A4C-968EB829CEC6}"/>
              </a:ext>
            </a:extLst>
          </p:cNvPr>
          <p:cNvSpPr>
            <a:spLocks noGrp="1"/>
          </p:cNvSpPr>
          <p:nvPr>
            <p:ph idx="1"/>
          </p:nvPr>
        </p:nvSpPr>
        <p:spPr>
          <a:xfrm>
            <a:off x="342900" y="838200"/>
            <a:ext cx="8534400" cy="5052221"/>
          </a:xfrm>
        </p:spPr>
        <p:txBody>
          <a:bodyPr/>
          <a:lstStyle/>
          <a:p>
            <a:pPr algn="just">
              <a:buFont typeface="Wingdings" panose="05000000000000000000" pitchFamily="2" charset="2"/>
              <a:buChar char="q"/>
            </a:pPr>
            <a:r>
              <a:rPr lang="en-US" sz="1600" dirty="0">
                <a:cs typeface="Calibri" panose="020F0502020204030204" pitchFamily="34" charset="0"/>
              </a:rPr>
              <a:t>What has been accomplished so far?</a:t>
            </a:r>
          </a:p>
          <a:p>
            <a:pPr lvl="1" algn="just">
              <a:buFont typeface="Courier New" panose="02070309020205020404" pitchFamily="49" charset="0"/>
              <a:buChar char="o"/>
            </a:pPr>
            <a:r>
              <a:rPr lang="en-US" sz="1400" dirty="0">
                <a:cs typeface="Calibri" panose="020F0502020204030204" pitchFamily="34" charset="0"/>
              </a:rPr>
              <a:t>Built demo tool and presented to TOs</a:t>
            </a:r>
          </a:p>
          <a:p>
            <a:pPr lvl="1" algn="just">
              <a:buFont typeface="Courier New" panose="02070309020205020404" pitchFamily="49" charset="0"/>
              <a:buChar char="o"/>
            </a:pPr>
            <a:r>
              <a:rPr lang="en-US" sz="1400" dirty="0">
                <a:cs typeface="Calibri" panose="020F0502020204030204" pitchFamily="34" charset="0"/>
              </a:rPr>
              <a:t>Gather the feedback from TOs and incorporated into requirements</a:t>
            </a:r>
          </a:p>
          <a:p>
            <a:pPr lvl="1" algn="just">
              <a:buFont typeface="Courier New" panose="02070309020205020404" pitchFamily="49" charset="0"/>
              <a:buChar char="o"/>
            </a:pPr>
            <a:endParaRPr lang="en-US" sz="1400" dirty="0">
              <a:cs typeface="Calibri" panose="020F0502020204030204" pitchFamily="34" charset="0"/>
            </a:endParaRPr>
          </a:p>
          <a:p>
            <a:pPr algn="just">
              <a:buFont typeface="Wingdings" panose="05000000000000000000" pitchFamily="2" charset="2"/>
              <a:buChar char="q"/>
            </a:pPr>
            <a:r>
              <a:rPr lang="en-US" sz="1600" dirty="0">
                <a:cs typeface="Calibri" panose="020F0502020204030204" pitchFamily="34" charset="0"/>
              </a:rPr>
              <a:t>Project was initiated and currently it is planning phase</a:t>
            </a:r>
            <a:endParaRPr lang="en-US" sz="1800" b="1" dirty="0">
              <a:ea typeface="Calibri" panose="020F0502020204030204" pitchFamily="34" charset="0"/>
              <a:cs typeface="Calibri" panose="020F0502020204030204" pitchFamily="34" charset="0"/>
            </a:endParaRPr>
          </a:p>
          <a:p>
            <a:pPr lvl="1" algn="just">
              <a:lnSpc>
                <a:spcPct val="150000"/>
              </a:lnSpc>
              <a:buFont typeface="Courier New" panose="02070309020205020404" pitchFamily="49" charset="0"/>
              <a:buChar char="o"/>
            </a:pPr>
            <a:r>
              <a:rPr lang="en-US" sz="1400" dirty="0">
                <a:cs typeface="Calibri" panose="020F0502020204030204" pitchFamily="34" charset="0"/>
              </a:rPr>
              <a:t>Requirements are developed </a:t>
            </a:r>
          </a:p>
          <a:p>
            <a:pPr lvl="1" algn="just">
              <a:lnSpc>
                <a:spcPct val="150000"/>
              </a:lnSpc>
              <a:buFont typeface="Courier New" panose="02070309020205020404" pitchFamily="49" charset="0"/>
              <a:buChar char="o"/>
            </a:pPr>
            <a:r>
              <a:rPr lang="en-US" sz="1400" dirty="0">
                <a:cs typeface="Calibri" panose="020F0502020204030204" pitchFamily="34" charset="0"/>
              </a:rPr>
              <a:t>Finalized design and implementation approach</a:t>
            </a:r>
          </a:p>
          <a:p>
            <a:pPr lvl="2" algn="just">
              <a:lnSpc>
                <a:spcPct val="150000"/>
              </a:lnSpc>
              <a:buFont typeface="Courier New" panose="02070309020205020404" pitchFamily="49" charset="0"/>
              <a:buChar char="o"/>
            </a:pPr>
            <a:r>
              <a:rPr lang="en-US" sz="1200" dirty="0">
                <a:cs typeface="Calibri" panose="020F0502020204030204" pitchFamily="34" charset="0"/>
              </a:rPr>
              <a:t>New web-based UI will be presented to TOs and QSEs for </a:t>
            </a:r>
            <a:r>
              <a:rPr lang="en-US" sz="1200" dirty="0">
                <a:ea typeface="Calibri" panose="020F0502020204030204" pitchFamily="34" charset="0"/>
                <a:cs typeface="Calibri" panose="020F0502020204030204" pitchFamily="34" charset="0"/>
              </a:rPr>
              <a:t>communication between ERCOT and TOs  and ERCOT and QSEs, TOs to TOs.</a:t>
            </a:r>
            <a:endParaRPr lang="en-US" sz="1200" dirty="0">
              <a:cs typeface="Calibri" panose="020F0502020204030204" pitchFamily="34" charset="0"/>
            </a:endParaRPr>
          </a:p>
          <a:p>
            <a:pPr marL="457200" lvl="1" indent="0" algn="just">
              <a:buNone/>
            </a:pPr>
            <a:endParaRPr lang="en-US" sz="1200" dirty="0">
              <a:ea typeface="Calibri" panose="020F0502020204030204" pitchFamily="34" charset="0"/>
              <a:cs typeface="Calibri" panose="020F0502020204030204" pitchFamily="34" charset="0"/>
            </a:endParaRPr>
          </a:p>
          <a:p>
            <a:pPr indent="-285750" algn="just">
              <a:buFont typeface="Wingdings" panose="05000000000000000000" pitchFamily="2" charset="2"/>
              <a:buChar char="q"/>
            </a:pPr>
            <a:r>
              <a:rPr lang="en-US" sz="1600" dirty="0">
                <a:ea typeface="Calibri" panose="020F0502020204030204" pitchFamily="34" charset="0"/>
                <a:cs typeface="Calibri" panose="020F0502020204030204" pitchFamily="34" charset="0"/>
              </a:rPr>
              <a:t>Tentative Project Implementation Timelines </a:t>
            </a:r>
          </a:p>
          <a:p>
            <a:pPr lvl="1" algn="just">
              <a:lnSpc>
                <a:spcPct val="150000"/>
              </a:lnSpc>
              <a:buFont typeface="Courier New" panose="02070309020205020404" pitchFamily="49" charset="0"/>
              <a:buChar char="o"/>
            </a:pPr>
            <a:r>
              <a:rPr lang="en-US" sz="1400" dirty="0">
                <a:ea typeface="Calibri" panose="020F0502020204030204" pitchFamily="34" charset="0"/>
                <a:cs typeface="Calibri" panose="020F0502020204030204" pitchFamily="34" charset="0"/>
              </a:rPr>
              <a:t>Development and Internal ERCOT testing to complete by early Q4</a:t>
            </a:r>
          </a:p>
          <a:p>
            <a:pPr lvl="1" algn="just">
              <a:lnSpc>
                <a:spcPct val="150000"/>
              </a:lnSpc>
              <a:buFont typeface="Courier New" panose="02070309020205020404" pitchFamily="49" charset="0"/>
              <a:buChar char="o"/>
            </a:pPr>
            <a:r>
              <a:rPr lang="en-US" sz="1400" dirty="0">
                <a:ea typeface="Calibri" panose="020F0502020204030204" pitchFamily="34" charset="0"/>
                <a:cs typeface="Calibri" panose="020F0502020204030204" pitchFamily="34" charset="0"/>
              </a:rPr>
              <a:t>Available for TOs/QSEs testing from mid Q4</a:t>
            </a:r>
          </a:p>
          <a:p>
            <a:pPr lvl="1" algn="just">
              <a:lnSpc>
                <a:spcPct val="150000"/>
              </a:lnSpc>
              <a:buFont typeface="Courier New" panose="02070309020205020404" pitchFamily="49" charset="0"/>
              <a:buChar char="o"/>
            </a:pPr>
            <a:r>
              <a:rPr lang="en-US" sz="1400" dirty="0">
                <a:ea typeface="Calibri" panose="020F0502020204030204" pitchFamily="34" charset="0"/>
                <a:cs typeface="Calibri" panose="020F0502020204030204" pitchFamily="34" charset="0"/>
              </a:rPr>
              <a:t>Parallel Operation and Go Live 2026 Q1</a:t>
            </a:r>
          </a:p>
          <a:p>
            <a:pPr lvl="1" algn="just">
              <a:lnSpc>
                <a:spcPct val="150000"/>
              </a:lnSpc>
              <a:buFont typeface="Courier New" panose="02070309020205020404" pitchFamily="49" charset="0"/>
              <a:buChar char="o"/>
            </a:pPr>
            <a:r>
              <a:rPr lang="en-US" sz="1400" dirty="0">
                <a:ea typeface="Calibri" panose="020F0502020204030204" pitchFamily="34" charset="0"/>
                <a:cs typeface="Calibri" panose="020F0502020204030204" pitchFamily="34" charset="0"/>
              </a:rPr>
              <a:t>Detailed roll out plan will be made available to TOs and QSEs by end of Q3</a:t>
            </a:r>
          </a:p>
          <a:p>
            <a:pPr marL="457200" lvl="1" indent="0" algn="just">
              <a:lnSpc>
                <a:spcPct val="150000"/>
              </a:lnSpc>
              <a:buNone/>
            </a:pPr>
            <a:endParaRPr lang="en-US" sz="16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3064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816C-6A9A-A019-EABC-5449D128445D}"/>
              </a:ext>
            </a:extLst>
          </p:cNvPr>
          <p:cNvSpPr>
            <a:spLocks noGrp="1"/>
          </p:cNvSpPr>
          <p:nvPr>
            <p:ph type="title"/>
          </p:nvPr>
        </p:nvSpPr>
        <p:spPr/>
        <p:txBody>
          <a:bodyPr/>
          <a:lstStyle/>
          <a:p>
            <a:r>
              <a:rPr lang="en-US" sz="2000" dirty="0"/>
              <a:t>Features in the Tool </a:t>
            </a:r>
          </a:p>
        </p:txBody>
      </p:sp>
      <p:sp>
        <p:nvSpPr>
          <p:cNvPr id="3" name="Content Placeholder 2">
            <a:extLst>
              <a:ext uri="{FF2B5EF4-FFF2-40B4-BE49-F238E27FC236}">
                <a16:creationId xmlns:a16="http://schemas.microsoft.com/office/drawing/2014/main" id="{29A5074F-1C7E-E463-7D11-514E44FC01FD}"/>
              </a:ext>
            </a:extLst>
          </p:cNvPr>
          <p:cNvSpPr>
            <a:spLocks noGrp="1"/>
          </p:cNvSpPr>
          <p:nvPr>
            <p:ph idx="1"/>
          </p:nvPr>
        </p:nvSpPr>
        <p:spPr>
          <a:xfrm>
            <a:off x="304800" y="902889"/>
            <a:ext cx="8534400" cy="5052221"/>
          </a:xfrm>
        </p:spPr>
        <p:txBody>
          <a:bodyPr/>
          <a:lstStyle/>
          <a:p>
            <a:pPr marL="0" indent="0">
              <a:buNone/>
            </a:pPr>
            <a:r>
              <a:rPr lang="en-US" sz="1600" dirty="0">
                <a:cs typeface="Calibri" panose="020F0502020204030204" pitchFamily="34" charset="0"/>
              </a:rPr>
              <a:t>The following displays are expected to be built in the tool</a:t>
            </a:r>
            <a:br>
              <a:rPr lang="en-US" sz="1600" dirty="0">
                <a:cs typeface="Calibri" panose="020F0502020204030204" pitchFamily="34" charset="0"/>
              </a:rPr>
            </a:br>
            <a:endParaRPr lang="en-US" sz="1600" dirty="0">
              <a:cs typeface="Calibri" panose="020F0502020204030204" pitchFamily="34" charset="0"/>
            </a:endParaRPr>
          </a:p>
          <a:p>
            <a:pPr lvl="1">
              <a:buFont typeface="Wingdings" panose="05000000000000000000" pitchFamily="2" charset="2"/>
              <a:buChar char="q"/>
            </a:pPr>
            <a:r>
              <a:rPr lang="en-US" sz="1600" dirty="0">
                <a:cs typeface="Calibri" panose="020F0502020204030204" pitchFamily="34" charset="0"/>
              </a:rPr>
              <a:t>Communications</a:t>
            </a:r>
          </a:p>
          <a:p>
            <a:pPr lvl="2">
              <a:buFont typeface="Courier New" panose="02070309020205020404" pitchFamily="49" charset="0"/>
              <a:buChar char="o"/>
            </a:pPr>
            <a:r>
              <a:rPr lang="en-US" sz="1400" dirty="0">
                <a:cs typeface="Calibri" panose="020F0502020204030204" pitchFamily="34" charset="0"/>
              </a:rPr>
              <a:t>Based on predefined templates (example: load shed template)</a:t>
            </a:r>
          </a:p>
          <a:p>
            <a:pPr lvl="2">
              <a:buFont typeface="Courier New" panose="02070309020205020404" pitchFamily="49" charset="0"/>
              <a:buChar char="o"/>
            </a:pPr>
            <a:r>
              <a:rPr lang="en-US" sz="1400" dirty="0">
                <a:cs typeface="Calibri" panose="020F0502020204030204" pitchFamily="34" charset="0"/>
              </a:rPr>
              <a:t>Will follow the design of the one used in the POC but will be enhanced with additional features and improvements</a:t>
            </a:r>
            <a:br>
              <a:rPr lang="en-US" sz="1400" dirty="0">
                <a:cs typeface="Calibri" panose="020F0502020204030204" pitchFamily="34" charset="0"/>
              </a:rPr>
            </a:br>
            <a:endParaRPr lang="en-US" sz="1400" dirty="0">
              <a:cs typeface="Calibri" panose="020F0502020204030204" pitchFamily="34" charset="0"/>
            </a:endParaRPr>
          </a:p>
          <a:p>
            <a:pPr lvl="2"/>
            <a:endParaRPr lang="en-US" sz="1200" dirty="0">
              <a:cs typeface="Calibri" panose="020F0502020204030204" pitchFamily="34" charset="0"/>
            </a:endParaRPr>
          </a:p>
          <a:p>
            <a:pPr lvl="1"/>
            <a:endParaRPr lang="en-US" sz="1400" dirty="0">
              <a:cs typeface="Calibri" panose="020F0502020204030204" pitchFamily="34" charset="0"/>
            </a:endParaRPr>
          </a:p>
        </p:txBody>
      </p:sp>
      <p:sp>
        <p:nvSpPr>
          <p:cNvPr id="4" name="Slide Number Placeholder 3">
            <a:extLst>
              <a:ext uri="{FF2B5EF4-FFF2-40B4-BE49-F238E27FC236}">
                <a16:creationId xmlns:a16="http://schemas.microsoft.com/office/drawing/2014/main" id="{679994EC-ABF2-E0F5-CD7C-A3F4AC0FC39E}"/>
              </a:ext>
            </a:extLst>
          </p:cNvPr>
          <p:cNvSpPr>
            <a:spLocks noGrp="1"/>
          </p:cNvSpPr>
          <p:nvPr>
            <p:ph type="sldNum" sz="quarter" idx="4"/>
          </p:nvPr>
        </p:nvSpPr>
        <p:spPr/>
        <p:txBody>
          <a:bodyPr/>
          <a:lstStyle/>
          <a:p>
            <a:fld id="{1D93BD3E-1E9A-4970-A6F7-E7AC52762E0C}" type="slidenum">
              <a:rPr lang="en-US" smtClean="0"/>
              <a:pPr/>
              <a:t>6</a:t>
            </a:fld>
            <a:endParaRPr lang="en-US"/>
          </a:p>
        </p:txBody>
      </p:sp>
      <p:pic>
        <p:nvPicPr>
          <p:cNvPr id="8" name="Picture 7">
            <a:extLst>
              <a:ext uri="{FF2B5EF4-FFF2-40B4-BE49-F238E27FC236}">
                <a16:creationId xmlns:a16="http://schemas.microsoft.com/office/drawing/2014/main" id="{05EE927B-8529-63BE-2E1E-2EC46E81A46B}"/>
              </a:ext>
            </a:extLst>
          </p:cNvPr>
          <p:cNvPicPr>
            <a:picLocks noChangeAspect="1"/>
          </p:cNvPicPr>
          <p:nvPr/>
        </p:nvPicPr>
        <p:blipFill>
          <a:blip r:embed="rId2"/>
          <a:stretch>
            <a:fillRect/>
          </a:stretch>
        </p:blipFill>
        <p:spPr>
          <a:xfrm>
            <a:off x="1066800" y="2495038"/>
            <a:ext cx="8001000" cy="2269755"/>
          </a:xfrm>
          <a:prstGeom prst="rect">
            <a:avLst/>
          </a:prstGeom>
        </p:spPr>
      </p:pic>
      <p:pic>
        <p:nvPicPr>
          <p:cNvPr id="12" name="Picture 11">
            <a:extLst>
              <a:ext uri="{FF2B5EF4-FFF2-40B4-BE49-F238E27FC236}">
                <a16:creationId xmlns:a16="http://schemas.microsoft.com/office/drawing/2014/main" id="{1D26D359-F607-EE31-AE1B-946B1C97EDB6}"/>
              </a:ext>
            </a:extLst>
          </p:cNvPr>
          <p:cNvPicPr>
            <a:picLocks noChangeAspect="1"/>
          </p:cNvPicPr>
          <p:nvPr/>
        </p:nvPicPr>
        <p:blipFill>
          <a:blip r:embed="rId3"/>
          <a:stretch>
            <a:fillRect/>
          </a:stretch>
        </p:blipFill>
        <p:spPr>
          <a:xfrm>
            <a:off x="1339957" y="4847248"/>
            <a:ext cx="6540285" cy="1337356"/>
          </a:xfrm>
          <a:prstGeom prst="rect">
            <a:avLst/>
          </a:prstGeom>
        </p:spPr>
      </p:pic>
      <p:cxnSp>
        <p:nvCxnSpPr>
          <p:cNvPr id="14" name="Straight Arrow Connector 13">
            <a:extLst>
              <a:ext uri="{FF2B5EF4-FFF2-40B4-BE49-F238E27FC236}">
                <a16:creationId xmlns:a16="http://schemas.microsoft.com/office/drawing/2014/main" id="{E12A3773-2E13-2F00-BF13-BDA0460B3E6E}"/>
              </a:ext>
            </a:extLst>
          </p:cNvPr>
          <p:cNvCxnSpPr>
            <a:endCxn id="12" idx="0"/>
          </p:cNvCxnSpPr>
          <p:nvPr/>
        </p:nvCxnSpPr>
        <p:spPr>
          <a:xfrm>
            <a:off x="3886200" y="3962400"/>
            <a:ext cx="723900" cy="884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0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5D62C-94F7-E51A-0D21-4F1A8B863BB5}"/>
              </a:ext>
            </a:extLst>
          </p:cNvPr>
          <p:cNvSpPr>
            <a:spLocks noGrp="1"/>
          </p:cNvSpPr>
          <p:nvPr>
            <p:ph type="title"/>
          </p:nvPr>
        </p:nvSpPr>
        <p:spPr/>
        <p:txBody>
          <a:bodyPr/>
          <a:lstStyle/>
          <a:p>
            <a:r>
              <a:rPr lang="en-US" sz="2800" dirty="0"/>
              <a:t>Features in the Tool </a:t>
            </a:r>
            <a:endParaRPr lang="en-US" dirty="0"/>
          </a:p>
        </p:txBody>
      </p:sp>
      <p:sp>
        <p:nvSpPr>
          <p:cNvPr id="4" name="Slide Number Placeholder 3">
            <a:extLst>
              <a:ext uri="{FF2B5EF4-FFF2-40B4-BE49-F238E27FC236}">
                <a16:creationId xmlns:a16="http://schemas.microsoft.com/office/drawing/2014/main" id="{0FF306A2-F4AD-FA33-C825-7C5B5EF1B8F2}"/>
              </a:ext>
            </a:extLst>
          </p:cNvPr>
          <p:cNvSpPr>
            <a:spLocks noGrp="1"/>
          </p:cNvSpPr>
          <p:nvPr>
            <p:ph type="sldNum" sz="quarter" idx="4"/>
          </p:nvPr>
        </p:nvSpPr>
        <p:spPr/>
        <p:txBody>
          <a:bodyPr/>
          <a:lstStyle/>
          <a:p>
            <a:fld id="{1D93BD3E-1E9A-4970-A6F7-E7AC52762E0C}" type="slidenum">
              <a:rPr lang="en-US" smtClean="0"/>
              <a:pPr/>
              <a:t>7</a:t>
            </a:fld>
            <a:endParaRPr lang="en-US"/>
          </a:p>
        </p:txBody>
      </p:sp>
      <p:pic>
        <p:nvPicPr>
          <p:cNvPr id="10" name="Picture 9">
            <a:extLst>
              <a:ext uri="{FF2B5EF4-FFF2-40B4-BE49-F238E27FC236}">
                <a16:creationId xmlns:a16="http://schemas.microsoft.com/office/drawing/2014/main" id="{7036D206-8C54-CFD9-C78A-673532DB2C28}"/>
              </a:ext>
            </a:extLst>
          </p:cNvPr>
          <p:cNvPicPr>
            <a:picLocks noChangeAspect="1"/>
          </p:cNvPicPr>
          <p:nvPr/>
        </p:nvPicPr>
        <p:blipFill>
          <a:blip r:embed="rId2"/>
          <a:stretch>
            <a:fillRect/>
          </a:stretch>
        </p:blipFill>
        <p:spPr>
          <a:xfrm>
            <a:off x="838200" y="889901"/>
            <a:ext cx="4723604" cy="4011398"/>
          </a:xfrm>
          <a:prstGeom prst="rect">
            <a:avLst/>
          </a:prstGeom>
        </p:spPr>
      </p:pic>
      <p:pic>
        <p:nvPicPr>
          <p:cNvPr id="8" name="Content Placeholder 7">
            <a:extLst>
              <a:ext uri="{FF2B5EF4-FFF2-40B4-BE49-F238E27FC236}">
                <a16:creationId xmlns:a16="http://schemas.microsoft.com/office/drawing/2014/main" id="{8BDC2A45-3C6D-B4B4-677C-FFD7BFA7F336}"/>
              </a:ext>
            </a:extLst>
          </p:cNvPr>
          <p:cNvPicPr>
            <a:picLocks noGrp="1" noChangeAspect="1"/>
          </p:cNvPicPr>
          <p:nvPr>
            <p:ph idx="1"/>
          </p:nvPr>
        </p:nvPicPr>
        <p:blipFill>
          <a:blip r:embed="rId3"/>
          <a:stretch>
            <a:fillRect/>
          </a:stretch>
        </p:blipFill>
        <p:spPr>
          <a:xfrm>
            <a:off x="4724400" y="1447800"/>
            <a:ext cx="3446224"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2" name="Straight Arrow Connector 11">
            <a:extLst>
              <a:ext uri="{FF2B5EF4-FFF2-40B4-BE49-F238E27FC236}">
                <a16:creationId xmlns:a16="http://schemas.microsoft.com/office/drawing/2014/main" id="{30979C77-B316-5FB7-B3D8-355117189282}"/>
              </a:ext>
            </a:extLst>
          </p:cNvPr>
          <p:cNvCxnSpPr/>
          <p:nvPr/>
        </p:nvCxnSpPr>
        <p:spPr>
          <a:xfrm flipV="1">
            <a:off x="3009900" y="2590800"/>
            <a:ext cx="1638300" cy="266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439D7B18-4198-0D99-057D-A4826322D5B8}"/>
              </a:ext>
            </a:extLst>
          </p:cNvPr>
          <p:cNvSpPr txBox="1">
            <a:spLocks/>
          </p:cNvSpPr>
          <p:nvPr/>
        </p:nvSpPr>
        <p:spPr>
          <a:xfrm>
            <a:off x="304800" y="990600"/>
            <a:ext cx="8534400" cy="505222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lvl="2">
              <a:buFont typeface="Wingdings" panose="05000000000000000000" pitchFamily="2" charset="2"/>
              <a:buChar char="q"/>
            </a:pPr>
            <a:r>
              <a:rPr lang="en-US" sz="1600" dirty="0">
                <a:cs typeface="Calibri" panose="020F0502020204030204" pitchFamily="34" charset="0"/>
              </a:rPr>
              <a:t>Ability to send message to a specific desk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Shift Supervisor, Reliability Unit Commitment, Reliability Risk, Transmission and Security, DC-Tie, Real-Time, Resource)</a:t>
            </a:r>
            <a:endParaRPr lang="en-US" sz="1600" dirty="0">
              <a:cs typeface="Calibri" panose="020F0502020204030204" pitchFamily="34" charset="0"/>
            </a:endParaRPr>
          </a:p>
          <a:p>
            <a:endParaRPr lang="en-US" dirty="0"/>
          </a:p>
        </p:txBody>
      </p:sp>
    </p:spTree>
    <p:extLst>
      <p:ext uri="{BB962C8B-B14F-4D97-AF65-F5344CB8AC3E}">
        <p14:creationId xmlns:p14="http://schemas.microsoft.com/office/powerpoint/2010/main" val="380555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4ACA-0549-FBA7-BBED-B613F2019ADB}"/>
              </a:ext>
            </a:extLst>
          </p:cNvPr>
          <p:cNvSpPr>
            <a:spLocks noGrp="1"/>
          </p:cNvSpPr>
          <p:nvPr>
            <p:ph type="title"/>
          </p:nvPr>
        </p:nvSpPr>
        <p:spPr/>
        <p:txBody>
          <a:bodyPr/>
          <a:lstStyle/>
          <a:p>
            <a:r>
              <a:rPr lang="en-US" sz="2800" dirty="0"/>
              <a:t>Features in the Tool </a:t>
            </a:r>
            <a:endParaRPr lang="en-US" dirty="0"/>
          </a:p>
        </p:txBody>
      </p:sp>
      <p:sp>
        <p:nvSpPr>
          <p:cNvPr id="3" name="Content Placeholder 2">
            <a:extLst>
              <a:ext uri="{FF2B5EF4-FFF2-40B4-BE49-F238E27FC236}">
                <a16:creationId xmlns:a16="http://schemas.microsoft.com/office/drawing/2014/main" id="{AECA94EA-1334-0F39-B90A-42D0131E7114}"/>
              </a:ext>
            </a:extLst>
          </p:cNvPr>
          <p:cNvSpPr>
            <a:spLocks noGrp="1"/>
          </p:cNvSpPr>
          <p:nvPr>
            <p:ph idx="1"/>
          </p:nvPr>
        </p:nvSpPr>
        <p:spPr/>
        <p:txBody>
          <a:bodyPr/>
          <a:lstStyle/>
          <a:p>
            <a:pPr lvl="1">
              <a:buFont typeface="Wingdings" panose="05000000000000000000" pitchFamily="2" charset="2"/>
              <a:buChar char="q"/>
            </a:pPr>
            <a:r>
              <a:rPr lang="en-US" sz="1600" dirty="0">
                <a:cs typeface="Calibri" panose="020F0502020204030204" pitchFamily="34" charset="0"/>
              </a:rPr>
              <a:t>SOL Exceedance</a:t>
            </a:r>
          </a:p>
          <a:p>
            <a:pPr lvl="2">
              <a:buFont typeface="Courier New" panose="02070309020205020404" pitchFamily="49" charset="0"/>
              <a:buChar char="o"/>
            </a:pPr>
            <a:r>
              <a:rPr lang="en-US" sz="1400" dirty="0">
                <a:cs typeface="Calibri" panose="020F0502020204030204" pitchFamily="34" charset="0"/>
              </a:rPr>
              <a:t>Enabling users to view/acknowledge constraints on equipment</a:t>
            </a:r>
            <a:br>
              <a:rPr lang="en-US" sz="1400" dirty="0">
                <a:cs typeface="Calibri" panose="020F0502020204030204" pitchFamily="34" charset="0"/>
              </a:rPr>
            </a:br>
            <a:br>
              <a:rPr lang="en-US" sz="1400" dirty="0">
                <a:cs typeface="Calibri" panose="020F0502020204030204" pitchFamily="34" charset="0"/>
              </a:rPr>
            </a:br>
            <a:endParaRPr lang="en-US" sz="1400" dirty="0">
              <a:cs typeface="Calibri" panose="020F0502020204030204" pitchFamily="34" charset="0"/>
            </a:endParaRPr>
          </a:p>
          <a:p>
            <a:pPr lvl="2">
              <a:buFont typeface="Courier New" panose="02070309020205020404" pitchFamily="49" charset="0"/>
              <a:buChar char="o"/>
            </a:pPr>
            <a:endParaRPr lang="en-US" sz="1400" dirty="0">
              <a:cs typeface="Calibri" panose="020F0502020204030204" pitchFamily="34" charset="0"/>
            </a:endParaRPr>
          </a:p>
          <a:p>
            <a:pPr lvl="2">
              <a:buFont typeface="Courier New" panose="02070309020205020404" pitchFamily="49" charset="0"/>
              <a:buChar char="o"/>
            </a:pPr>
            <a:endParaRPr lang="en-US" sz="1400" dirty="0">
              <a:cs typeface="Calibri" panose="020F0502020204030204" pitchFamily="34" charset="0"/>
            </a:endParaRPr>
          </a:p>
          <a:p>
            <a:pPr lvl="2">
              <a:buFont typeface="Courier New" panose="02070309020205020404" pitchFamily="49" charset="0"/>
              <a:buChar char="o"/>
            </a:pPr>
            <a:endParaRPr lang="en-US" sz="1400" dirty="0">
              <a:cs typeface="Calibri" panose="020F0502020204030204" pitchFamily="34" charset="0"/>
            </a:endParaRPr>
          </a:p>
          <a:p>
            <a:pPr lvl="2">
              <a:buFont typeface="Courier New" panose="02070309020205020404" pitchFamily="49" charset="0"/>
              <a:buChar char="o"/>
            </a:pPr>
            <a:endParaRPr lang="en-US" sz="1400" dirty="0">
              <a:cs typeface="Calibri" panose="020F0502020204030204" pitchFamily="34" charset="0"/>
            </a:endParaRPr>
          </a:p>
          <a:p>
            <a:pPr lvl="2"/>
            <a:endParaRPr lang="en-US" sz="1200" dirty="0">
              <a:cs typeface="Calibri" panose="020F0502020204030204" pitchFamily="34" charset="0"/>
            </a:endParaRPr>
          </a:p>
          <a:p>
            <a:pPr lvl="2"/>
            <a:endParaRPr lang="en-US" sz="1200" dirty="0">
              <a:cs typeface="Calibri" panose="020F0502020204030204" pitchFamily="34" charset="0"/>
            </a:endParaRPr>
          </a:p>
          <a:p>
            <a:pPr lvl="2"/>
            <a:endParaRPr lang="en-US" sz="1200" dirty="0">
              <a:cs typeface="Calibri" panose="020F0502020204030204" pitchFamily="34" charset="0"/>
            </a:endParaRPr>
          </a:p>
          <a:p>
            <a:pPr lvl="2"/>
            <a:endParaRPr lang="en-US" sz="1200" dirty="0">
              <a:cs typeface="Calibri" panose="020F0502020204030204" pitchFamily="34" charset="0"/>
            </a:endParaRPr>
          </a:p>
          <a:p>
            <a:pPr marL="914400" lvl="2" indent="0">
              <a:buNone/>
            </a:pPr>
            <a:endParaRPr lang="en-US" sz="1200" dirty="0">
              <a:cs typeface="Calibri" panose="020F0502020204030204" pitchFamily="34" charset="0"/>
            </a:endParaRPr>
          </a:p>
          <a:p>
            <a:pPr lvl="1">
              <a:buFont typeface="Wingdings" panose="05000000000000000000" pitchFamily="2" charset="2"/>
              <a:buChar char="q"/>
            </a:pPr>
            <a:r>
              <a:rPr lang="en-US" sz="1600" dirty="0">
                <a:cs typeface="Calibri" panose="020F0502020204030204" pitchFamily="34" charset="0"/>
              </a:rPr>
              <a:t>Dashboard</a:t>
            </a:r>
          </a:p>
          <a:p>
            <a:pPr lvl="2">
              <a:buFont typeface="Courier New" panose="02070309020205020404" pitchFamily="49" charset="0"/>
              <a:buChar char="o"/>
            </a:pPr>
            <a:r>
              <a:rPr lang="en-US" sz="1400" dirty="0">
                <a:cs typeface="Calibri" panose="020F0502020204030204" pitchFamily="34" charset="0"/>
              </a:rPr>
              <a:t>Grid conditions</a:t>
            </a:r>
          </a:p>
          <a:p>
            <a:pPr lvl="2">
              <a:buFont typeface="Courier New" panose="02070309020205020404" pitchFamily="49" charset="0"/>
              <a:buChar char="o"/>
            </a:pPr>
            <a:r>
              <a:rPr lang="en-US" sz="1400" dirty="0">
                <a:cs typeface="Calibri" panose="020F0502020204030204" pitchFamily="34" charset="0"/>
              </a:rPr>
              <a:t>Notices in effect</a:t>
            </a:r>
          </a:p>
          <a:p>
            <a:pPr lvl="2">
              <a:buFont typeface="Courier New" panose="02070309020205020404" pitchFamily="49" charset="0"/>
              <a:buChar char="o"/>
            </a:pPr>
            <a:r>
              <a:rPr lang="en-US" sz="1400" dirty="0">
                <a:cs typeface="Calibri" panose="020F0502020204030204" pitchFamily="34" charset="0"/>
              </a:rPr>
              <a:t>Recent communications</a:t>
            </a:r>
          </a:p>
          <a:p>
            <a:pPr lvl="2">
              <a:buFont typeface="Courier New" panose="02070309020205020404" pitchFamily="49" charset="0"/>
              <a:buChar char="o"/>
            </a:pPr>
            <a:r>
              <a:rPr lang="en-US" sz="1400" dirty="0">
                <a:cs typeface="Calibri" panose="020F0502020204030204" pitchFamily="34" charset="0"/>
              </a:rPr>
              <a:t>Events</a:t>
            </a:r>
          </a:p>
          <a:p>
            <a:pPr lvl="2">
              <a:buFont typeface="Courier New" panose="02070309020205020404" pitchFamily="49" charset="0"/>
              <a:buChar char="o"/>
            </a:pPr>
            <a:r>
              <a:rPr lang="en-US" sz="1400" dirty="0">
                <a:cs typeface="Calibri" panose="020F0502020204030204" pitchFamily="34" charset="0"/>
              </a:rPr>
              <a:t>Alerts</a:t>
            </a:r>
          </a:p>
          <a:p>
            <a:pPr marL="914400" lvl="2" indent="0">
              <a:buNone/>
            </a:pPr>
            <a:endParaRPr lang="en-US" sz="1600" dirty="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A5A3471-5E3D-98EA-B6D4-FDC6D15DB955}"/>
              </a:ext>
            </a:extLst>
          </p:cNvPr>
          <p:cNvSpPr>
            <a:spLocks noGrp="1"/>
          </p:cNvSpPr>
          <p:nvPr>
            <p:ph type="sldNum" sz="quarter" idx="4"/>
          </p:nvPr>
        </p:nvSpPr>
        <p:spPr/>
        <p:txBody>
          <a:bodyPr/>
          <a:lstStyle/>
          <a:p>
            <a:fld id="{1D93BD3E-1E9A-4970-A6F7-E7AC52762E0C}" type="slidenum">
              <a:rPr lang="en-US" smtClean="0"/>
              <a:pPr/>
              <a:t>8</a:t>
            </a:fld>
            <a:endParaRPr lang="en-US"/>
          </a:p>
        </p:txBody>
      </p:sp>
      <p:pic>
        <p:nvPicPr>
          <p:cNvPr id="7" name="Picture 6">
            <a:extLst>
              <a:ext uri="{FF2B5EF4-FFF2-40B4-BE49-F238E27FC236}">
                <a16:creationId xmlns:a16="http://schemas.microsoft.com/office/drawing/2014/main" id="{B6638A49-0F7D-2345-6C8F-B213D679E2E8}"/>
              </a:ext>
            </a:extLst>
          </p:cNvPr>
          <p:cNvPicPr>
            <a:picLocks noChangeAspect="1"/>
          </p:cNvPicPr>
          <p:nvPr/>
        </p:nvPicPr>
        <p:blipFill>
          <a:blip r:embed="rId2"/>
          <a:stretch>
            <a:fillRect/>
          </a:stretch>
        </p:blipFill>
        <p:spPr>
          <a:xfrm>
            <a:off x="637740" y="1676400"/>
            <a:ext cx="8220747" cy="1905000"/>
          </a:xfrm>
          <a:prstGeom prst="rect">
            <a:avLst/>
          </a:prstGeom>
        </p:spPr>
      </p:pic>
      <p:pic>
        <p:nvPicPr>
          <p:cNvPr id="12" name="Picture 11">
            <a:extLst>
              <a:ext uri="{FF2B5EF4-FFF2-40B4-BE49-F238E27FC236}">
                <a16:creationId xmlns:a16="http://schemas.microsoft.com/office/drawing/2014/main" id="{D914A3B0-14AF-0472-D608-B439CA9CC8BC}"/>
              </a:ext>
            </a:extLst>
          </p:cNvPr>
          <p:cNvPicPr>
            <a:picLocks noChangeAspect="1"/>
          </p:cNvPicPr>
          <p:nvPr/>
        </p:nvPicPr>
        <p:blipFill rotWithShape="1">
          <a:blip r:embed="rId3"/>
          <a:srcRect b="43438"/>
          <a:stretch/>
        </p:blipFill>
        <p:spPr>
          <a:xfrm>
            <a:off x="4572000" y="2971800"/>
            <a:ext cx="3668578" cy="34064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696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9918-1DF5-5D1B-D00F-641B2EAAD867}"/>
              </a:ext>
            </a:extLst>
          </p:cNvPr>
          <p:cNvSpPr>
            <a:spLocks noGrp="1"/>
          </p:cNvSpPr>
          <p:nvPr>
            <p:ph type="title"/>
          </p:nvPr>
        </p:nvSpPr>
        <p:spPr/>
        <p:txBody>
          <a:bodyPr/>
          <a:lstStyle/>
          <a:p>
            <a:r>
              <a:rPr lang="en-US" sz="2800" dirty="0"/>
              <a:t>Features in the Tool </a:t>
            </a:r>
            <a:endParaRPr lang="en-US" dirty="0"/>
          </a:p>
        </p:txBody>
      </p:sp>
      <p:sp>
        <p:nvSpPr>
          <p:cNvPr id="3" name="Content Placeholder 2">
            <a:extLst>
              <a:ext uri="{FF2B5EF4-FFF2-40B4-BE49-F238E27FC236}">
                <a16:creationId xmlns:a16="http://schemas.microsoft.com/office/drawing/2014/main" id="{E820B26E-B981-3AD6-3CBE-A0A8F81F9895}"/>
              </a:ext>
            </a:extLst>
          </p:cNvPr>
          <p:cNvSpPr>
            <a:spLocks noGrp="1"/>
          </p:cNvSpPr>
          <p:nvPr>
            <p:ph idx="1"/>
          </p:nvPr>
        </p:nvSpPr>
        <p:spPr/>
        <p:txBody>
          <a:bodyPr/>
          <a:lstStyle/>
          <a:p>
            <a:pPr marL="457200" lvl="1" indent="0">
              <a:buNone/>
            </a:pPr>
            <a:endParaRPr lang="en-US" sz="1600" dirty="0">
              <a:cs typeface="Calibri" panose="020F0502020204030204" pitchFamily="34" charset="0"/>
            </a:endParaRPr>
          </a:p>
          <a:p>
            <a:pPr lvl="1">
              <a:buFont typeface="Wingdings" panose="05000000000000000000" pitchFamily="2" charset="2"/>
              <a:buChar char="q"/>
            </a:pPr>
            <a:r>
              <a:rPr lang="en-US" sz="1600" dirty="0">
                <a:cs typeface="Calibri" panose="020F0502020204030204" pitchFamily="34" charset="0"/>
              </a:rPr>
              <a:t>Emergency</a:t>
            </a:r>
          </a:p>
          <a:p>
            <a:pPr lvl="2">
              <a:buFont typeface="Courier New" panose="02070309020205020404" pitchFamily="49" charset="0"/>
              <a:buChar char="o"/>
            </a:pPr>
            <a:r>
              <a:rPr lang="en-US" sz="1400" dirty="0">
                <a:cs typeface="Calibri" panose="020F0502020204030204" pitchFamily="34" charset="0"/>
              </a:rPr>
              <a:t>Load shed dashboard</a:t>
            </a:r>
          </a:p>
          <a:p>
            <a:endParaRPr lang="en-US" dirty="0"/>
          </a:p>
          <a:p>
            <a:endParaRPr lang="en-US" dirty="0"/>
          </a:p>
          <a:p>
            <a:endParaRPr lang="en-US" dirty="0"/>
          </a:p>
          <a:p>
            <a:endParaRPr lang="en-US" dirty="0"/>
          </a:p>
          <a:p>
            <a:endParaRPr lang="en-US" dirty="0"/>
          </a:p>
          <a:p>
            <a:endParaRPr lang="en-US" dirty="0"/>
          </a:p>
          <a:p>
            <a:endParaRPr lang="en-US" dirty="0"/>
          </a:p>
          <a:p>
            <a:pPr marL="457200" lvl="1" indent="0">
              <a:buNone/>
            </a:pPr>
            <a:r>
              <a:rPr lang="en-US" dirty="0"/>
              <a:t>  </a:t>
            </a:r>
          </a:p>
        </p:txBody>
      </p:sp>
      <p:sp>
        <p:nvSpPr>
          <p:cNvPr id="4" name="Slide Number Placeholder 3">
            <a:extLst>
              <a:ext uri="{FF2B5EF4-FFF2-40B4-BE49-F238E27FC236}">
                <a16:creationId xmlns:a16="http://schemas.microsoft.com/office/drawing/2014/main" id="{2B355728-A67C-96A0-4070-7A94602C3471}"/>
              </a:ext>
            </a:extLst>
          </p:cNvPr>
          <p:cNvSpPr>
            <a:spLocks noGrp="1"/>
          </p:cNvSpPr>
          <p:nvPr>
            <p:ph type="sldNum" sz="quarter" idx="4"/>
          </p:nvPr>
        </p:nvSpPr>
        <p:spPr/>
        <p:txBody>
          <a:bodyPr/>
          <a:lstStyle/>
          <a:p>
            <a:fld id="{1D93BD3E-1E9A-4970-A6F7-E7AC52762E0C}" type="slidenum">
              <a:rPr lang="en-US" smtClean="0"/>
              <a:pPr/>
              <a:t>9</a:t>
            </a:fld>
            <a:endParaRPr lang="en-US"/>
          </a:p>
        </p:txBody>
      </p:sp>
      <p:pic>
        <p:nvPicPr>
          <p:cNvPr id="10" name="Picture 9">
            <a:extLst>
              <a:ext uri="{FF2B5EF4-FFF2-40B4-BE49-F238E27FC236}">
                <a16:creationId xmlns:a16="http://schemas.microsoft.com/office/drawing/2014/main" id="{F7851D89-AC70-F543-29C1-D10E4D81BE59}"/>
              </a:ext>
            </a:extLst>
          </p:cNvPr>
          <p:cNvPicPr>
            <a:picLocks noChangeAspect="1"/>
          </p:cNvPicPr>
          <p:nvPr/>
        </p:nvPicPr>
        <p:blipFill rotWithShape="1">
          <a:blip r:embed="rId2"/>
          <a:srcRect r="833" b="29098"/>
          <a:stretch/>
        </p:blipFill>
        <p:spPr>
          <a:xfrm>
            <a:off x="1143000" y="1856441"/>
            <a:ext cx="4876800" cy="1807185"/>
          </a:xfrm>
          <a:prstGeom prst="rect">
            <a:avLst/>
          </a:prstGeom>
        </p:spPr>
      </p:pic>
      <p:pic>
        <p:nvPicPr>
          <p:cNvPr id="8" name="Picture 7">
            <a:extLst>
              <a:ext uri="{FF2B5EF4-FFF2-40B4-BE49-F238E27FC236}">
                <a16:creationId xmlns:a16="http://schemas.microsoft.com/office/drawing/2014/main" id="{3D7C184A-0560-3C07-E390-2ABA98BE6AEF}"/>
              </a:ext>
            </a:extLst>
          </p:cNvPr>
          <p:cNvPicPr>
            <a:picLocks noChangeAspect="1"/>
          </p:cNvPicPr>
          <p:nvPr/>
        </p:nvPicPr>
        <p:blipFill>
          <a:blip r:embed="rId3"/>
          <a:stretch>
            <a:fillRect/>
          </a:stretch>
        </p:blipFill>
        <p:spPr>
          <a:xfrm>
            <a:off x="1295400" y="2895600"/>
            <a:ext cx="2196535" cy="2205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9812957"/>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2" ma:contentTypeDescription="Create a new document." ma:contentTypeScope="" ma:versionID="63b4750df494f1e899998ba0dd64b591">
  <xsd:schema xmlns:xsd="http://www.w3.org/2001/XMLSchema" xmlns:xs="http://www.w3.org/2001/XMLSchema" xmlns:p="http://schemas.microsoft.com/office/2006/metadata/properties" xmlns:ns2="c34af464-7aa1-4edd-9be4-83dffc1cb926" targetNamespace="http://schemas.microsoft.com/office/2006/metadata/properties" ma:root="true" ma:fieldsID="26b17897b0dee42c4ef932dfddf4050e"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9AA12-8AF9-4AA6-90FE-24669859CDF3}">
  <ds:schemaRef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www.w3.org/XML/1998/namespace"/>
    <ds:schemaRef ds:uri="http://schemas.microsoft.com/office/infopath/2007/PartnerControls"/>
    <ds:schemaRef ds:uri="c34af464-7aa1-4edd-9be4-83dffc1cb926"/>
  </ds:schemaRefs>
</ds:datastoreItem>
</file>

<file path=customXml/itemProps2.xml><?xml version="1.0" encoding="utf-8"?>
<ds:datastoreItem xmlns:ds="http://schemas.openxmlformats.org/officeDocument/2006/customXml" ds:itemID="{843EB0A4-50A9-4E33-98AC-BC2B61C8A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3503</TotalTime>
  <Words>694</Words>
  <Application>Microsoft Office PowerPoint</Application>
  <PresentationFormat>On-screen Show (4:3)</PresentationFormat>
  <Paragraphs>111</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Courier New</vt:lpstr>
      <vt:lpstr>Times New Roman</vt:lpstr>
      <vt:lpstr>Wingdings</vt:lpstr>
      <vt:lpstr>1_Custom Design</vt:lpstr>
      <vt:lpstr>Office Theme</vt:lpstr>
      <vt:lpstr>PowerPoint Presentation</vt:lpstr>
      <vt:lpstr>SCR820</vt:lpstr>
      <vt:lpstr>SCR820</vt:lpstr>
      <vt:lpstr>SCR820</vt:lpstr>
      <vt:lpstr>SCR820 – RTOC Project Updates</vt:lpstr>
      <vt:lpstr>Features in the Tool </vt:lpstr>
      <vt:lpstr>Features in the Tool </vt:lpstr>
      <vt:lpstr>Features in the Tool </vt:lpstr>
      <vt:lpstr>Features in the Tool </vt:lpstr>
      <vt:lpstr>Tool Access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Badri, Sreenivas</cp:lastModifiedBy>
  <cp:revision>68</cp:revision>
  <cp:lastPrinted>2016-01-21T20:53:15Z</cp:lastPrinted>
  <dcterms:created xsi:type="dcterms:W3CDTF">2016-01-21T15:20:31Z</dcterms:created>
  <dcterms:modified xsi:type="dcterms:W3CDTF">2025-01-29T18:05:54Z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2024-02-20T13:03:33Z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6e019d9d-d939-4c70-8667-61352cf99a06</vt:lpwstr>
  </property>
  <property fmtid="{D5CDD505-2E9C-101B-9397-08002B2CF9AE}" pid="9" name="MSIP_Label_7084cbda-52b8-46fb-a7b7-cb5bd465ed85_ContentBits">
    <vt:lpwstr>0</vt:lpwstr>
  </property>
</Properties>
</file>