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 id="2147483756" r:id="rId6"/>
  </p:sldMasterIdLst>
  <p:notesMasterIdLst>
    <p:notesMasterId r:id="rId11"/>
  </p:notesMasterIdLst>
  <p:handoutMasterIdLst>
    <p:handoutMasterId r:id="rId12"/>
  </p:handoutMasterIdLst>
  <p:sldIdLst>
    <p:sldId id="542" r:id="rId7"/>
    <p:sldId id="618" r:id="rId8"/>
    <p:sldId id="582" r:id="rId9"/>
    <p:sldId id="619"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CDD9"/>
    <a:srgbClr val="26D07C"/>
    <a:srgbClr val="0076C6"/>
    <a:srgbClr val="00AEC7"/>
    <a:srgbClr val="E6EBF0"/>
    <a:srgbClr val="093C61"/>
    <a:srgbClr val="98C3FA"/>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3973B1-6AEF-4DDE-8B9F-B4636A47251E}" v="3" dt="2025-01-29T19:40:28.597"/>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6" d="100"/>
          <a:sy n="106" d="100"/>
        </p:scale>
        <p:origin x="1764" y="96"/>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3D3973B1-6AEF-4DDE-8B9F-B4636A47251E}"/>
    <pc:docChg chg="custSel addSld modSld">
      <pc:chgData name="Badri, Sreenivas" userId="0b43dccd-042e-4be0-871d-afa1d90d6a2e" providerId="ADAL" clId="{3D3973B1-6AEF-4DDE-8B9F-B4636A47251E}" dt="2025-01-29T19:53:07.783" v="123" actId="33524"/>
      <pc:docMkLst>
        <pc:docMk/>
      </pc:docMkLst>
      <pc:sldChg chg="modSp mod">
        <pc:chgData name="Badri, Sreenivas" userId="0b43dccd-042e-4be0-871d-afa1d90d6a2e" providerId="ADAL" clId="{3D3973B1-6AEF-4DDE-8B9F-B4636A47251E}" dt="2025-01-29T19:53:07.783" v="123" actId="33524"/>
        <pc:sldMkLst>
          <pc:docMk/>
          <pc:sldMk cId="3858704502" sldId="582"/>
        </pc:sldMkLst>
        <pc:spChg chg="mod">
          <ac:chgData name="Badri, Sreenivas" userId="0b43dccd-042e-4be0-871d-afa1d90d6a2e" providerId="ADAL" clId="{3D3973B1-6AEF-4DDE-8B9F-B4636A47251E}" dt="2025-01-29T19:53:07.783" v="123" actId="33524"/>
          <ac:spMkLst>
            <pc:docMk/>
            <pc:sldMk cId="3858704502" sldId="582"/>
            <ac:spMk id="5" creationId="{2E2BCA5C-ED85-50C0-31F9-6AFEE1F2059D}"/>
          </ac:spMkLst>
        </pc:spChg>
      </pc:sldChg>
      <pc:sldChg chg="modSp mod">
        <pc:chgData name="Badri, Sreenivas" userId="0b43dccd-042e-4be0-871d-afa1d90d6a2e" providerId="ADAL" clId="{3D3973B1-6AEF-4DDE-8B9F-B4636A47251E}" dt="2025-01-29T19:44:09.414" v="105" actId="33524"/>
        <pc:sldMkLst>
          <pc:docMk/>
          <pc:sldMk cId="2043031539" sldId="618"/>
        </pc:sldMkLst>
        <pc:spChg chg="mod">
          <ac:chgData name="Badri, Sreenivas" userId="0b43dccd-042e-4be0-871d-afa1d90d6a2e" providerId="ADAL" clId="{3D3973B1-6AEF-4DDE-8B9F-B4636A47251E}" dt="2025-01-29T19:44:09.414" v="105" actId="33524"/>
          <ac:spMkLst>
            <pc:docMk/>
            <pc:sldMk cId="2043031539" sldId="618"/>
            <ac:spMk id="5" creationId="{2E2BCA5C-ED85-50C0-31F9-6AFEE1F2059D}"/>
          </ac:spMkLst>
        </pc:spChg>
      </pc:sldChg>
      <pc:sldChg chg="modSp add mod">
        <pc:chgData name="Badri, Sreenivas" userId="0b43dccd-042e-4be0-871d-afa1d90d6a2e" providerId="ADAL" clId="{3D3973B1-6AEF-4DDE-8B9F-B4636A47251E}" dt="2025-01-29T19:42:22.322" v="102" actId="255"/>
        <pc:sldMkLst>
          <pc:docMk/>
          <pc:sldMk cId="1540127340" sldId="619"/>
        </pc:sldMkLst>
        <pc:spChg chg="mod">
          <ac:chgData name="Badri, Sreenivas" userId="0b43dccd-042e-4be0-871d-afa1d90d6a2e" providerId="ADAL" clId="{3D3973B1-6AEF-4DDE-8B9F-B4636A47251E}" dt="2025-01-29T19:27:01.577" v="42" actId="20577"/>
          <ac:spMkLst>
            <pc:docMk/>
            <pc:sldMk cId="1540127340" sldId="619"/>
            <ac:spMk id="2" creationId="{5B7D6869-86A1-B83B-8299-C2EB10231D1A}"/>
          </ac:spMkLst>
        </pc:spChg>
        <pc:spChg chg="mod">
          <ac:chgData name="Badri, Sreenivas" userId="0b43dccd-042e-4be0-871d-afa1d90d6a2e" providerId="ADAL" clId="{3D3973B1-6AEF-4DDE-8B9F-B4636A47251E}" dt="2025-01-29T19:42:22.322" v="102" actId="255"/>
          <ac:spMkLst>
            <pc:docMk/>
            <pc:sldMk cId="1540127340" sldId="619"/>
            <ac:spMk id="5" creationId="{2E2BCA5C-ED85-50C0-31F9-6AFEE1F2059D}"/>
          </ac:spMkLst>
        </pc:spChg>
      </pc:sldChg>
    </pc:docChg>
  </pc:docChgLst>
  <pc:docChgLst>
    <pc:chgData name="Badri, Sreenivas" userId="0b43dccd-042e-4be0-871d-afa1d90d6a2e" providerId="ADAL" clId="{27796ACA-EA34-4D13-9CAF-CF03A336AC8D}"/>
    <pc:docChg chg="modSld">
      <pc:chgData name="Badri, Sreenivas" userId="0b43dccd-042e-4be0-871d-afa1d90d6a2e" providerId="ADAL" clId="{27796ACA-EA34-4D13-9CAF-CF03A336AC8D}" dt="2025-01-29T17:41:20.104" v="31" actId="20577"/>
      <pc:docMkLst>
        <pc:docMk/>
      </pc:docMkLst>
      <pc:sldChg chg="modSp mod">
        <pc:chgData name="Badri, Sreenivas" userId="0b43dccd-042e-4be0-871d-afa1d90d6a2e" providerId="ADAL" clId="{27796ACA-EA34-4D13-9CAF-CF03A336AC8D}" dt="2025-01-29T17:41:20.104" v="31" actId="20577"/>
        <pc:sldMkLst>
          <pc:docMk/>
          <pc:sldMk cId="3858704502" sldId="582"/>
        </pc:sldMkLst>
        <pc:spChg chg="mod">
          <ac:chgData name="Badri, Sreenivas" userId="0b43dccd-042e-4be0-871d-afa1d90d6a2e" providerId="ADAL" clId="{27796ACA-EA34-4D13-9CAF-CF03A336AC8D}" dt="2025-01-29T17:41:20.104" v="31" actId="20577"/>
          <ac:spMkLst>
            <pc:docMk/>
            <pc:sldMk cId="3858704502" sldId="582"/>
            <ac:spMk id="5" creationId="{2E2BCA5C-ED85-50C0-31F9-6AFEE1F2059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1/29/2025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1/29/2025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31"/>
            <a:ext cx="8005618"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73645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6"/>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68334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433661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304800" y="1058219"/>
            <a:ext cx="853328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0">
                <a:solidFill>
                  <a:schemeClr val="tx1"/>
                </a:solidFill>
              </a:defRPr>
            </a:lvl1pPr>
            <a:lvl2pPr>
              <a:defRPr sz="1050">
                <a:solidFill>
                  <a:schemeClr val="tx1"/>
                </a:solidFill>
              </a:defRPr>
            </a:lvl2pPr>
            <a:lvl3pPr>
              <a:defRPr sz="9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304800" y="3524730"/>
            <a:ext cx="853328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0">
                <a:solidFill>
                  <a:schemeClr val="tx1"/>
                </a:solidFill>
              </a:defRPr>
            </a:lvl1pPr>
            <a:lvl2pPr>
              <a:defRPr sz="1050">
                <a:solidFill>
                  <a:schemeClr val="tx2"/>
                </a:solidFill>
              </a:defRPr>
            </a:lvl2pPr>
            <a:lvl3pPr>
              <a:defRPr sz="9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0002836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1500" b="1">
                <a:solidFill>
                  <a:schemeClr val="tx1"/>
                </a:solidFill>
              </a:defRPr>
            </a:lvl1pPr>
            <a:lvl2pPr>
              <a:defRPr sz="1350">
                <a:solidFill>
                  <a:srgbClr val="5B6770"/>
                </a:solidFill>
              </a:defRPr>
            </a:lvl2pPr>
            <a:lvl3pPr>
              <a:defRPr sz="1200">
                <a:solidFill>
                  <a:srgbClr val="5B6770"/>
                </a:solidFill>
              </a:defRPr>
            </a:lvl3pPr>
            <a:lvl4pPr>
              <a:defRPr sz="1050">
                <a:solidFill>
                  <a:srgbClr val="5B6770"/>
                </a:solidFill>
              </a:defRPr>
            </a:lvl4pPr>
            <a:lvl5pPr>
              <a:defRPr sz="9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735955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97280" rIns="274320" bIns="731520"/>
          <a:lstStyle>
            <a:lvl1pPr marL="0" indent="0" algn="l">
              <a:buNone/>
              <a:defRPr sz="1500" b="0">
                <a:solidFill>
                  <a:schemeClr val="tx1"/>
                </a:solidFill>
              </a:defRPr>
            </a:lvl1pPr>
            <a:lvl2pPr algn="l">
              <a:defRPr sz="1350">
                <a:solidFill>
                  <a:schemeClr val="tx2"/>
                </a:solidFill>
              </a:defRPr>
            </a:lvl2pPr>
            <a:lvl3pPr algn="l">
              <a:defRPr sz="1200">
                <a:solidFill>
                  <a:schemeClr val="tx2"/>
                </a:solidFill>
              </a:defRPr>
            </a:lvl3pPr>
            <a:lvl4pPr algn="l">
              <a:defRPr sz="1050">
                <a:solidFill>
                  <a:schemeClr val="tx2"/>
                </a:solidFill>
              </a:defRPr>
            </a:lvl4pPr>
            <a:lvl5pPr algn="l">
              <a:defRPr sz="9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1500" b="1">
                <a:solidFill>
                  <a:schemeClr val="tx1"/>
                </a:solidFill>
                <a:latin typeface="+mj-lt"/>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9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4652712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5486400" y="0"/>
            <a:ext cx="3657600" cy="6464808"/>
          </a:xfrm>
          <a:prstGeom prst="rect">
            <a:avLst/>
          </a:prstGeom>
          <a:solidFill>
            <a:srgbClr val="E6EBF0"/>
          </a:solidFill>
        </p:spPr>
        <p:txBody>
          <a:bodyPr lIns="274320" tIns="1097280" rIns="274320" bIns="731520"/>
          <a:lstStyle>
            <a:lvl1pPr marL="0" indent="0" algn="l">
              <a:buNone/>
              <a:defRPr sz="1500" b="0">
                <a:solidFill>
                  <a:schemeClr val="accent1"/>
                </a:solidFill>
              </a:defRPr>
            </a:lvl1pPr>
            <a:lvl2pPr algn="l">
              <a:defRPr sz="1350">
                <a:solidFill>
                  <a:schemeClr val="tx2"/>
                </a:solidFill>
              </a:defRPr>
            </a:lvl2pPr>
            <a:lvl3pPr algn="l">
              <a:defRPr sz="1200">
                <a:solidFill>
                  <a:schemeClr val="tx2"/>
                </a:solidFill>
              </a:defRPr>
            </a:lvl3pPr>
            <a:lvl4pPr algn="l">
              <a:defRPr sz="1050">
                <a:solidFill>
                  <a:schemeClr val="tx2"/>
                </a:solidFill>
              </a:defRPr>
            </a:lvl4pPr>
            <a:lvl5pPr algn="l">
              <a:defRPr sz="9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1500" b="1">
                <a:solidFill>
                  <a:schemeClr val="tx1"/>
                </a:solidFill>
                <a:latin typeface="+mj-lt"/>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9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24035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3886198"/>
          </a:xfrm>
          <a:prstGeom prst="rect">
            <a:avLst/>
          </a:prstGeom>
        </p:spPr>
        <p:txBody>
          <a:bodyPr lIns="274320" tIns="274320" rIns="274320" bIns="274320"/>
          <a:lstStyle>
            <a:lvl1pPr marL="0" indent="0">
              <a:buNone/>
              <a:defRPr sz="1500" b="0">
                <a:solidFill>
                  <a:schemeClr val="tx1"/>
                </a:solidFill>
              </a:defRPr>
            </a:lvl1pPr>
            <a:lvl2pPr>
              <a:defRPr sz="1500">
                <a:solidFill>
                  <a:schemeClr val="tx1"/>
                </a:solidFill>
              </a:defRPr>
            </a:lvl2pPr>
            <a:lvl3pPr>
              <a:defRPr sz="135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4648200"/>
            <a:ext cx="85344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0">
                <a:solidFill>
                  <a:schemeClr val="tx1"/>
                </a:solidFill>
              </a:defRPr>
            </a:lvl1pPr>
            <a:lvl2pPr>
              <a:defRPr sz="1050">
                <a:solidFill>
                  <a:schemeClr val="tx1"/>
                </a:solidFill>
              </a:defRPr>
            </a:lvl2pPr>
            <a:lvl3pPr>
              <a:defRPr sz="9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776339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304800" y="762000"/>
            <a:ext cx="8534400" cy="3886198"/>
          </a:xfrm>
          <a:prstGeom prst="rect">
            <a:avLst/>
          </a:prstGeom>
        </p:spPr>
        <p:txBody>
          <a:bodyPr lIns="274320" tIns="274320" rIns="274320" bIns="274320"/>
          <a:lstStyle>
            <a:lvl1pPr marL="0" indent="0">
              <a:buNone/>
              <a:defRPr sz="1500" b="0">
                <a:solidFill>
                  <a:schemeClr val="tx1"/>
                </a:solidFill>
              </a:defRPr>
            </a:lvl1pPr>
            <a:lvl2pPr>
              <a:defRPr sz="1500">
                <a:solidFill>
                  <a:schemeClr val="tx1"/>
                </a:solidFill>
              </a:defRPr>
            </a:lvl2pPr>
            <a:lvl3pPr>
              <a:defRPr sz="135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304800" y="4648200"/>
            <a:ext cx="85344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0">
                <a:solidFill>
                  <a:schemeClr val="accent1"/>
                </a:solidFill>
              </a:defRPr>
            </a:lvl1pPr>
            <a:lvl2pPr>
              <a:defRPr sz="1050">
                <a:solidFill>
                  <a:schemeClr val="tx1"/>
                </a:solidFill>
              </a:defRPr>
            </a:lvl2pPr>
            <a:lvl3pPr>
              <a:defRPr sz="9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144609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648198"/>
            <a:ext cx="85344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0">
                <a:solidFill>
                  <a:schemeClr val="accent1"/>
                </a:solidFill>
              </a:defRPr>
            </a:lvl1pPr>
            <a:lvl2pPr>
              <a:defRPr sz="1050">
                <a:solidFill>
                  <a:schemeClr val="accent1"/>
                </a:solidFill>
              </a:defRPr>
            </a:lvl2pPr>
            <a:lvl3pPr>
              <a:defRPr sz="9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304800" y="762000"/>
            <a:ext cx="8534400" cy="3886198"/>
          </a:xfrm>
          <a:prstGeom prst="rect">
            <a:avLst/>
          </a:prstGeom>
        </p:spPr>
        <p:txBody>
          <a:bodyPr lIns="274320" tIns="274320" rIns="274320" bIns="274320"/>
          <a:lstStyle>
            <a:lvl1pPr marL="0" indent="0">
              <a:buNone/>
              <a:defRPr sz="1500" b="0">
                <a:solidFill>
                  <a:schemeClr val="tx1"/>
                </a:solidFill>
              </a:defRPr>
            </a:lvl1pPr>
            <a:lvl2pPr>
              <a:defRPr sz="1500">
                <a:solidFill>
                  <a:schemeClr val="tx1"/>
                </a:solidFill>
              </a:defRPr>
            </a:lvl2pPr>
            <a:lvl3pPr>
              <a:defRPr sz="135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155235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1500" b="1">
                <a:solidFill>
                  <a:schemeClr val="tx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762000"/>
            <a:ext cx="29718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1">
                <a:solidFill>
                  <a:schemeClr val="tx1"/>
                </a:solidFill>
              </a:defRPr>
            </a:lvl1pPr>
            <a:lvl2pPr>
              <a:defRPr sz="1050" b="1">
                <a:solidFill>
                  <a:schemeClr val="tx1"/>
                </a:solidFill>
              </a:defRPr>
            </a:lvl2pPr>
            <a:lvl3pPr>
              <a:defRPr sz="9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7299199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1500" b="1">
                <a:solidFill>
                  <a:schemeClr val="tx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5867400" y="762000"/>
            <a:ext cx="29718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1">
                <a:solidFill>
                  <a:schemeClr val="accent1"/>
                </a:solidFill>
              </a:defRPr>
            </a:lvl1pPr>
            <a:lvl2pPr>
              <a:defRPr sz="1050" b="0">
                <a:solidFill>
                  <a:schemeClr val="tx1"/>
                </a:solidFill>
              </a:defRPr>
            </a:lvl2pPr>
            <a:lvl3pPr>
              <a:defRPr sz="9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8357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1500" b="1">
                <a:solidFill>
                  <a:schemeClr val="tx1"/>
                </a:solidFill>
              </a:defRPr>
            </a:lvl1pPr>
            <a:lvl2pPr>
              <a:defRPr sz="135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5867400" y="762000"/>
            <a:ext cx="29718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200" b="1">
                <a:solidFill>
                  <a:schemeClr val="tx1"/>
                </a:solidFill>
              </a:defRPr>
            </a:lvl1pPr>
            <a:lvl2pPr>
              <a:defRPr sz="1050" b="0">
                <a:solidFill>
                  <a:schemeClr val="tx1"/>
                </a:solidFill>
              </a:defRPr>
            </a:lvl2pPr>
            <a:lvl3pPr>
              <a:defRPr sz="9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7185653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54326" y="1066802"/>
            <a:ext cx="8384875" cy="201285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1500">
                <a:solidFill>
                  <a:schemeClr val="tx2"/>
                </a:solidFill>
              </a:defRPr>
            </a:lvl1pPr>
            <a:lvl2pPr>
              <a:defRPr sz="1350">
                <a:solidFill>
                  <a:schemeClr val="accent2"/>
                </a:solidFill>
              </a:defRPr>
            </a:lvl2pPr>
            <a:lvl3pPr>
              <a:defRPr sz="12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54326" y="3574376"/>
            <a:ext cx="8384875" cy="2077492"/>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500">
                <a:solidFill>
                  <a:schemeClr val="bg1"/>
                </a:solidFill>
              </a:defRPr>
            </a:lvl1pPr>
            <a:lvl2pPr>
              <a:defRPr sz="1350">
                <a:solidFill>
                  <a:schemeClr val="bg1"/>
                </a:solidFill>
              </a:defRPr>
            </a:lvl2pPr>
            <a:lvl3pPr marL="6858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1092960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1"/>
            <a:ext cx="4210050" cy="5029201"/>
          </a:xfrm>
          <a:prstGeom prst="rect">
            <a:avLst/>
          </a:prstGeom>
        </p:spPr>
        <p:txBody>
          <a:bodyPr lIns="274320" tIns="274320" rIns="274320" bIns="274320"/>
          <a:lstStyle>
            <a:lvl1pPr>
              <a:defRPr lang="en-US" sz="1500" dirty="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4629150" y="762001"/>
            <a:ext cx="4210050" cy="5029201"/>
          </a:xfrm>
          <a:prstGeom prst="rect">
            <a:avLst/>
          </a:prstGeom>
        </p:spPr>
        <p:txBody>
          <a:bodyPr lIns="274320" tIns="274320" rIns="274320" bIns="274320"/>
          <a:lstStyle>
            <a:lvl1pPr>
              <a:defRPr lang="en-US" sz="1500" dirty="0">
                <a:solidFill>
                  <a:schemeClr val="tx1"/>
                </a:solidFill>
              </a:defRPr>
            </a:lvl1pPr>
          </a:lstStyle>
          <a:p>
            <a:endParaRPr lang="en-US"/>
          </a:p>
        </p:txBody>
      </p:sp>
    </p:spTree>
    <p:extLst>
      <p:ext uri="{BB962C8B-B14F-4D97-AF65-F5344CB8AC3E}">
        <p14:creationId xmlns:p14="http://schemas.microsoft.com/office/powerpoint/2010/main" val="10298179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15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05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15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05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15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05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876438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304800" y="838200"/>
            <a:ext cx="2609850" cy="5029201"/>
          </a:xfrm>
          <a:prstGeom prst="rect">
            <a:avLst/>
          </a:prstGeom>
        </p:spPr>
        <p:txBody>
          <a:bodyPr lIns="274320" tIns="274320" rIns="274320" bIns="274320"/>
          <a:lstStyle>
            <a:lvl1pPr>
              <a:defRPr lang="en-US" sz="15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3267075" y="838200"/>
            <a:ext cx="2609850" cy="5029201"/>
          </a:xfrm>
          <a:prstGeom prst="rect">
            <a:avLst/>
          </a:prstGeom>
        </p:spPr>
        <p:txBody>
          <a:bodyPr lIns="274320" tIns="274320" rIns="274320" bIns="274320"/>
          <a:lstStyle>
            <a:lvl1pPr>
              <a:defRPr lang="en-US" sz="15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6229350" y="838200"/>
            <a:ext cx="2609850" cy="5029201"/>
          </a:xfrm>
          <a:prstGeom prst="rect">
            <a:avLst/>
          </a:prstGeom>
        </p:spPr>
        <p:txBody>
          <a:bodyPr lIns="274320" tIns="274320" rIns="274320" bIns="274320"/>
          <a:lstStyle>
            <a:lvl1pPr>
              <a:defRPr lang="en-US" sz="1500" dirty="0">
                <a:solidFill>
                  <a:schemeClr val="tx1"/>
                </a:solidFill>
              </a:defRPr>
            </a:lvl1pPr>
          </a:lstStyle>
          <a:p>
            <a:endParaRPr lang="en-US"/>
          </a:p>
        </p:txBody>
      </p:sp>
    </p:spTree>
    <p:extLst>
      <p:ext uri="{BB962C8B-B14F-4D97-AF65-F5344CB8AC3E}">
        <p14:creationId xmlns:p14="http://schemas.microsoft.com/office/powerpoint/2010/main" val="23920538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4511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image" Target="../media/image3.png"/><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3" y="6477006"/>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5" name="Footer Placeholder 4"/>
          <p:cNvSpPr>
            <a:spLocks noGrp="1"/>
          </p:cNvSpPr>
          <p:nvPr>
            <p:ph type="ftr" sz="quarter" idx="3"/>
          </p:nvPr>
        </p:nvSpPr>
        <p:spPr>
          <a:xfrm>
            <a:off x="25527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76200" y="6477000"/>
            <a:ext cx="4953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1600200" y="6477006"/>
            <a:ext cx="7452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0" y="6480104"/>
            <a:ext cx="1030618" cy="323165"/>
          </a:xfrm>
          <a:prstGeom prst="rect">
            <a:avLst/>
          </a:prstGeom>
          <a:noFill/>
        </p:spPr>
        <p:txBody>
          <a:bodyPr wrap="square" rtlCol="0">
            <a:spAutoFit/>
          </a:bodyPr>
          <a:lstStyle/>
          <a:p>
            <a:r>
              <a:rPr lang="en-US" sz="750" b="1">
                <a:solidFill>
                  <a:srgbClr val="5B6770"/>
                </a:solidFill>
              </a:rPr>
              <a:t>Item 4.2</a:t>
            </a:r>
          </a:p>
          <a:p>
            <a:r>
              <a:rPr lang="en-US" sz="750" b="1">
                <a:solidFill>
                  <a:srgbClr val="5B6770"/>
                </a:solidFill>
              </a:rPr>
              <a:t>ERCOT 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3" y="6561138"/>
            <a:ext cx="485231" cy="220662"/>
          </a:xfrm>
          <a:prstGeom prst="rect">
            <a:avLst/>
          </a:prstGeom>
        </p:spPr>
        <p:txBody>
          <a:bodyPr vert="horz" lIns="91440" tIns="45720" rIns="91440" bIns="45720" rtlCol="0" anchor="ctr"/>
          <a:lstStyle>
            <a:lvl1pPr algn="ctr">
              <a:defRPr sz="9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654031" y="6217200"/>
            <a:ext cx="897566" cy="462959"/>
          </a:xfrm>
          <a:prstGeom prst="rect">
            <a:avLst/>
          </a:prstGeom>
        </p:spPr>
      </p:pic>
    </p:spTree>
    <p:extLst>
      <p:ext uri="{BB962C8B-B14F-4D97-AF65-F5344CB8AC3E}">
        <p14:creationId xmlns:p14="http://schemas.microsoft.com/office/powerpoint/2010/main" val="119925088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 id="2147483774" r:id="rId18"/>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hyperlink" Target="https://apiexplorer.ercot.com/" TargetMode="External"/><Relationship Id="rId2" Type="http://schemas.openxmlformats.org/officeDocument/2006/relationships/hyperlink" Target="https://data.ercot.com/" TargetMode="External"/><Relationship Id="rId1" Type="http://schemas.openxmlformats.org/officeDocument/2006/relationships/slideLayout" Target="../slideLayouts/slideLayout17.xml"/><Relationship Id="rId4" Type="http://schemas.openxmlformats.org/officeDocument/2006/relationships/hyperlink" Target="https://developer.erco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5334000" cy="2492990"/>
          </a:xfrm>
          <a:prstGeom prst="rect">
            <a:avLst/>
          </a:prstGeom>
          <a:noFill/>
        </p:spPr>
        <p:txBody>
          <a:bodyPr wrap="square" rtlCol="0">
            <a:spAutoFit/>
          </a:bodyPr>
          <a:lstStyle/>
          <a:p>
            <a:r>
              <a:rPr lang="en-US" sz="2400" b="1" dirty="0"/>
              <a:t>NPRR1253 - Technical Implementation Approach</a:t>
            </a:r>
          </a:p>
          <a:p>
            <a:endParaRPr lang="en-US" dirty="0">
              <a:solidFill>
                <a:schemeClr val="tx2"/>
              </a:solidFill>
            </a:endParaRPr>
          </a:p>
          <a:p>
            <a:r>
              <a:rPr lang="en-US" dirty="0">
                <a:latin typeface="Calibri" panose="020F0502020204030204" pitchFamily="34" charset="0"/>
                <a:ea typeface="Calibri" panose="020F0502020204030204" pitchFamily="34" charset="0"/>
              </a:rPr>
              <a:t>Sreenivas Badri</a:t>
            </a:r>
            <a:endParaRPr lang="en-US" sz="1800" dirty="0">
              <a:effectLst/>
              <a:latin typeface="Calibri" panose="020F0502020204030204" pitchFamily="34" charset="0"/>
              <a:ea typeface="Calibri" panose="020F0502020204030204" pitchFamily="34" charset="0"/>
            </a:endParaRPr>
          </a:p>
          <a:p>
            <a:r>
              <a:rPr lang="en-US" dirty="0">
                <a:solidFill>
                  <a:schemeClr val="tx2"/>
                </a:solidFill>
                <a:latin typeface="Calibri" panose="020F0502020204030204" pitchFamily="34" charset="0"/>
              </a:rPr>
              <a:t>Michael Ackermann</a:t>
            </a:r>
            <a:endParaRPr lang="en-US" dirty="0">
              <a:solidFill>
                <a:schemeClr val="tx2"/>
              </a:solidFill>
            </a:endParaRPr>
          </a:p>
          <a:p>
            <a:endParaRPr lang="en-US" dirty="0">
              <a:solidFill>
                <a:schemeClr val="tx2"/>
              </a:solidFill>
            </a:endParaRPr>
          </a:p>
          <a:p>
            <a:r>
              <a:rPr lang="en-US" dirty="0">
                <a:solidFill>
                  <a:schemeClr val="tx2"/>
                </a:solidFill>
              </a:rPr>
              <a:t>01/30/2025</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NPRR-1253</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Content Placeholder 4">
            <a:extLst>
              <a:ext uri="{FF2B5EF4-FFF2-40B4-BE49-F238E27FC236}">
                <a16:creationId xmlns:a16="http://schemas.microsoft.com/office/drawing/2014/main" id="{2E2BCA5C-ED85-50C0-31F9-6AFEE1F2059D}"/>
              </a:ext>
            </a:extLst>
          </p:cNvPr>
          <p:cNvSpPr>
            <a:spLocks noGrp="1"/>
          </p:cNvSpPr>
          <p:nvPr>
            <p:ph idx="1"/>
          </p:nvPr>
        </p:nvSpPr>
        <p:spPr>
          <a:xfrm>
            <a:off x="304800" y="814634"/>
            <a:ext cx="8534400" cy="5105400"/>
          </a:xfrm>
        </p:spPr>
        <p:txBody>
          <a:bodyPr/>
          <a:lstStyle/>
          <a:p>
            <a:r>
              <a:rPr lang="en-US" sz="1600" dirty="0"/>
              <a:t>An increasing number of energy Customers are responding to potential 4-Coincident Peak (4-CP) intervals by curtailing their load.  This reduction in load by these consumers increases reliability by reducing stress on the ERCOT Transmission Grid at the time when needed most.</a:t>
            </a:r>
          </a:p>
          <a:p>
            <a:pPr marL="0" indent="0">
              <a:buNone/>
            </a:pPr>
            <a:endParaRPr lang="en-US" sz="1600" dirty="0"/>
          </a:p>
          <a:p>
            <a:r>
              <a:rPr lang="en-US" sz="1600" dirty="0"/>
              <a:t>Customers relying on the Demand as reported on ERCOT’s website may miss these important 4-CP intervals because the Demand reported by ERCOT includes Wholesale Storage Load (WSL) while the Protocols defining the 4-CP intervals specifically exclude WSL. Per the Protocols, WSL incorporates multiple sources of load, but the largest and rapidly growing source of WSL is associated with ESR charging Load. </a:t>
            </a:r>
          </a:p>
          <a:p>
            <a:endParaRPr lang="en-US" sz="1600" dirty="0"/>
          </a:p>
          <a:p>
            <a:r>
              <a:rPr lang="en-US" sz="1600" dirty="0"/>
              <a:t>Currently system level ESR charging MW (5-minute Average value) is shown on ercot.com website ESR Dashboard and data available to market participants download manually. </a:t>
            </a:r>
          </a:p>
          <a:p>
            <a:endParaRPr lang="en-US" sz="1600" dirty="0"/>
          </a:p>
          <a:p>
            <a:r>
              <a:rPr lang="en-US" sz="1600" dirty="0"/>
              <a:t>This NPRR requests ERCOT to send system level ESR charging MW through ICCP and make available through ercot website to download programmatically through API. </a:t>
            </a:r>
          </a:p>
        </p:txBody>
      </p:sp>
    </p:spTree>
    <p:extLst>
      <p:ext uri="{BB962C8B-B14F-4D97-AF65-F5344CB8AC3E}">
        <p14:creationId xmlns:p14="http://schemas.microsoft.com/office/powerpoint/2010/main" val="2043031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Implementation Approach and Timelines</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Content Placeholder 4">
            <a:extLst>
              <a:ext uri="{FF2B5EF4-FFF2-40B4-BE49-F238E27FC236}">
                <a16:creationId xmlns:a16="http://schemas.microsoft.com/office/drawing/2014/main" id="{2E2BCA5C-ED85-50C0-31F9-6AFEE1F2059D}"/>
              </a:ext>
            </a:extLst>
          </p:cNvPr>
          <p:cNvSpPr>
            <a:spLocks noGrp="1"/>
          </p:cNvSpPr>
          <p:nvPr>
            <p:ph idx="1"/>
          </p:nvPr>
        </p:nvSpPr>
        <p:spPr>
          <a:xfrm>
            <a:off x="304800" y="788316"/>
            <a:ext cx="8534400" cy="5281367"/>
          </a:xfrm>
        </p:spPr>
        <p:txBody>
          <a:bodyPr/>
          <a:lstStyle/>
          <a:p>
            <a:pPr marL="455613" lvl="1">
              <a:buFont typeface="Arial" panose="020B0604020202020204" pitchFamily="34" charset="0"/>
              <a:buChar char="•"/>
            </a:pPr>
            <a:r>
              <a:rPr lang="en-US" sz="1600" dirty="0"/>
              <a:t>ICCP and Public API system changes will be implemented on or before 06/01/2025 to provide the capability to Market Participants to access ESR charging MW programmatically with 4 seconds granular data.</a:t>
            </a:r>
          </a:p>
          <a:p>
            <a:pPr marL="455613" lvl="1">
              <a:buFont typeface="Arial" panose="020B0604020202020204" pitchFamily="34" charset="0"/>
              <a:buChar char="•"/>
            </a:pPr>
            <a:endParaRPr lang="en-US" sz="1600" dirty="0"/>
          </a:p>
          <a:p>
            <a:pPr marL="455613" lvl="1">
              <a:buFont typeface="Arial" panose="020B0604020202020204" pitchFamily="34" charset="0"/>
              <a:buChar char="•"/>
            </a:pPr>
            <a:r>
              <a:rPr lang="en-US" sz="1600" b="1" u="sng" dirty="0"/>
              <a:t>ICCP Telemetry Changes</a:t>
            </a:r>
          </a:p>
          <a:p>
            <a:pPr marL="912813" lvl="2" indent="-342900">
              <a:buFont typeface="Courier New" panose="02070309020205020404" pitchFamily="49" charset="0"/>
              <a:buChar char="o"/>
            </a:pPr>
            <a:r>
              <a:rPr lang="en-US" sz="1400" dirty="0"/>
              <a:t>New ICCP Telemetry point </a:t>
            </a:r>
            <a:r>
              <a:rPr lang="en-US" sz="1400" b="1" dirty="0"/>
              <a:t>TCMW</a:t>
            </a:r>
            <a:r>
              <a:rPr lang="en-US" sz="1400" dirty="0"/>
              <a:t>  (Total ESR Charging MW) will be added to ERCOT ICCP system and made it available to all Market Participants (TSPs and QSEs).</a:t>
            </a:r>
          </a:p>
          <a:p>
            <a:pPr marL="912813" lvl="2" indent="-342900">
              <a:buFont typeface="Courier New" panose="02070309020205020404" pitchFamily="49" charset="0"/>
              <a:buChar char="o"/>
            </a:pPr>
            <a:r>
              <a:rPr lang="en-US" sz="1400" dirty="0"/>
              <a:t>The Total ESR Charging MW is a 4 second instantaneous value and aligns with the transfer frequency of other data sets like System Demand that are currently being sent via ICCP.</a:t>
            </a:r>
          </a:p>
          <a:p>
            <a:pPr marL="912813" lvl="2" indent="-342900">
              <a:buFont typeface="Courier New" panose="02070309020205020404" pitchFamily="49" charset="0"/>
              <a:buChar char="o"/>
            </a:pPr>
            <a:r>
              <a:rPr lang="en-US" sz="1400" dirty="0"/>
              <a:t>ICCP Handbook will be updated with this new ICCP telemetry point object name and other required details by Go Live date.</a:t>
            </a:r>
          </a:p>
          <a:p>
            <a:pPr marL="912813" lvl="2" indent="-342900">
              <a:buFont typeface="Courier New" panose="02070309020205020404" pitchFamily="49" charset="0"/>
              <a:buChar char="o"/>
            </a:pPr>
            <a:r>
              <a:rPr lang="en-US" sz="1400" dirty="0"/>
              <a:t>Tentative Go Live – March 26</a:t>
            </a:r>
            <a:r>
              <a:rPr lang="en-US" sz="1400" baseline="30000" dirty="0"/>
              <a:t>th</a:t>
            </a:r>
            <a:r>
              <a:rPr lang="en-US" sz="1400" dirty="0"/>
              <a:t> with MAR_ML4 Model load. </a:t>
            </a:r>
          </a:p>
          <a:p>
            <a:pPr marL="169863" lvl="1" indent="0">
              <a:buNone/>
            </a:pPr>
            <a:endParaRPr lang="en-US" sz="1700" dirty="0"/>
          </a:p>
          <a:p>
            <a:pPr marL="455613" lvl="1">
              <a:buFont typeface="Arial" panose="020B0604020202020204" pitchFamily="34" charset="0"/>
              <a:buChar char="•"/>
            </a:pPr>
            <a:r>
              <a:rPr lang="en-US" sz="1600" b="1" u="sng" dirty="0"/>
              <a:t>Public API Changes</a:t>
            </a:r>
            <a:endParaRPr lang="en-US" sz="1700" dirty="0"/>
          </a:p>
          <a:p>
            <a:pPr marL="912813" lvl="2" indent="-342900">
              <a:buFont typeface="Courier New" panose="02070309020205020404" pitchFamily="49" charset="0"/>
              <a:buChar char="o"/>
            </a:pPr>
            <a:r>
              <a:rPr lang="en-US" sz="1400" dirty="0"/>
              <a:t>4 second system level ESR charging MW and System Demand MW values will be made available through both file and direct data request via the existing Public API interface. Both will be served in a JSON format. Files will contain complete data </a:t>
            </a:r>
            <a:r>
              <a:rPr lang="en-US" sz="1400"/>
              <a:t>for 5-minute </a:t>
            </a:r>
            <a:r>
              <a:rPr lang="en-US" sz="1400" dirty="0"/>
              <a:t>intervals.</a:t>
            </a:r>
          </a:p>
          <a:p>
            <a:pPr marL="912813" lvl="2" indent="-342900">
              <a:buFont typeface="Courier New" panose="02070309020205020404" pitchFamily="49" charset="0"/>
              <a:buChar char="o"/>
            </a:pPr>
            <a:r>
              <a:rPr lang="en-US" sz="1400" dirty="0"/>
              <a:t>Implementation timelines are being developed but this change will go live on or before June 1</a:t>
            </a:r>
            <a:r>
              <a:rPr lang="en-US" sz="1400" baseline="30000" dirty="0"/>
              <a:t>st</a:t>
            </a:r>
            <a:endParaRPr lang="en-US" sz="1400" dirty="0"/>
          </a:p>
          <a:p>
            <a:pPr marL="912813" lvl="2" indent="-342900">
              <a:buFont typeface="Courier New" panose="02070309020205020404" pitchFamily="49" charset="0"/>
              <a:buChar char="o"/>
            </a:pPr>
            <a:r>
              <a:rPr lang="en-US" sz="1400" dirty="0"/>
              <a:t>JSON file format will be made available in Developer Portal </a:t>
            </a:r>
          </a:p>
          <a:p>
            <a:pPr marL="912813" lvl="2" indent="-342900">
              <a:buFont typeface="Courier New" panose="02070309020205020404" pitchFamily="49" charset="0"/>
              <a:buChar char="o"/>
            </a:pPr>
            <a:r>
              <a:rPr lang="en-US" sz="1400" dirty="0"/>
              <a:t>Actual API endpoints and OpenAPI specifications are currently being developed. More information will be provided as soon as available.</a:t>
            </a:r>
          </a:p>
          <a:p>
            <a:pPr marL="912813" lvl="2" indent="-342900">
              <a:buFont typeface="Courier New" panose="02070309020205020404" pitchFamily="49" charset="0"/>
              <a:buChar char="o"/>
            </a:pPr>
            <a:endParaRPr lang="en-US" sz="1400" dirty="0"/>
          </a:p>
          <a:p>
            <a:pPr marL="912813" lvl="2" indent="-342900">
              <a:buFont typeface="Courier New" panose="02070309020205020404" pitchFamily="49" charset="0"/>
              <a:buChar char="o"/>
            </a:pPr>
            <a:endParaRPr lang="en-US" sz="1400" dirty="0"/>
          </a:p>
          <a:p>
            <a:pPr marL="912813" lvl="2" indent="-342900">
              <a:buFont typeface="Courier New" panose="02070309020205020404" pitchFamily="49" charset="0"/>
              <a:buChar char="o"/>
            </a:pPr>
            <a:endParaRPr lang="en-US" sz="1400" dirty="0"/>
          </a:p>
          <a:p>
            <a:pPr marL="512763" lvl="1" indent="-342900">
              <a:buFont typeface="Courier New" panose="02070309020205020404" pitchFamily="49" charset="0"/>
              <a:buChar char="o"/>
            </a:pPr>
            <a:endParaRPr lang="en-US" sz="1700" dirty="0">
              <a:latin typeface="Aptos" panose="020B0004020202020204" pitchFamily="34" charset="0"/>
              <a:ea typeface="Calibri" panose="020F0502020204030204" pitchFamily="34" charset="0"/>
              <a:cs typeface="Calibri" panose="020F0502020204030204" pitchFamily="34" charset="0"/>
            </a:endParaRPr>
          </a:p>
          <a:p>
            <a:pPr marL="169863" lvl="1" indent="0">
              <a:buNone/>
            </a:pPr>
            <a:endParaRPr lang="en-US" sz="1700" dirty="0"/>
          </a:p>
        </p:txBody>
      </p:sp>
    </p:spTree>
    <p:extLst>
      <p:ext uri="{BB962C8B-B14F-4D97-AF65-F5344CB8AC3E}">
        <p14:creationId xmlns:p14="http://schemas.microsoft.com/office/powerpoint/2010/main" val="3858704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Public API/UI Links </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4">
            <a:extLst>
              <a:ext uri="{FF2B5EF4-FFF2-40B4-BE49-F238E27FC236}">
                <a16:creationId xmlns:a16="http://schemas.microsoft.com/office/drawing/2014/main" id="{2E2BCA5C-ED85-50C0-31F9-6AFEE1F2059D}"/>
              </a:ext>
            </a:extLst>
          </p:cNvPr>
          <p:cNvSpPr>
            <a:spLocks noGrp="1"/>
          </p:cNvSpPr>
          <p:nvPr>
            <p:ph idx="1"/>
          </p:nvPr>
        </p:nvSpPr>
        <p:spPr>
          <a:xfrm>
            <a:off x="304800" y="788316"/>
            <a:ext cx="8534400" cy="5281367"/>
          </a:xfrm>
        </p:spPr>
        <p:txBody>
          <a:bodyPr/>
          <a:lstStyle/>
          <a:p>
            <a:pPr marL="169863" lvl="1" indent="0">
              <a:buNone/>
            </a:pPr>
            <a:endParaRPr lang="en-US" sz="1700" dirty="0"/>
          </a:p>
          <a:p>
            <a:pPr marL="0" marR="0">
              <a:spcBef>
                <a:spcPts val="0"/>
              </a:spcBef>
              <a:spcAft>
                <a:spcPts val="0"/>
              </a:spcAft>
            </a:pPr>
            <a:r>
              <a:rPr lang="en-US" sz="1800" dirty="0">
                <a:effectLst/>
                <a:latin typeface="Calibri" panose="020F0502020204030204" pitchFamily="34" charset="0"/>
                <a:ea typeface="Aptos" panose="020B0004020202020204" pitchFamily="34" charset="0"/>
              </a:rPr>
              <a:t>ERCOT Public Data UI URL: </a:t>
            </a:r>
            <a:r>
              <a:rPr lang="en-US" sz="1800" u="sng" dirty="0">
                <a:solidFill>
                  <a:srgbClr val="0563C1"/>
                </a:solidFill>
                <a:effectLst/>
                <a:latin typeface="Calibri" panose="020F0502020204030204" pitchFamily="34" charset="0"/>
                <a:ea typeface="Aptos" panose="020B0004020202020204" pitchFamily="34" charset="0"/>
                <a:hlinkClick r:id="rId2"/>
              </a:rPr>
              <a:t>https://data.ercot.com</a:t>
            </a:r>
            <a:r>
              <a:rPr lang="en-US" sz="1800" dirty="0">
                <a:effectLst/>
                <a:latin typeface="Calibri" panose="020F0502020204030204" pitchFamily="34" charset="0"/>
                <a:ea typeface="Aptos" panose="020B0004020202020204" pitchFamily="34" charset="0"/>
              </a:rPr>
              <a:t>   - User will have to sign up to look and download reports manually</a:t>
            </a:r>
          </a:p>
          <a:p>
            <a:pPr marL="0" marR="0" indent="0">
              <a:spcBef>
                <a:spcPts val="0"/>
              </a:spcBef>
              <a:spcAft>
                <a:spcPts val="0"/>
              </a:spcAft>
              <a:buNone/>
            </a:pPr>
            <a:r>
              <a:rPr lang="en-US" sz="1800" dirty="0">
                <a:effectLst/>
                <a:latin typeface="Calibri" panose="020F0502020204030204" pitchFamily="34" charset="0"/>
                <a:ea typeface="Aptos" panose="020B0004020202020204" pitchFamily="34" charset="0"/>
              </a:rPr>
              <a:t> </a:t>
            </a:r>
          </a:p>
          <a:p>
            <a:pPr marL="0" marR="0">
              <a:spcBef>
                <a:spcPts val="0"/>
              </a:spcBef>
              <a:spcAft>
                <a:spcPts val="0"/>
              </a:spcAft>
            </a:pPr>
            <a:r>
              <a:rPr lang="en-US" sz="1800" dirty="0">
                <a:effectLst/>
                <a:latin typeface="Calibri" panose="020F0502020204030204" pitchFamily="34" charset="0"/>
                <a:ea typeface="Aptos" panose="020B0004020202020204" pitchFamily="34" charset="0"/>
              </a:rPr>
              <a:t>ERCOT Public API URL: </a:t>
            </a:r>
            <a:r>
              <a:rPr lang="en-US" sz="1800" u="sng" dirty="0">
                <a:solidFill>
                  <a:srgbClr val="0563C1"/>
                </a:solidFill>
                <a:latin typeface="Calibri" panose="020F0502020204030204" pitchFamily="34" charset="0"/>
                <a:ea typeface="Aptos" panose="020B0004020202020204" pitchFamily="34" charset="0"/>
                <a:hlinkClick r:id="rId3"/>
              </a:rPr>
              <a:t>https://apiexplorer.ercot.com</a:t>
            </a:r>
            <a:r>
              <a:rPr lang="en-US" sz="1800" dirty="0">
                <a:solidFill>
                  <a:srgbClr val="0563C1"/>
                </a:solidFill>
                <a:latin typeface="Calibri" panose="020F0502020204030204" pitchFamily="34" charset="0"/>
                <a:ea typeface="Aptos" panose="020B0004020202020204" pitchFamily="34" charset="0"/>
              </a:rPr>
              <a:t> - </a:t>
            </a:r>
            <a:r>
              <a:rPr lang="en-US" sz="1800" dirty="0">
                <a:effectLst/>
                <a:latin typeface="Calibri" panose="020F0502020204030204" pitchFamily="34" charset="0"/>
                <a:ea typeface="Aptos" panose="020B0004020202020204" pitchFamily="34" charset="0"/>
              </a:rPr>
              <a:t>User can download the public reports programmatically using this API.</a:t>
            </a:r>
          </a:p>
          <a:p>
            <a:pPr marL="912813" lvl="2" indent="-342900">
              <a:buFont typeface="Courier New" panose="02070309020205020404" pitchFamily="49" charset="0"/>
              <a:buChar char="o"/>
            </a:pPr>
            <a:endParaRPr lang="en-US" sz="1400" dirty="0"/>
          </a:p>
          <a:p>
            <a:pPr marL="112713"/>
            <a:r>
              <a:rPr lang="en-US" sz="1800" dirty="0">
                <a:latin typeface="Calibri" panose="020F0502020204030204" pitchFamily="34" charset="0"/>
              </a:rPr>
              <a:t>Developer Portal URL: </a:t>
            </a:r>
            <a:r>
              <a:rPr lang="en-US" sz="1800" dirty="0">
                <a:hlinkClick r:id="rId4"/>
              </a:rPr>
              <a:t>https://developer.ercot.com/</a:t>
            </a:r>
            <a:endParaRPr lang="en-US" sz="1800" dirty="0"/>
          </a:p>
          <a:p>
            <a:pPr marL="112713"/>
            <a:endParaRPr lang="en-US" sz="2200" dirty="0"/>
          </a:p>
          <a:p>
            <a:pPr marL="169863" lvl="1" indent="0">
              <a:buNone/>
            </a:pPr>
            <a:endParaRPr lang="en-US" sz="1700" dirty="0">
              <a:latin typeface="Aptos" panose="020B0004020202020204" pitchFamily="34" charset="0"/>
              <a:ea typeface="Calibri" panose="020F0502020204030204" pitchFamily="34" charset="0"/>
              <a:cs typeface="Calibri" panose="020F0502020204030204" pitchFamily="34" charset="0"/>
            </a:endParaRPr>
          </a:p>
          <a:p>
            <a:pPr marL="169863" lvl="1" indent="0">
              <a:buNone/>
            </a:pPr>
            <a:endParaRPr lang="en-US" sz="1700" dirty="0"/>
          </a:p>
        </p:txBody>
      </p:sp>
    </p:spTree>
    <p:extLst>
      <p:ext uri="{BB962C8B-B14F-4D97-AF65-F5344CB8AC3E}">
        <p14:creationId xmlns:p14="http://schemas.microsoft.com/office/powerpoint/2010/main" val="1540127340"/>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1_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customXml/itemProps2.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30654</TotalTime>
  <Words>483</Words>
  <Application>Microsoft Office PowerPoint</Application>
  <PresentationFormat>On-screen Show (4:3)</PresentationFormat>
  <Paragraphs>42</Paragraphs>
  <Slides>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Aptos</vt:lpstr>
      <vt:lpstr>Arial</vt:lpstr>
      <vt:lpstr>Calibri</vt:lpstr>
      <vt:lpstr>Courier New</vt:lpstr>
      <vt:lpstr>Cover Slide</vt:lpstr>
      <vt:lpstr>Horizontal Theme</vt:lpstr>
      <vt:lpstr>1_Horizontal Theme</vt:lpstr>
      <vt:lpstr>PowerPoint Presentation</vt:lpstr>
      <vt:lpstr>NPRR-1253</vt:lpstr>
      <vt:lpstr>Implementation Approach and Timelines</vt:lpstr>
      <vt:lpstr>Public API/UI Links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605</cp:revision>
  <cp:lastPrinted>2017-10-10T21:31:05Z</cp:lastPrinted>
  <dcterms:created xsi:type="dcterms:W3CDTF">2016-01-21T15:20:31Z</dcterms:created>
  <dcterms:modified xsi:type="dcterms:W3CDTF">2025-01-29T19:53:08Z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