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11"/>
  </p:notesMasterIdLst>
  <p:handoutMasterIdLst>
    <p:handoutMasterId r:id="rId12"/>
  </p:handoutMasterIdLst>
  <p:sldIdLst>
    <p:sldId id="260" r:id="rId6"/>
    <p:sldId id="268" r:id="rId7"/>
    <p:sldId id="272" r:id="rId8"/>
    <p:sldId id="269" r:id="rId9"/>
    <p:sldId id="271" r:id="rId10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427" autoAdjust="0"/>
    <p:restoredTop sz="94660"/>
  </p:normalViewPr>
  <p:slideViewPr>
    <p:cSldViewPr showGuides="1">
      <p:cViewPr varScale="1">
        <p:scale>
          <a:sx n="116" d="100"/>
          <a:sy n="116" d="100"/>
        </p:scale>
        <p:origin x="402" y="102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theme" Target="theme/theme1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1/28/2025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1/28/2025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79200" y="6561138"/>
            <a:ext cx="7112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6400" y="990601"/>
            <a:ext cx="11379200" cy="5052221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200">
                <a:solidFill>
                  <a:schemeClr val="tx2"/>
                </a:solidFill>
              </a:defRPr>
            </a:lvl3pPr>
            <a:lvl4pPr>
              <a:defRPr sz="21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406400" y="243682"/>
            <a:ext cx="1016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57600" y="6553200"/>
            <a:ext cx="5384800" cy="228600"/>
          </a:xfrm>
        </p:spPr>
        <p:txBody>
          <a:bodyPr/>
          <a:lstStyle/>
          <a:p>
            <a:r>
              <a:rPr lang="en-US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406400" y="243682"/>
            <a:ext cx="13208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79200" y="6561138"/>
            <a:ext cx="7112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Footer text goes here.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838200" y="990601"/>
            <a:ext cx="51816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6172200" y="990601"/>
            <a:ext cx="51816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406400" y="243682"/>
            <a:ext cx="1016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406400" y="243682"/>
            <a:ext cx="13208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64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4673600" y="0"/>
            <a:ext cx="75184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3349" y="2876278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57600" y="6553200"/>
            <a:ext cx="538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Footer text goes here.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101600" y="6477000"/>
            <a:ext cx="100584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667000" y="6477001"/>
            <a:ext cx="950976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2734" y="6248400"/>
            <a:ext cx="1181866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72901" y="6553200"/>
            <a:ext cx="9431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79200" y="6561138"/>
            <a:ext cx="7112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5334000" y="2105561"/>
            <a:ext cx="5646034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tx2"/>
                </a:solidFill>
              </a:rPr>
              <a:t>Modeling Upgrade to CIM16: Application and Data Products</a:t>
            </a:r>
            <a:endParaRPr lang="en-US" sz="2400" dirty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>
                <a:solidFill>
                  <a:schemeClr val="tx2"/>
                </a:solidFill>
              </a:rPr>
              <a:t>Joel Koepke</a:t>
            </a:r>
          </a:p>
          <a:p>
            <a:r>
              <a:rPr lang="en-US" dirty="0">
                <a:solidFill>
                  <a:schemeClr val="tx2"/>
                </a:solidFill>
              </a:rPr>
              <a:t>January 29</a:t>
            </a:r>
            <a:r>
              <a:rPr lang="en-US" baseline="30000" dirty="0">
                <a:solidFill>
                  <a:schemeClr val="tx2"/>
                </a:solidFill>
              </a:rPr>
              <a:t>th</a:t>
            </a:r>
            <a:r>
              <a:rPr lang="en-US" dirty="0">
                <a:solidFill>
                  <a:schemeClr val="tx2"/>
                </a:solidFill>
              </a:rPr>
              <a:t>, 2025</a:t>
            </a: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DBB7CBF-610B-4D0D-BF19-E4C01CBEA4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 – Upgrading from CIM10 to CIM16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6CDBC79-B209-456A-A7B7-7A0208032D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066799"/>
            <a:ext cx="11658600" cy="4724401"/>
          </a:xfrm>
        </p:spPr>
        <p:txBody>
          <a:bodyPr/>
          <a:lstStyle/>
          <a:p>
            <a:r>
              <a:rPr lang="en-US" sz="2400" dirty="0"/>
              <a:t>ERCOT produces Network Models following CIM standards and in an XML format</a:t>
            </a:r>
          </a:p>
          <a:p>
            <a:pPr lvl="1"/>
            <a:r>
              <a:rPr lang="en-US" sz="1800" dirty="0"/>
              <a:t>Since 2010, the Network Model Management System (NMMS) has produced models using the CIM10 schema (with customizations)</a:t>
            </a:r>
          </a:p>
          <a:p>
            <a:pPr lvl="1"/>
            <a:r>
              <a:rPr lang="en-US" sz="1800" dirty="0"/>
              <a:t>In 2021, a process was developed to translate CIM10 models into CIM16 allowing for downstream systems to upgrade their importers</a:t>
            </a:r>
          </a:p>
          <a:p>
            <a:endParaRPr lang="en-US" sz="2400" dirty="0"/>
          </a:p>
          <a:p>
            <a:r>
              <a:rPr lang="en-US" sz="2400" dirty="0"/>
              <a:t>ERCOT has begun a project to enhance NMMS to natively produce CIM16 model files</a:t>
            </a:r>
          </a:p>
          <a:p>
            <a:pPr lvl="1"/>
            <a:r>
              <a:rPr lang="en-US" sz="1800" dirty="0"/>
              <a:t>Reduces the need for ERCOT-specific legacy code in vendor applications</a:t>
            </a:r>
          </a:p>
          <a:p>
            <a:pPr lvl="1"/>
            <a:r>
              <a:rPr lang="en-US" sz="1800" dirty="0"/>
              <a:t>Officially started execution in August 2024</a:t>
            </a:r>
          </a:p>
          <a:p>
            <a:pPr lvl="1"/>
            <a:r>
              <a:rPr lang="en-US" sz="1800" dirty="0"/>
              <a:t>Project completion is scheduled for </a:t>
            </a:r>
            <a:r>
              <a:rPr lang="en-US" sz="1800" b="1" u="sng" dirty="0"/>
              <a:t>Q1 2027</a:t>
            </a:r>
          </a:p>
          <a:p>
            <a:pPr lvl="1"/>
            <a:endParaRPr lang="en-US" sz="2000" dirty="0"/>
          </a:p>
          <a:p>
            <a:r>
              <a:rPr lang="en-US" sz="2400" dirty="0"/>
              <a:t>ERCOT will no longer produce CIM10 models after project completion</a:t>
            </a:r>
          </a:p>
        </p:txBody>
      </p:sp>
    </p:spTree>
    <p:extLst>
      <p:ext uri="{BB962C8B-B14F-4D97-AF65-F5344CB8AC3E}">
        <p14:creationId xmlns:p14="http://schemas.microsoft.com/office/powerpoint/2010/main" val="3339075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5A2AF8-8403-48C0-BFC2-3BB731A441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CIM-Related Inputs/Outputs of NMMS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A79AC57-E805-4169-9E21-6A34A839EC4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F232BEF-DD35-4060-9351-6B7E13344DA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800" y="1752600"/>
            <a:ext cx="10058400" cy="37138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06495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37F44F-DB42-4BA9-8F02-EAA6519001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Who/What is Affected?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732C57-2460-48A3-8C3D-DCFF792BFC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8000" y="838200"/>
            <a:ext cx="10871200" cy="5257800"/>
          </a:xfrm>
        </p:spPr>
        <p:txBody>
          <a:bodyPr/>
          <a:lstStyle/>
          <a:p>
            <a:pPr marL="0" indent="0" algn="ctr">
              <a:buNone/>
            </a:pPr>
            <a:r>
              <a:rPr lang="en-US" sz="3200" dirty="0"/>
              <a:t>Any processes utilizing files directly created from NMMS will need to prepare for an updated schema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Files include:</a:t>
            </a:r>
          </a:p>
          <a:p>
            <a:pPr lvl="1"/>
            <a:r>
              <a:rPr lang="en-US" dirty="0"/>
              <a:t>MIS Secure:</a:t>
            </a:r>
          </a:p>
          <a:p>
            <a:pPr lvl="2"/>
            <a:r>
              <a:rPr lang="en-US" sz="2400" dirty="0"/>
              <a:t>Redacted CIM Network Model - EMIL ID: NP3-450-SG</a:t>
            </a:r>
          </a:p>
          <a:p>
            <a:pPr lvl="1"/>
            <a:r>
              <a:rPr lang="en-US" dirty="0"/>
              <a:t>MIS Certified:</a:t>
            </a:r>
          </a:p>
          <a:p>
            <a:pPr lvl="2"/>
            <a:r>
              <a:rPr lang="en-US" sz="2400" dirty="0"/>
              <a:t>TSP Version of the CIM Network Model XMLs </a:t>
            </a:r>
            <a:r>
              <a:rPr lang="en-US" sz="2400" i="1" dirty="0"/>
              <a:t>(via Citrix)</a:t>
            </a:r>
          </a:p>
          <a:p>
            <a:pPr lvl="2"/>
            <a:r>
              <a:rPr lang="en-US" sz="2400" dirty="0"/>
              <a:t>Incremental CIM Change Requests XMLs </a:t>
            </a:r>
            <a:r>
              <a:rPr lang="en-US" sz="2400" i="1" dirty="0"/>
              <a:t>(via Citrix/NMMS)</a:t>
            </a:r>
          </a:p>
          <a:p>
            <a:endParaRPr lang="en-US" sz="28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5478B71-6DBD-4F7A-862D-AFD52419B2C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04E4A511-DAF5-2041-75B2-6A804BB8766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91200" y="2133600"/>
            <a:ext cx="5791200" cy="1786467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19627887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9A923C-7895-F494-7B99-F38A8932D8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ERCOT CIM16 Project – Test Models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6CAE75-38C6-93F7-0909-5B6D0D741E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6400" y="838201"/>
            <a:ext cx="11379200" cy="5204622"/>
          </a:xfrm>
        </p:spPr>
        <p:txBody>
          <a:bodyPr/>
          <a:lstStyle/>
          <a:p>
            <a:pPr marL="0" indent="0" algn="ctr">
              <a:buNone/>
            </a:pPr>
            <a:r>
              <a:rPr lang="en-US" sz="3600" dirty="0"/>
              <a:t>ERCOT will prioritize the delivery of CIM16 test models in the early stages of the project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ERCOT will post the first set of CIM16 test files in </a:t>
            </a:r>
            <a:r>
              <a:rPr lang="en-US" b="1" u="sng" dirty="0"/>
              <a:t>September 2025</a:t>
            </a:r>
          </a:p>
          <a:p>
            <a:pPr lvl="1"/>
            <a:r>
              <a:rPr lang="en-US" dirty="0"/>
              <a:t>Full unredacted model for TSPs</a:t>
            </a:r>
          </a:p>
          <a:p>
            <a:pPr lvl="1"/>
            <a:r>
              <a:rPr lang="en-US" dirty="0"/>
              <a:t>Incremental model files for TSPs</a:t>
            </a:r>
          </a:p>
          <a:p>
            <a:pPr lvl="1"/>
            <a:r>
              <a:rPr lang="en-US" dirty="0"/>
              <a:t>Redacted model for non-TSPs</a:t>
            </a:r>
          </a:p>
          <a:p>
            <a:r>
              <a:rPr lang="en-US" dirty="0"/>
              <a:t>A recurring cadence will be developed for providing these test files</a:t>
            </a:r>
          </a:p>
          <a:p>
            <a:pPr lvl="1"/>
            <a:r>
              <a:rPr lang="en-US" dirty="0"/>
              <a:t>Initially new models will be delivered ~quarterly</a:t>
            </a:r>
          </a:p>
          <a:p>
            <a:pPr lvl="1"/>
            <a:r>
              <a:rPr lang="en-US" dirty="0"/>
              <a:t>Cadence will increase as CIM16 go-live approaches</a:t>
            </a:r>
          </a:p>
          <a:p>
            <a:r>
              <a:rPr lang="en-US" dirty="0"/>
              <a:t>TSP testing of CIM16 NMMS tentatively scheduled for </a:t>
            </a:r>
            <a:r>
              <a:rPr lang="en-US" u="sng" dirty="0"/>
              <a:t>August 2026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0D7F63B-1BA9-AFBC-5718-F1C0880C0A7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0046472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0E9AA12-8AF9-4AA6-90FE-24669859CDF3}">
  <ds:schemaRefs>
    <ds:schemaRef ds:uri="http://schemas.microsoft.com/office/2006/documentManagement/types"/>
    <ds:schemaRef ds:uri="http://www.w3.org/XML/1998/namespace"/>
    <ds:schemaRef ds:uri="http://purl.org/dc/dcmitype/"/>
    <ds:schemaRef ds:uri="http://purl.org/dc/terms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c34af464-7aa1-4edd-9be4-83dffc1cb926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763</TotalTime>
  <Words>281</Words>
  <Application>Microsoft Office PowerPoint</Application>
  <PresentationFormat>Widescreen</PresentationFormat>
  <Paragraphs>41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1_Custom Design</vt:lpstr>
      <vt:lpstr>Office Theme</vt:lpstr>
      <vt:lpstr>PowerPoint Presentation</vt:lpstr>
      <vt:lpstr>Overview – Upgrading from CIM10 to CIM16</vt:lpstr>
      <vt:lpstr>CIM-Related Inputs/Outputs of NMMS</vt:lpstr>
      <vt:lpstr>Who/What is Affected?</vt:lpstr>
      <vt:lpstr>ERCOT CIM16 Project – Test Models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Koepke, Joel</cp:lastModifiedBy>
  <cp:revision>62</cp:revision>
  <cp:lastPrinted>2016-01-21T20:53:15Z</cp:lastPrinted>
  <dcterms:created xsi:type="dcterms:W3CDTF">2016-01-21T15:20:31Z</dcterms:created>
  <dcterms:modified xsi:type="dcterms:W3CDTF">2025-01-28T22:22:18Z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  <property fmtid="{D5CDD505-2E9C-101B-9397-08002B2CF9AE}" pid="3" name="MSIP_Label_7084cbda-52b8-46fb-a7b7-cb5bd465ed85_Enabled">
    <vt:lpwstr>true</vt:lpwstr>
  </property>
  <property fmtid="{D5CDD505-2E9C-101B-9397-08002B2CF9AE}" pid="4" name="MSIP_Label_7084cbda-52b8-46fb-a7b7-cb5bd465ed85_SetDate">
    <vt:lpwstr>2023-08-24T17:36:39Z</vt:lpwstr>
  </property>
  <property fmtid="{D5CDD505-2E9C-101B-9397-08002B2CF9AE}" pid="5" name="MSIP_Label_7084cbda-52b8-46fb-a7b7-cb5bd465ed85_Method">
    <vt:lpwstr>Standard</vt:lpwstr>
  </property>
  <property fmtid="{D5CDD505-2E9C-101B-9397-08002B2CF9AE}" pid="6" name="MSIP_Label_7084cbda-52b8-46fb-a7b7-cb5bd465ed85_Name">
    <vt:lpwstr>Internal</vt:lpwstr>
  </property>
  <property fmtid="{D5CDD505-2E9C-101B-9397-08002B2CF9AE}" pid="7" name="MSIP_Label_7084cbda-52b8-46fb-a7b7-cb5bd465ed85_SiteId">
    <vt:lpwstr>0afb747d-bff7-4596-a9fc-950ef9e0ec45</vt:lpwstr>
  </property>
  <property fmtid="{D5CDD505-2E9C-101B-9397-08002B2CF9AE}" pid="8" name="MSIP_Label_7084cbda-52b8-46fb-a7b7-cb5bd465ed85_ActionId">
    <vt:lpwstr>780b8986-6bf8-43a0-b7b3-bad36b571463</vt:lpwstr>
  </property>
  <property fmtid="{D5CDD505-2E9C-101B-9397-08002B2CF9AE}" pid="9" name="MSIP_Label_7084cbda-52b8-46fb-a7b7-cb5bd465ed85_ContentBits">
    <vt:lpwstr>0</vt:lpwstr>
  </property>
</Properties>
</file>