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20BFF3-883A-473D-BE10-240E7BEC7DBE}" v="4" dt="2025-01-24T17:56:01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7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swell, Cory" userId="c63747d5-e4be-47e4-a834-0d38b13ff3ae" providerId="ADAL" clId="{6220BFF3-883A-473D-BE10-240E7BEC7DBE}"/>
    <pc:docChg chg="undo custSel modSld">
      <pc:chgData name="Carswell, Cory" userId="c63747d5-e4be-47e4-a834-0d38b13ff3ae" providerId="ADAL" clId="{6220BFF3-883A-473D-BE10-240E7BEC7DBE}" dt="2025-01-24T17:57:04.579" v="67" actId="1076"/>
      <pc:docMkLst>
        <pc:docMk/>
      </pc:docMkLst>
      <pc:sldChg chg="modSp mod">
        <pc:chgData name="Carswell, Cory" userId="c63747d5-e4be-47e4-a834-0d38b13ff3ae" providerId="ADAL" clId="{6220BFF3-883A-473D-BE10-240E7BEC7DBE}" dt="2025-01-24T17:32:04.045" v="7" actId="20577"/>
        <pc:sldMkLst>
          <pc:docMk/>
          <pc:sldMk cId="730603795" sldId="260"/>
        </pc:sldMkLst>
        <pc:spChg chg="mod">
          <ac:chgData name="Carswell, Cory" userId="c63747d5-e4be-47e4-a834-0d38b13ff3ae" providerId="ADAL" clId="{6220BFF3-883A-473D-BE10-240E7BEC7DBE}" dt="2025-01-24T17:32:04.045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Carswell, Cory" userId="c63747d5-e4be-47e4-a834-0d38b13ff3ae" providerId="ADAL" clId="{6220BFF3-883A-473D-BE10-240E7BEC7DBE}" dt="2025-01-24T17:57:04.579" v="67" actId="1076"/>
        <pc:sldMkLst>
          <pc:docMk/>
          <pc:sldMk cId="2140123603" sldId="271"/>
        </pc:sldMkLst>
        <pc:spChg chg="add mod">
          <ac:chgData name="Carswell, Cory" userId="c63747d5-e4be-47e4-a834-0d38b13ff3ae" providerId="ADAL" clId="{6220BFF3-883A-473D-BE10-240E7BEC7DBE}" dt="2025-01-24T17:57:04.579" v="67" actId="1076"/>
          <ac:spMkLst>
            <pc:docMk/>
            <pc:sldMk cId="2140123603" sldId="271"/>
            <ac:spMk id="3" creationId="{5936F7A2-F446-AF71-697E-152E69D4431C}"/>
          </ac:spMkLst>
        </pc:spChg>
        <pc:graphicFrameChg chg="add mod">
          <ac:chgData name="Carswell, Cory" userId="c63747d5-e4be-47e4-a834-0d38b13ff3ae" providerId="ADAL" clId="{6220BFF3-883A-473D-BE10-240E7BEC7DBE}" dt="2025-01-24T17:37:52.778" v="9"/>
          <ac:graphicFrameMkLst>
            <pc:docMk/>
            <pc:sldMk cId="2140123603" sldId="271"/>
            <ac:graphicFrameMk id="3" creationId="{9999CCA8-9EEF-1DC3-2F4E-99D970FDEC49}"/>
          </ac:graphicFrameMkLst>
        </pc:graphicFrameChg>
        <pc:graphicFrameChg chg="add mod modGraphic">
          <ac:chgData name="Carswell, Cory" userId="c63747d5-e4be-47e4-a834-0d38b13ff3ae" providerId="ADAL" clId="{6220BFF3-883A-473D-BE10-240E7BEC7DBE}" dt="2025-01-24T17:55:39.221" v="18" actId="207"/>
          <ac:graphicFrameMkLst>
            <pc:docMk/>
            <pc:sldMk cId="2140123603" sldId="271"/>
            <ac:graphicFrameMk id="4" creationId="{9E5D24BB-8E3F-B27A-AC15-8333B6D76DE1}"/>
          </ac:graphicFrameMkLst>
        </pc:graphicFrameChg>
        <pc:graphicFrameChg chg="del">
          <ac:chgData name="Carswell, Cory" userId="c63747d5-e4be-47e4-a834-0d38b13ff3ae" providerId="ADAL" clId="{6220BFF3-883A-473D-BE10-240E7BEC7DBE}" dt="2025-01-24T17:37:51.355" v="8" actId="478"/>
          <ac:graphicFrameMkLst>
            <pc:docMk/>
            <pc:sldMk cId="2140123603" sldId="271"/>
            <ac:graphicFrameMk id="5" creationId="{096A7790-EDF7-48D4-F825-C357429C9794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Market Update – December 2024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Market Analysis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E5D24BB-8E3F-B27A-AC15-8333B6D76D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024486"/>
              </p:ext>
            </p:extLst>
          </p:nvPr>
        </p:nvGraphicFramePr>
        <p:xfrm>
          <a:off x="381000" y="862126"/>
          <a:ext cx="8382001" cy="4997490"/>
        </p:xfrm>
        <a:graphic>
          <a:graphicData uri="http://schemas.openxmlformats.org/drawingml/2006/table">
            <a:tbl>
              <a:tblPr/>
              <a:tblGrid>
                <a:gridCol w="1066261">
                  <a:extLst>
                    <a:ext uri="{9D8B030D-6E8A-4147-A177-3AD203B41FA5}">
                      <a16:colId xmlns:a16="http://schemas.microsoft.com/office/drawing/2014/main" val="3496755437"/>
                    </a:ext>
                  </a:extLst>
                </a:gridCol>
                <a:gridCol w="522024">
                  <a:extLst>
                    <a:ext uri="{9D8B030D-6E8A-4147-A177-3AD203B41FA5}">
                      <a16:colId xmlns:a16="http://schemas.microsoft.com/office/drawing/2014/main" val="886721508"/>
                    </a:ext>
                  </a:extLst>
                </a:gridCol>
                <a:gridCol w="725651">
                  <a:extLst>
                    <a:ext uri="{9D8B030D-6E8A-4147-A177-3AD203B41FA5}">
                      <a16:colId xmlns:a16="http://schemas.microsoft.com/office/drawing/2014/main" val="651842303"/>
                    </a:ext>
                  </a:extLst>
                </a:gridCol>
                <a:gridCol w="1321720">
                  <a:extLst>
                    <a:ext uri="{9D8B030D-6E8A-4147-A177-3AD203B41FA5}">
                      <a16:colId xmlns:a16="http://schemas.microsoft.com/office/drawing/2014/main" val="387615866"/>
                    </a:ext>
                  </a:extLst>
                </a:gridCol>
                <a:gridCol w="947788">
                  <a:extLst>
                    <a:ext uri="{9D8B030D-6E8A-4147-A177-3AD203B41FA5}">
                      <a16:colId xmlns:a16="http://schemas.microsoft.com/office/drawing/2014/main" val="1340143508"/>
                    </a:ext>
                  </a:extLst>
                </a:gridCol>
                <a:gridCol w="1099582">
                  <a:extLst>
                    <a:ext uri="{9D8B030D-6E8A-4147-A177-3AD203B41FA5}">
                      <a16:colId xmlns:a16="http://schemas.microsoft.com/office/drawing/2014/main" val="597575741"/>
                    </a:ext>
                  </a:extLst>
                </a:gridCol>
                <a:gridCol w="1199545">
                  <a:extLst>
                    <a:ext uri="{9D8B030D-6E8A-4147-A177-3AD203B41FA5}">
                      <a16:colId xmlns:a16="http://schemas.microsoft.com/office/drawing/2014/main" val="2867771739"/>
                    </a:ext>
                  </a:extLst>
                </a:gridCol>
                <a:gridCol w="1499430">
                  <a:extLst>
                    <a:ext uri="{9D8B030D-6E8A-4147-A177-3AD203B41FA5}">
                      <a16:colId xmlns:a16="http://schemas.microsoft.com/office/drawing/2014/main" val="3549357218"/>
                    </a:ext>
                  </a:extLst>
                </a:gridCol>
              </a:tblGrid>
              <a:tr h="3331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SASM ID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 Type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# Hours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 Procurement Hours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Req Qty (MWh)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Award Qty (MWh)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Insufficiency (MWh)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MCPC ($/MWh)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48348"/>
                  </a:ext>
                </a:extLst>
              </a:tr>
              <a:tr h="3331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12/5/2024 10:45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ECRS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12/5 HE17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0.99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352455"/>
                  </a:ext>
                </a:extLst>
              </a:tr>
              <a:tr h="3331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12/9/2024 12:26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ECRS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12/9 HE15-23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33.3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33.1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0.24 - 10.00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354245"/>
                  </a:ext>
                </a:extLst>
              </a:tr>
              <a:tr h="333166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12/16/2024 4:10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ECRS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12/16 HE9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470668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NSPIN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12/16 HE7-9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24.5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24.5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130724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REGDN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12/16 HE7-12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80.6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80.7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-0.1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4.99 - 50.00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953272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REGUP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12/16 HE8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15.3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15.3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726948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12/16 HE7-9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39.4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39.4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064177"/>
                  </a:ext>
                </a:extLst>
              </a:tr>
              <a:tr h="33316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12/18/2024 20:55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ECRS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12/18 HE24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194.6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194.6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7.4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19301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NSPIN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12/18 HE24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7.4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944400"/>
                  </a:ext>
                </a:extLst>
              </a:tr>
              <a:tr h="33316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12/20/2024 16:55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REGDN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12/20 HE19-24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19.60 - 40.00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721324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REGUP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12/20 HE19-24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180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180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19.60 - 35.00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355721"/>
                  </a:ext>
                </a:extLst>
              </a:tr>
              <a:tr h="33316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12/20/2024 21:30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REGDN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12/21 HE1-7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137.2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137.2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11.99 - 40.00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140613"/>
                  </a:ext>
                </a:extLst>
              </a:tr>
              <a:tr h="3331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REGUP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12/21 HE1-7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23.99 - 40.00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943972"/>
                  </a:ext>
                </a:extLst>
              </a:tr>
              <a:tr h="3331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12/31/2024 21:45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1/1 HE1-24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54779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936F7A2-F446-AF71-697E-152E69D4431C}"/>
              </a:ext>
            </a:extLst>
          </p:cNvPr>
          <p:cNvSpPr txBox="1"/>
          <p:nvPr/>
        </p:nvSpPr>
        <p:spPr>
          <a:xfrm>
            <a:off x="6120881" y="6217290"/>
            <a:ext cx="34258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*Minor insufficiencies due to rounding</a:t>
            </a:r>
          </a:p>
        </p:txBody>
      </p:sp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Chu, Zhengguo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E213BF-95C0-4184-9E53-25C6365E75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5f527160-b6a2-448e-b210-55bbe2178a90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cf8c9251-373f-4ee3-86cf-d97122226a8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1806</TotalTime>
  <Words>203</Words>
  <Application>Microsoft Office PowerPoint</Application>
  <PresentationFormat>On-screen Show (4:3)</PresentationFormat>
  <Paragraphs>126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Carswell, Cory</cp:lastModifiedBy>
  <cp:revision>14</cp:revision>
  <cp:lastPrinted>2016-01-21T20:53:15Z</cp:lastPrinted>
  <dcterms:created xsi:type="dcterms:W3CDTF">2016-01-21T15:20:31Z</dcterms:created>
  <dcterms:modified xsi:type="dcterms:W3CDTF">2025-01-24T17:57:06Z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  <property fmtid="{D5CDD505-2E9C-101B-9397-08002B2CF9AE}" pid="4" name="MSIP_Label_7084cbda-52b8-46fb-a7b7-cb5bd465ed85_Name">
    <vt:lpwstr>Internal</vt:lpwstr>
  </property>
  <property fmtid="{D5CDD505-2E9C-101B-9397-08002B2CF9AE}" pid="5" name="MSIP_Label_7084cbda-52b8-46fb-a7b7-cb5bd465ed85_ActionId">
    <vt:lpwstr>7c09a379-1759-4a57-b6a8-e3a238f272c4</vt:lpwstr>
  </property>
  <property fmtid="{D5CDD505-2E9C-101B-9397-08002B2CF9AE}" pid="6" name="MSIP_Label_7084cbda-52b8-46fb-a7b7-cb5bd465ed85_Enabled">
    <vt:lpwstr>true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SetDate">
    <vt:lpwstr>2023-05-10T18:54:37Z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Method">
    <vt:lpwstr>Standard</vt:lpwstr>
  </property>
</Properties>
</file>