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7" r:id="rId6"/>
    <p:sldId id="265" r:id="rId7"/>
    <p:sldId id="281" r:id="rId8"/>
    <p:sldId id="266" r:id="rId9"/>
    <p:sldId id="263" r:id="rId10"/>
    <p:sldId id="261" r:id="rId11"/>
    <p:sldId id="262" r:id="rId12"/>
    <p:sldId id="268" r:id="rId13"/>
    <p:sldId id="269" r:id="rId14"/>
    <p:sldId id="259" r:id="rId15"/>
    <p:sldId id="260" r:id="rId16"/>
    <p:sldId id="29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2" autoAdjust="0"/>
    <p:restoredTop sz="94660"/>
  </p:normalViewPr>
  <p:slideViewPr>
    <p:cSldViewPr showGuides="1">
      <p:cViewPr varScale="1">
        <p:scale>
          <a:sx n="103" d="100"/>
          <a:sy n="103" d="100"/>
        </p:scale>
        <p:origin x="1920"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Load Volume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407135425140313E-2"/>
          <c:y val="0.12114165274795197"/>
          <c:w val="0.93259624847423739"/>
          <c:h val="0.78371033166308757"/>
        </c:manualLayout>
      </c:layout>
      <c:lineChart>
        <c:grouping val="standard"/>
        <c:varyColors val="0"/>
        <c:ser>
          <c:idx val="0"/>
          <c:order val="0"/>
          <c:tx>
            <c:strRef>
              <c:f>Volume_Data!$A$1</c:f>
              <c:strCache>
                <c:ptCount val="1"/>
                <c:pt idx="0">
                  <c:v>INITIAL (Jul24-Dec24)</c:v>
                </c:pt>
              </c:strCache>
            </c:strRef>
          </c:tx>
          <c:spPr>
            <a:ln w="28575" cap="rnd">
              <a:solidFill>
                <a:schemeClr val="accent1"/>
              </a:solidFill>
              <a:round/>
            </a:ln>
            <a:effectLst/>
          </c:spPr>
          <c:marker>
            <c:symbol val="none"/>
          </c:marker>
          <c:val>
            <c:numRef>
              <c:f>Volume_Data!$A$2:$A$185</c:f>
              <c:numCache>
                <c:formatCode>General</c:formatCode>
                <c:ptCount val="184"/>
                <c:pt idx="0">
                  <c:v>0.89029138715435141</c:v>
                </c:pt>
                <c:pt idx="1">
                  <c:v>0.85228749316940589</c:v>
                </c:pt>
                <c:pt idx="2">
                  <c:v>0.84414249535045183</c:v>
                </c:pt>
                <c:pt idx="3">
                  <c:v>0.85043028546435617</c:v>
                </c:pt>
                <c:pt idx="4">
                  <c:v>0.80204996421470198</c:v>
                </c:pt>
                <c:pt idx="5">
                  <c:v>0.80189789172170278</c:v>
                </c:pt>
                <c:pt idx="6">
                  <c:v>0.86152302203926756</c:v>
                </c:pt>
                <c:pt idx="7">
                  <c:v>0.8460247655855454</c:v>
                </c:pt>
                <c:pt idx="8">
                  <c:v>0.8476020212329386</c:v>
                </c:pt>
                <c:pt idx="9">
                  <c:v>0.82901213340407942</c:v>
                </c:pt>
                <c:pt idx="10">
                  <c:v>0.84658553242135337</c:v>
                </c:pt>
                <c:pt idx="11">
                  <c:v>0.78704480351516815</c:v>
                </c:pt>
                <c:pt idx="12">
                  <c:v>0.83566229739187015</c:v>
                </c:pt>
                <c:pt idx="13">
                  <c:v>0.85249015713403331</c:v>
                </c:pt>
                <c:pt idx="14">
                  <c:v>0.86134465163947682</c:v>
                </c:pt>
                <c:pt idx="15">
                  <c:v>0.86876220049294628</c:v>
                </c:pt>
                <c:pt idx="16">
                  <c:v>0.76795174586247228</c:v>
                </c:pt>
                <c:pt idx="17">
                  <c:v>0.84839285456437297</c:v>
                </c:pt>
                <c:pt idx="18">
                  <c:v>0.84681496716277571</c:v>
                </c:pt>
                <c:pt idx="19">
                  <c:v>0.8466363035538812</c:v>
                </c:pt>
                <c:pt idx="20">
                  <c:v>0.85144535973986701</c:v>
                </c:pt>
                <c:pt idx="21">
                  <c:v>0.85602584754845557</c:v>
                </c:pt>
                <c:pt idx="22">
                  <c:v>0.84040358124685677</c:v>
                </c:pt>
                <c:pt idx="23">
                  <c:v>0.75329693737741887</c:v>
                </c:pt>
                <c:pt idx="24">
                  <c:v>0.84152099450587814</c:v>
                </c:pt>
                <c:pt idx="25">
                  <c:v>0.78819529742654848</c:v>
                </c:pt>
                <c:pt idx="26">
                  <c:v>0.83652649384307554</c:v>
                </c:pt>
                <c:pt idx="27">
                  <c:v>0.85390973594268249</c:v>
                </c:pt>
                <c:pt idx="28">
                  <c:v>0.90192144679880537</c:v>
                </c:pt>
                <c:pt idx="29">
                  <c:v>0.90554938355199954</c:v>
                </c:pt>
                <c:pt idx="30">
                  <c:v>0.89009345693634356</c:v>
                </c:pt>
                <c:pt idx="31">
                  <c:v>0.86677949254870701</c:v>
                </c:pt>
                <c:pt idx="32">
                  <c:v>0.82142589275257261</c:v>
                </c:pt>
                <c:pt idx="33">
                  <c:v>0.8649809082466432</c:v>
                </c:pt>
                <c:pt idx="34">
                  <c:v>0.86830056485188312</c:v>
                </c:pt>
                <c:pt idx="35">
                  <c:v>0.87271758273083211</c:v>
                </c:pt>
                <c:pt idx="36">
                  <c:v>0.86181702809936156</c:v>
                </c:pt>
                <c:pt idx="37">
                  <c:v>0.80893574691730008</c:v>
                </c:pt>
                <c:pt idx="38">
                  <c:v>0.87465565271938095</c:v>
                </c:pt>
                <c:pt idx="39">
                  <c:v>0.86683708649656199</c:v>
                </c:pt>
                <c:pt idx="40">
                  <c:v>0.81994527552206653</c:v>
                </c:pt>
                <c:pt idx="41">
                  <c:v>0.8676389223055827</c:v>
                </c:pt>
                <c:pt idx="42">
                  <c:v>0.86697741149504359</c:v>
                </c:pt>
                <c:pt idx="43">
                  <c:v>0.8538340480415767</c:v>
                </c:pt>
                <c:pt idx="44">
                  <c:v>0.85016448470108907</c:v>
                </c:pt>
                <c:pt idx="45">
                  <c:v>0.86717275622899281</c:v>
                </c:pt>
                <c:pt idx="46">
                  <c:v>0.86746043954031049</c:v>
                </c:pt>
                <c:pt idx="47">
                  <c:v>0.86650633831605328</c:v>
                </c:pt>
                <c:pt idx="48">
                  <c:v>0.87043496246247165</c:v>
                </c:pt>
                <c:pt idx="49">
                  <c:v>0.86957034022904212</c:v>
                </c:pt>
                <c:pt idx="50">
                  <c:v>0.85758526601888729</c:v>
                </c:pt>
                <c:pt idx="51">
                  <c:v>0.85343682925405751</c:v>
                </c:pt>
                <c:pt idx="52">
                  <c:v>0.87084219377600036</c:v>
                </c:pt>
                <c:pt idx="53">
                  <c:v>0.8180557806095945</c:v>
                </c:pt>
                <c:pt idx="54">
                  <c:v>0.86063587703998012</c:v>
                </c:pt>
                <c:pt idx="55">
                  <c:v>0.86248724953550659</c:v>
                </c:pt>
                <c:pt idx="56">
                  <c:v>0.8487389142729832</c:v>
                </c:pt>
                <c:pt idx="57">
                  <c:v>0.87187544241780812</c:v>
                </c:pt>
                <c:pt idx="58">
                  <c:v>0.85914682926365216</c:v>
                </c:pt>
                <c:pt idx="59">
                  <c:v>0.86712385677047632</c:v>
                </c:pt>
                <c:pt idx="60">
                  <c:v>0.79544384418601521</c:v>
                </c:pt>
                <c:pt idx="61">
                  <c:v>0.85798491850859759</c:v>
                </c:pt>
                <c:pt idx="62">
                  <c:v>0.85430847753813632</c:v>
                </c:pt>
                <c:pt idx="63">
                  <c:v>0.85741624234800606</c:v>
                </c:pt>
                <c:pt idx="64">
                  <c:v>0.84572632138099701</c:v>
                </c:pt>
                <c:pt idx="65">
                  <c:v>0.82907310528995715</c:v>
                </c:pt>
                <c:pt idx="66">
                  <c:v>0.84417355433347341</c:v>
                </c:pt>
                <c:pt idx="67">
                  <c:v>0.83610883131993852</c:v>
                </c:pt>
                <c:pt idx="68">
                  <c:v>0.832100416864893</c:v>
                </c:pt>
                <c:pt idx="69">
                  <c:v>0.832168389546175</c:v>
                </c:pt>
                <c:pt idx="70">
                  <c:v>0.83208462705485076</c:v>
                </c:pt>
                <c:pt idx="71">
                  <c:v>0.83783050213395005</c:v>
                </c:pt>
                <c:pt idx="72">
                  <c:v>0.81913607892297979</c:v>
                </c:pt>
                <c:pt idx="73">
                  <c:v>0.84095794367440635</c:v>
                </c:pt>
                <c:pt idx="74">
                  <c:v>0.84642998849195084</c:v>
                </c:pt>
                <c:pt idx="75">
                  <c:v>0.85322901051344369</c:v>
                </c:pt>
                <c:pt idx="76">
                  <c:v>0.85409317093861459</c:v>
                </c:pt>
                <c:pt idx="77">
                  <c:v>0.85333118467086266</c:v>
                </c:pt>
                <c:pt idx="78">
                  <c:v>0.85132405891853036</c:v>
                </c:pt>
                <c:pt idx="79">
                  <c:v>0.84325269028373784</c:v>
                </c:pt>
                <c:pt idx="80">
                  <c:v>0.8554992745942378</c:v>
                </c:pt>
                <c:pt idx="81">
                  <c:v>0.8539320533889182</c:v>
                </c:pt>
                <c:pt idx="82">
                  <c:v>0.85007979142588996</c:v>
                </c:pt>
                <c:pt idx="83">
                  <c:v>0.85205483826512018</c:v>
                </c:pt>
                <c:pt idx="84">
                  <c:v>0.79128346115700821</c:v>
                </c:pt>
                <c:pt idx="85">
                  <c:v>0.79148653234278321</c:v>
                </c:pt>
                <c:pt idx="86">
                  <c:v>0.75869176343673217</c:v>
                </c:pt>
                <c:pt idx="87">
                  <c:v>0.8315664804458005</c:v>
                </c:pt>
                <c:pt idx="88">
                  <c:v>0.83387103271625762</c:v>
                </c:pt>
                <c:pt idx="89">
                  <c:v>0.86625207244343405</c:v>
                </c:pt>
                <c:pt idx="90">
                  <c:v>0.89807347211672517</c:v>
                </c:pt>
                <c:pt idx="91">
                  <c:v>0.89790027290001018</c:v>
                </c:pt>
                <c:pt idx="92">
                  <c:v>0.83417521462177879</c:v>
                </c:pt>
                <c:pt idx="93">
                  <c:v>0.82156975704295065</c:v>
                </c:pt>
                <c:pt idx="94">
                  <c:v>0.8385980513687864</c:v>
                </c:pt>
                <c:pt idx="95">
                  <c:v>0.83870037054934621</c:v>
                </c:pt>
                <c:pt idx="96">
                  <c:v>0.84403141397688985</c:v>
                </c:pt>
                <c:pt idx="97">
                  <c:v>0.85080496560822161</c:v>
                </c:pt>
                <c:pt idx="98">
                  <c:v>0.85229429533973633</c:v>
                </c:pt>
                <c:pt idx="99">
                  <c:v>0.8377302903992101</c:v>
                </c:pt>
                <c:pt idx="100">
                  <c:v>0.82511684853742928</c:v>
                </c:pt>
                <c:pt idx="101">
                  <c:v>0.82565199750339002</c:v>
                </c:pt>
                <c:pt idx="102">
                  <c:v>0.77965083958108505</c:v>
                </c:pt>
                <c:pt idx="103">
                  <c:v>0.78206206000320022</c:v>
                </c:pt>
                <c:pt idx="104">
                  <c:v>0.83480314822452739</c:v>
                </c:pt>
                <c:pt idx="105">
                  <c:v>0.78560264730463547</c:v>
                </c:pt>
                <c:pt idx="106">
                  <c:v>0.78287233295618308</c:v>
                </c:pt>
                <c:pt idx="107">
                  <c:v>0.73103488671146921</c:v>
                </c:pt>
                <c:pt idx="108">
                  <c:v>0.74577836173428613</c:v>
                </c:pt>
                <c:pt idx="109">
                  <c:v>0.80355662670068717</c:v>
                </c:pt>
                <c:pt idx="110">
                  <c:v>0.80813170950413127</c:v>
                </c:pt>
                <c:pt idx="111">
                  <c:v>0.81672800409067914</c:v>
                </c:pt>
                <c:pt idx="112">
                  <c:v>0.82771150457545917</c:v>
                </c:pt>
                <c:pt idx="113">
                  <c:v>0.83550177580534934</c:v>
                </c:pt>
                <c:pt idx="114">
                  <c:v>0.81924833819719334</c:v>
                </c:pt>
                <c:pt idx="115">
                  <c:v>0.83633407132180904</c:v>
                </c:pt>
                <c:pt idx="116">
                  <c:v>0.83194181712818771</c:v>
                </c:pt>
                <c:pt idx="117">
                  <c:v>0.8300456682604439</c:v>
                </c:pt>
                <c:pt idx="118">
                  <c:v>0.84478365286789581</c:v>
                </c:pt>
                <c:pt idx="119">
                  <c:v>0.87335090958346306</c:v>
                </c:pt>
                <c:pt idx="120">
                  <c:v>0.85380713905588956</c:v>
                </c:pt>
                <c:pt idx="121">
                  <c:v>0.85209064886189667</c:v>
                </c:pt>
                <c:pt idx="122">
                  <c:v>0.83897306343737488</c:v>
                </c:pt>
                <c:pt idx="123">
                  <c:v>0.76792223178875318</c:v>
                </c:pt>
                <c:pt idx="124">
                  <c:v>0.82158448452261434</c:v>
                </c:pt>
                <c:pt idx="125">
                  <c:v>0.83184161772219756</c:v>
                </c:pt>
                <c:pt idx="126">
                  <c:v>0.8423996386728807</c:v>
                </c:pt>
                <c:pt idx="127">
                  <c:v>0.78129797248908728</c:v>
                </c:pt>
                <c:pt idx="128">
                  <c:v>0.729287274917226</c:v>
                </c:pt>
                <c:pt idx="129">
                  <c:v>0.81976029106288084</c:v>
                </c:pt>
                <c:pt idx="130">
                  <c:v>0.81808944225932689</c:v>
                </c:pt>
                <c:pt idx="131">
                  <c:v>0.80481957734751108</c:v>
                </c:pt>
                <c:pt idx="132">
                  <c:v>0.81413394492704205</c:v>
                </c:pt>
                <c:pt idx="133">
                  <c:v>0.81793211290192991</c:v>
                </c:pt>
                <c:pt idx="134">
                  <c:v>0.80942580918673923</c:v>
                </c:pt>
                <c:pt idx="135">
                  <c:v>0.77454334910369582</c:v>
                </c:pt>
                <c:pt idx="136">
                  <c:v>0.79654869385888016</c:v>
                </c:pt>
                <c:pt idx="137">
                  <c:v>0.79466654305576578</c:v>
                </c:pt>
                <c:pt idx="138">
                  <c:v>0.80030458231938872</c:v>
                </c:pt>
                <c:pt idx="139">
                  <c:v>0.81705242737103656</c:v>
                </c:pt>
                <c:pt idx="140">
                  <c:v>0.81629818075480332</c:v>
                </c:pt>
                <c:pt idx="141">
                  <c:v>0.80057289499316231</c:v>
                </c:pt>
                <c:pt idx="142">
                  <c:v>0.78363792452836867</c:v>
                </c:pt>
                <c:pt idx="143">
                  <c:v>0.79891430096917992</c:v>
                </c:pt>
                <c:pt idx="144">
                  <c:v>0.80297968932500485</c:v>
                </c:pt>
                <c:pt idx="145">
                  <c:v>0.79979567281459951</c:v>
                </c:pt>
                <c:pt idx="146">
                  <c:v>0.8050501052289849</c:v>
                </c:pt>
                <c:pt idx="147">
                  <c:v>0.80170030301487916</c:v>
                </c:pt>
                <c:pt idx="148">
                  <c:v>0.79155371911742589</c:v>
                </c:pt>
                <c:pt idx="149">
                  <c:v>0.72291215954463617</c:v>
                </c:pt>
                <c:pt idx="150">
                  <c:v>0.75907573044503174</c:v>
                </c:pt>
                <c:pt idx="151">
                  <c:v>0.82182195078478826</c:v>
                </c:pt>
                <c:pt idx="152">
                  <c:v>0.87325045306307092</c:v>
                </c:pt>
                <c:pt idx="153">
                  <c:v>0.86156656643055096</c:v>
                </c:pt>
                <c:pt idx="154">
                  <c:v>0.82190204695403224</c:v>
                </c:pt>
                <c:pt idx="155">
                  <c:v>0.81642486560247873</c:v>
                </c:pt>
                <c:pt idx="156">
                  <c:v>0.75840888205840185</c:v>
                </c:pt>
                <c:pt idx="157">
                  <c:v>0.82066024902267243</c:v>
                </c:pt>
                <c:pt idx="158">
                  <c:v>0.82854886762233682</c:v>
                </c:pt>
                <c:pt idx="159">
                  <c:v>0.83125295645225483</c:v>
                </c:pt>
                <c:pt idx="160">
                  <c:v>0.82916201980017956</c:v>
                </c:pt>
                <c:pt idx="161">
                  <c:v>0.8227528943165745</c:v>
                </c:pt>
                <c:pt idx="162">
                  <c:v>0.8173907894546909</c:v>
                </c:pt>
                <c:pt idx="163">
                  <c:v>0.73929248403139858</c:v>
                </c:pt>
                <c:pt idx="164">
                  <c:v>0.7831168860161748</c:v>
                </c:pt>
                <c:pt idx="165">
                  <c:v>0.81253322772079384</c:v>
                </c:pt>
                <c:pt idx="166">
                  <c:v>0.80902074180372463</c:v>
                </c:pt>
                <c:pt idx="167">
                  <c:v>0.81768654502035132</c:v>
                </c:pt>
                <c:pt idx="168">
                  <c:v>0.8203109062983559</c:v>
                </c:pt>
                <c:pt idx="169">
                  <c:v>0.81353802290021227</c:v>
                </c:pt>
                <c:pt idx="170">
                  <c:v>0.74020917688391119</c:v>
                </c:pt>
                <c:pt idx="171">
                  <c:v>0.81383241771069215</c:v>
                </c:pt>
                <c:pt idx="172">
                  <c:v>0.76436501578319682</c:v>
                </c:pt>
                <c:pt idx="173">
                  <c:v>0.7988776542050201</c:v>
                </c:pt>
                <c:pt idx="174">
                  <c:v>0.8142007208440476</c:v>
                </c:pt>
                <c:pt idx="175">
                  <c:v>0.75714189684650968</c:v>
                </c:pt>
                <c:pt idx="176">
                  <c:v>0.7489556538158425</c:v>
                </c:pt>
                <c:pt idx="177">
                  <c:v>0.72260991498343663</c:v>
                </c:pt>
                <c:pt idx="178">
                  <c:v>0.80373033730403221</c:v>
                </c:pt>
                <c:pt idx="179">
                  <c:v>0.76046575976000397</c:v>
                </c:pt>
                <c:pt idx="180">
                  <c:v>0.8073673143943767</c:v>
                </c:pt>
                <c:pt idx="181">
                  <c:v>0.80776860960490438</c:v>
                </c:pt>
                <c:pt idx="182">
                  <c:v>0.82975901147982767</c:v>
                </c:pt>
                <c:pt idx="183">
                  <c:v>0.84967287912868161</c:v>
                </c:pt>
              </c:numCache>
            </c:numRef>
          </c:val>
          <c:smooth val="0"/>
          <c:extLst>
            <c:ext xmlns:c16="http://schemas.microsoft.com/office/drawing/2014/chart" uri="{C3380CC4-5D6E-409C-BE32-E72D297353CC}">
              <c16:uniqueId val="{00000000-28B4-4074-BF93-77AFF800D669}"/>
            </c:ext>
          </c:extLst>
        </c:ser>
        <c:ser>
          <c:idx val="1"/>
          <c:order val="1"/>
          <c:tx>
            <c:strRef>
              <c:f>Volume_Data!$B$1</c:f>
              <c:strCache>
                <c:ptCount val="1"/>
                <c:pt idx="0">
                  <c:v>FINAL (May24-Oct24)</c:v>
                </c:pt>
              </c:strCache>
            </c:strRef>
          </c:tx>
          <c:spPr>
            <a:ln w="28575" cap="rnd">
              <a:solidFill>
                <a:schemeClr val="accent2"/>
              </a:solidFill>
              <a:round/>
            </a:ln>
            <a:effectLst/>
          </c:spPr>
          <c:marker>
            <c:symbol val="none"/>
          </c:marker>
          <c:val>
            <c:numRef>
              <c:f>Volume_Data!$B$2:$B$185</c:f>
              <c:numCache>
                <c:formatCode>General</c:formatCode>
                <c:ptCount val="184"/>
                <c:pt idx="0">
                  <c:v>0.99839209968040032</c:v>
                </c:pt>
                <c:pt idx="1">
                  <c:v>0.99850139202080401</c:v>
                </c:pt>
                <c:pt idx="2">
                  <c:v>0.99832193582964712</c:v>
                </c:pt>
                <c:pt idx="3">
                  <c:v>0.99817877506736541</c:v>
                </c:pt>
                <c:pt idx="4">
                  <c:v>0.99806195902279515</c:v>
                </c:pt>
                <c:pt idx="5">
                  <c:v>0.99869867854469974</c:v>
                </c:pt>
                <c:pt idx="6">
                  <c:v>0.99874120755760598</c:v>
                </c:pt>
                <c:pt idx="7">
                  <c:v>0.9986615132483877</c:v>
                </c:pt>
                <c:pt idx="8">
                  <c:v>0.99891565953103723</c:v>
                </c:pt>
                <c:pt idx="9">
                  <c:v>0.99948252162330331</c:v>
                </c:pt>
                <c:pt idx="10">
                  <c:v>0.9991757391661833</c:v>
                </c:pt>
                <c:pt idx="11">
                  <c:v>0.99923287415329831</c:v>
                </c:pt>
                <c:pt idx="12">
                  <c:v>0.99923574528874848</c:v>
                </c:pt>
                <c:pt idx="13">
                  <c:v>0.99944032183662856</c:v>
                </c:pt>
                <c:pt idx="14">
                  <c:v>0.9994840917577108</c:v>
                </c:pt>
                <c:pt idx="15">
                  <c:v>0.99953265403846736</c:v>
                </c:pt>
                <c:pt idx="16">
                  <c:v>0.9996889422137093</c:v>
                </c:pt>
                <c:pt idx="17">
                  <c:v>0.99977232780132697</c:v>
                </c:pt>
                <c:pt idx="18">
                  <c:v>0.99978363765558764</c:v>
                </c:pt>
                <c:pt idx="19">
                  <c:v>0.99939869408377835</c:v>
                </c:pt>
                <c:pt idx="20">
                  <c:v>0.99948445475022363</c:v>
                </c:pt>
                <c:pt idx="21">
                  <c:v>0.99978854511069648</c:v>
                </c:pt>
                <c:pt idx="22">
                  <c:v>0.99978266451969378</c:v>
                </c:pt>
                <c:pt idx="23">
                  <c:v>0.99970472352409923</c:v>
                </c:pt>
                <c:pt idx="24">
                  <c:v>0.99978432596484412</c:v>
                </c:pt>
                <c:pt idx="25">
                  <c:v>0.99745919183076948</c:v>
                </c:pt>
                <c:pt idx="26">
                  <c:v>0.99751973279849315</c:v>
                </c:pt>
                <c:pt idx="27">
                  <c:v>0.99631108786982769</c:v>
                </c:pt>
                <c:pt idx="28">
                  <c:v>0.99610436979879813</c:v>
                </c:pt>
                <c:pt idx="29">
                  <c:v>0.99604888946640568</c:v>
                </c:pt>
                <c:pt idx="30">
                  <c:v>0.99573210491386821</c:v>
                </c:pt>
                <c:pt idx="31">
                  <c:v>0.99499636410073411</c:v>
                </c:pt>
                <c:pt idx="32">
                  <c:v>0.99537461153815832</c:v>
                </c:pt>
                <c:pt idx="33">
                  <c:v>0.99564200875368558</c:v>
                </c:pt>
                <c:pt idx="34">
                  <c:v>0.99580258374782649</c:v>
                </c:pt>
                <c:pt idx="35">
                  <c:v>0.99522746282251295</c:v>
                </c:pt>
                <c:pt idx="36">
                  <c:v>0.99533930729307885</c:v>
                </c:pt>
                <c:pt idx="37">
                  <c:v>0.99552721500301</c:v>
                </c:pt>
                <c:pt idx="38">
                  <c:v>0.99561171779025792</c:v>
                </c:pt>
                <c:pt idx="39">
                  <c:v>0.9953998271372374</c:v>
                </c:pt>
                <c:pt idx="40">
                  <c:v>0.99568549420989794</c:v>
                </c:pt>
                <c:pt idx="41">
                  <c:v>0.99567807472252878</c:v>
                </c:pt>
                <c:pt idx="42">
                  <c:v>0.99546355040709478</c:v>
                </c:pt>
                <c:pt idx="43">
                  <c:v>0.99566901271949682</c:v>
                </c:pt>
                <c:pt idx="44">
                  <c:v>0.99558359901763782</c:v>
                </c:pt>
                <c:pt idx="45">
                  <c:v>0.99557241212824565</c:v>
                </c:pt>
                <c:pt idx="46">
                  <c:v>0.99576097651627449</c:v>
                </c:pt>
                <c:pt idx="47">
                  <c:v>0.99609468238199894</c:v>
                </c:pt>
                <c:pt idx="48">
                  <c:v>0.99820560362668076</c:v>
                </c:pt>
                <c:pt idx="49">
                  <c:v>0.99769124557930589</c:v>
                </c:pt>
                <c:pt idx="50">
                  <c:v>0.99779550087842572</c:v>
                </c:pt>
                <c:pt idx="51">
                  <c:v>0.99773738471654472</c:v>
                </c:pt>
                <c:pt idx="52">
                  <c:v>0.99788111277724623</c:v>
                </c:pt>
                <c:pt idx="53">
                  <c:v>0.99808335587963271</c:v>
                </c:pt>
                <c:pt idx="54">
                  <c:v>0.9983370073048291</c:v>
                </c:pt>
                <c:pt idx="55">
                  <c:v>0.99765358226935241</c:v>
                </c:pt>
                <c:pt idx="56">
                  <c:v>0.99629053662311107</c:v>
                </c:pt>
                <c:pt idx="57">
                  <c:v>0.99651211930893824</c:v>
                </c:pt>
                <c:pt idx="58">
                  <c:v>0.99790612929934608</c:v>
                </c:pt>
                <c:pt idx="59">
                  <c:v>0.99837876328409236</c:v>
                </c:pt>
                <c:pt idx="60">
                  <c:v>0.99791438849331127</c:v>
                </c:pt>
                <c:pt idx="61">
                  <c:v>0.99806677932623089</c:v>
                </c:pt>
                <c:pt idx="62">
                  <c:v>0.99803336950350441</c:v>
                </c:pt>
                <c:pt idx="63">
                  <c:v>0.99781812010692317</c:v>
                </c:pt>
                <c:pt idx="64">
                  <c:v>0.99763840544081883</c:v>
                </c:pt>
                <c:pt idx="65">
                  <c:v>0.99703622404437608</c:v>
                </c:pt>
                <c:pt idx="66">
                  <c:v>0.99708356517335117</c:v>
                </c:pt>
                <c:pt idx="67">
                  <c:v>0.99685418462485498</c:v>
                </c:pt>
                <c:pt idx="68">
                  <c:v>0.99637290564305592</c:v>
                </c:pt>
                <c:pt idx="69">
                  <c:v>0.99750809314341282</c:v>
                </c:pt>
                <c:pt idx="70">
                  <c:v>0.99777611242834452</c:v>
                </c:pt>
                <c:pt idx="71">
                  <c:v>0.99806517987180088</c:v>
                </c:pt>
                <c:pt idx="72">
                  <c:v>0.99791449480322758</c:v>
                </c:pt>
                <c:pt idx="73">
                  <c:v>0.99781968234472873</c:v>
                </c:pt>
                <c:pt idx="74">
                  <c:v>0.99781938167819073</c:v>
                </c:pt>
                <c:pt idx="75">
                  <c:v>0.99722091173673255</c:v>
                </c:pt>
                <c:pt idx="76">
                  <c:v>0.99736495150594962</c:v>
                </c:pt>
                <c:pt idx="77">
                  <c:v>0.99664103216708932</c:v>
                </c:pt>
                <c:pt idx="78">
                  <c:v>0.99662432579503124</c:v>
                </c:pt>
                <c:pt idx="79">
                  <c:v>0.99643613344065751</c:v>
                </c:pt>
                <c:pt idx="80">
                  <c:v>0.99634306484285495</c:v>
                </c:pt>
                <c:pt idx="81">
                  <c:v>0.99766341189304175</c:v>
                </c:pt>
                <c:pt idx="82">
                  <c:v>0.99916546403837603</c:v>
                </c:pt>
                <c:pt idx="83">
                  <c:v>0.99910613333027809</c:v>
                </c:pt>
                <c:pt idx="84">
                  <c:v>0.99917260282520104</c:v>
                </c:pt>
                <c:pt idx="85">
                  <c:v>0.99923735560191951</c:v>
                </c:pt>
                <c:pt idx="86">
                  <c:v>0.99902845208935254</c:v>
                </c:pt>
                <c:pt idx="87">
                  <c:v>0.99912688734124688</c:v>
                </c:pt>
                <c:pt idx="88">
                  <c:v>0.99905801563730534</c:v>
                </c:pt>
                <c:pt idx="89">
                  <c:v>0.999192300525091</c:v>
                </c:pt>
                <c:pt idx="90">
                  <c:v>0.99917261447913597</c:v>
                </c:pt>
                <c:pt idx="91">
                  <c:v>0.99917153797182467</c:v>
                </c:pt>
                <c:pt idx="92">
                  <c:v>0.99819382526080802</c:v>
                </c:pt>
                <c:pt idx="93">
                  <c:v>0.9981983845122705</c:v>
                </c:pt>
                <c:pt idx="94">
                  <c:v>0.99814485998421543</c:v>
                </c:pt>
                <c:pt idx="95">
                  <c:v>0.99809645707067329</c:v>
                </c:pt>
                <c:pt idx="96">
                  <c:v>0.99801625392924509</c:v>
                </c:pt>
                <c:pt idx="97">
                  <c:v>0.99828373448572205</c:v>
                </c:pt>
                <c:pt idx="98">
                  <c:v>0.99839861125107965</c:v>
                </c:pt>
                <c:pt idx="99">
                  <c:v>0.99834622979631127</c:v>
                </c:pt>
                <c:pt idx="100">
                  <c:v>0.99831528584808282</c:v>
                </c:pt>
                <c:pt idx="101">
                  <c:v>0.9984761150728706</c:v>
                </c:pt>
                <c:pt idx="102">
                  <c:v>0.9983403756887147</c:v>
                </c:pt>
                <c:pt idx="103">
                  <c:v>0.99841585433840341</c:v>
                </c:pt>
                <c:pt idx="104">
                  <c:v>0.99854037673635287</c:v>
                </c:pt>
                <c:pt idx="105">
                  <c:v>0.99853377314130809</c:v>
                </c:pt>
                <c:pt idx="106">
                  <c:v>0.99717494832330533</c:v>
                </c:pt>
                <c:pt idx="107">
                  <c:v>0.9972390950399953</c:v>
                </c:pt>
                <c:pt idx="108">
                  <c:v>0.99850553152656951</c:v>
                </c:pt>
                <c:pt idx="109">
                  <c:v>0.99863261135290138</c:v>
                </c:pt>
                <c:pt idx="110">
                  <c:v>0.99943887438540491</c:v>
                </c:pt>
                <c:pt idx="111">
                  <c:v>0.99543486479052767</c:v>
                </c:pt>
                <c:pt idx="112">
                  <c:v>0.99934858625631784</c:v>
                </c:pt>
                <c:pt idx="113">
                  <c:v>0.99938518032478785</c:v>
                </c:pt>
                <c:pt idx="114">
                  <c:v>0.99921674371882674</c:v>
                </c:pt>
                <c:pt idx="115">
                  <c:v>0.99934958651399364</c:v>
                </c:pt>
                <c:pt idx="116">
                  <c:v>0.99906283218967251</c:v>
                </c:pt>
                <c:pt idx="117">
                  <c:v>0.99903737856224262</c:v>
                </c:pt>
                <c:pt idx="118">
                  <c:v>0.99912728324569267</c:v>
                </c:pt>
                <c:pt idx="119">
                  <c:v>0.99904384054015882</c:v>
                </c:pt>
                <c:pt idx="120">
                  <c:v>0.99915239400702438</c:v>
                </c:pt>
                <c:pt idx="121">
                  <c:v>0.99892950089877697</c:v>
                </c:pt>
                <c:pt idx="122">
                  <c:v>0.99898765829007163</c:v>
                </c:pt>
                <c:pt idx="123">
                  <c:v>0.99822632001059164</c:v>
                </c:pt>
                <c:pt idx="124">
                  <c:v>0.99888024888957838</c:v>
                </c:pt>
                <c:pt idx="125">
                  <c:v>0.9991979928988709</c:v>
                </c:pt>
                <c:pt idx="126">
                  <c:v>0.99917591274664919</c:v>
                </c:pt>
                <c:pt idx="127">
                  <c:v>0.9992667309933545</c:v>
                </c:pt>
                <c:pt idx="128">
                  <c:v>0.99768249221769267</c:v>
                </c:pt>
                <c:pt idx="129">
                  <c:v>0.99793833544146238</c:v>
                </c:pt>
                <c:pt idx="130">
                  <c:v>0.99767044540001937</c:v>
                </c:pt>
                <c:pt idx="131">
                  <c:v>0.99901454780241317</c:v>
                </c:pt>
                <c:pt idx="132">
                  <c:v>0.99941831147182514</c:v>
                </c:pt>
                <c:pt idx="133">
                  <c:v>0.99947887427463999</c:v>
                </c:pt>
                <c:pt idx="134">
                  <c:v>0.99943756111124049</c:v>
                </c:pt>
                <c:pt idx="135">
                  <c:v>0.99930268787438004</c:v>
                </c:pt>
                <c:pt idx="136">
                  <c:v>0.99963828438321889</c:v>
                </c:pt>
                <c:pt idx="137">
                  <c:v>0.99959128304673139</c:v>
                </c:pt>
                <c:pt idx="138">
                  <c:v>0.99968436660852011</c:v>
                </c:pt>
                <c:pt idx="139">
                  <c:v>0.99966646093527878</c:v>
                </c:pt>
                <c:pt idx="140">
                  <c:v>0.99953648623230296</c:v>
                </c:pt>
                <c:pt idx="141">
                  <c:v>0.99762218162056693</c:v>
                </c:pt>
                <c:pt idx="142">
                  <c:v>0.99932042791858122</c:v>
                </c:pt>
                <c:pt idx="143">
                  <c:v>0.99944811289142599</c:v>
                </c:pt>
                <c:pt idx="144">
                  <c:v>0.99935982189595862</c:v>
                </c:pt>
                <c:pt idx="145">
                  <c:v>0.99884824471055811</c:v>
                </c:pt>
                <c:pt idx="146">
                  <c:v>0.9989632164404656</c:v>
                </c:pt>
                <c:pt idx="147">
                  <c:v>0.99880296272964486</c:v>
                </c:pt>
                <c:pt idx="148">
                  <c:v>0.99884933406638698</c:v>
                </c:pt>
                <c:pt idx="149">
                  <c:v>0.99860046664031954</c:v>
                </c:pt>
                <c:pt idx="150">
                  <c:v>0.99895546995460394</c:v>
                </c:pt>
                <c:pt idx="151">
                  <c:v>0.9995532470552807</c:v>
                </c:pt>
                <c:pt idx="152">
                  <c:v>0.9995598596366313</c:v>
                </c:pt>
                <c:pt idx="153">
                  <c:v>0.99925939652576068</c:v>
                </c:pt>
                <c:pt idx="154">
                  <c:v>0.99920557044132785</c:v>
                </c:pt>
                <c:pt idx="155">
                  <c:v>0.99936233163537169</c:v>
                </c:pt>
                <c:pt idx="156">
                  <c:v>0.99924366609982895</c:v>
                </c:pt>
                <c:pt idx="157">
                  <c:v>0.99945208198508695</c:v>
                </c:pt>
                <c:pt idx="158">
                  <c:v>0.99950599462607226</c:v>
                </c:pt>
                <c:pt idx="159">
                  <c:v>0.999417987646114</c:v>
                </c:pt>
                <c:pt idx="160">
                  <c:v>0.99939994938837207</c:v>
                </c:pt>
                <c:pt idx="161">
                  <c:v>0.99942915255103004</c:v>
                </c:pt>
                <c:pt idx="162">
                  <c:v>0.99943587230969733</c:v>
                </c:pt>
                <c:pt idx="163">
                  <c:v>0.99928576043536033</c:v>
                </c:pt>
                <c:pt idx="164">
                  <c:v>0.99958762129769374</c:v>
                </c:pt>
                <c:pt idx="165">
                  <c:v>0.99959504477315553</c:v>
                </c:pt>
                <c:pt idx="166">
                  <c:v>0.99954828369235427</c:v>
                </c:pt>
                <c:pt idx="167">
                  <c:v>0.99947121216334256</c:v>
                </c:pt>
                <c:pt idx="168">
                  <c:v>0.99942135942852206</c:v>
                </c:pt>
                <c:pt idx="169">
                  <c:v>0.99940642653106859</c:v>
                </c:pt>
                <c:pt idx="170">
                  <c:v>0.9990230825076738</c:v>
                </c:pt>
                <c:pt idx="171">
                  <c:v>0.99948102179353859</c:v>
                </c:pt>
                <c:pt idx="172">
                  <c:v>0.99946893032790196</c:v>
                </c:pt>
                <c:pt idx="173">
                  <c:v>0.99943607244309463</c:v>
                </c:pt>
                <c:pt idx="174">
                  <c:v>0.99943673048566561</c:v>
                </c:pt>
                <c:pt idx="175">
                  <c:v>0.99944919505642227</c:v>
                </c:pt>
                <c:pt idx="176">
                  <c:v>0.99944869529512159</c:v>
                </c:pt>
                <c:pt idx="177">
                  <c:v>0.99926186123506733</c:v>
                </c:pt>
                <c:pt idx="178">
                  <c:v>0.99942105029354877</c:v>
                </c:pt>
                <c:pt idx="179">
                  <c:v>0.99946112338093041</c:v>
                </c:pt>
                <c:pt idx="180">
                  <c:v>0.99929182349994938</c:v>
                </c:pt>
                <c:pt idx="181">
                  <c:v>0.99933035453392793</c:v>
                </c:pt>
                <c:pt idx="182">
                  <c:v>0.99914240116270669</c:v>
                </c:pt>
                <c:pt idx="183">
                  <c:v>0.99791375026991347</c:v>
                </c:pt>
              </c:numCache>
            </c:numRef>
          </c:val>
          <c:smooth val="0"/>
          <c:extLst>
            <c:ext xmlns:c16="http://schemas.microsoft.com/office/drawing/2014/chart" uri="{C3380CC4-5D6E-409C-BE32-E72D297353CC}">
              <c16:uniqueId val="{00000001-28B4-4074-BF93-77AFF800D669}"/>
            </c:ext>
          </c:extLst>
        </c:ser>
        <c:ser>
          <c:idx val="2"/>
          <c:order val="2"/>
          <c:tx>
            <c:strRef>
              <c:f>Volume_Data!$C$1</c:f>
              <c:strCache>
                <c:ptCount val="1"/>
                <c:pt idx="0">
                  <c:v>TRUEUP (Jan24-Jun24)</c:v>
                </c:pt>
              </c:strCache>
            </c:strRef>
          </c:tx>
          <c:spPr>
            <a:ln w="28575" cap="rnd">
              <a:solidFill>
                <a:schemeClr val="accent3"/>
              </a:solidFill>
              <a:round/>
            </a:ln>
            <a:effectLst/>
          </c:spPr>
          <c:marker>
            <c:symbol val="none"/>
          </c:marker>
          <c:val>
            <c:numRef>
              <c:f>Volume_Data!$C$2:$C$185</c:f>
              <c:numCache>
                <c:formatCode>General</c:formatCode>
                <c:ptCount val="184"/>
                <c:pt idx="0">
                  <c:v>0.9999347578492026</c:v>
                </c:pt>
                <c:pt idx="1">
                  <c:v>0.99994194819260063</c:v>
                </c:pt>
                <c:pt idx="2">
                  <c:v>0.99993324672990802</c:v>
                </c:pt>
                <c:pt idx="3">
                  <c:v>0.9999339158633177</c:v>
                </c:pt>
                <c:pt idx="4">
                  <c:v>0.99992772559714782</c:v>
                </c:pt>
                <c:pt idx="5">
                  <c:v>0.99993379681428873</c:v>
                </c:pt>
                <c:pt idx="6">
                  <c:v>0.99993763174918715</c:v>
                </c:pt>
                <c:pt idx="7">
                  <c:v>0.99993926435919045</c:v>
                </c:pt>
                <c:pt idx="8">
                  <c:v>0.99993806449366451</c:v>
                </c:pt>
                <c:pt idx="9">
                  <c:v>0.99992043619281756</c:v>
                </c:pt>
                <c:pt idx="10">
                  <c:v>0.99992353817754231</c:v>
                </c:pt>
                <c:pt idx="11">
                  <c:v>0.99993324307578801</c:v>
                </c:pt>
                <c:pt idx="12">
                  <c:v>0.99993584711877215</c:v>
                </c:pt>
                <c:pt idx="13">
                  <c:v>0.99995178919094219</c:v>
                </c:pt>
                <c:pt idx="14">
                  <c:v>0.99992341408312235</c:v>
                </c:pt>
                <c:pt idx="15">
                  <c:v>0.99991314714822432</c:v>
                </c:pt>
                <c:pt idx="16">
                  <c:v>0.99991400630678295</c:v>
                </c:pt>
                <c:pt idx="17">
                  <c:v>0.99992670955229512</c:v>
                </c:pt>
                <c:pt idx="18">
                  <c:v>0.99993709509971829</c:v>
                </c:pt>
                <c:pt idx="19">
                  <c:v>0.99990794165935315</c:v>
                </c:pt>
                <c:pt idx="20">
                  <c:v>0.99992425546758001</c:v>
                </c:pt>
                <c:pt idx="21">
                  <c:v>0.99993082654806054</c:v>
                </c:pt>
                <c:pt idx="22">
                  <c:v>0.99993483919723358</c:v>
                </c:pt>
                <c:pt idx="23">
                  <c:v>0.99993635075748066</c:v>
                </c:pt>
                <c:pt idx="24">
                  <c:v>0.99989600669767242</c:v>
                </c:pt>
                <c:pt idx="25">
                  <c:v>0.99990623301590842</c:v>
                </c:pt>
                <c:pt idx="26">
                  <c:v>0.99989188949263819</c:v>
                </c:pt>
                <c:pt idx="27">
                  <c:v>0.99988550160647283</c:v>
                </c:pt>
                <c:pt idx="28">
                  <c:v>0.99988655546886418</c:v>
                </c:pt>
                <c:pt idx="29">
                  <c:v>0.99992995925829575</c:v>
                </c:pt>
                <c:pt idx="30">
                  <c:v>0.99988074673617977</c:v>
                </c:pt>
                <c:pt idx="31">
                  <c:v>0.99986060105839814</c:v>
                </c:pt>
                <c:pt idx="32">
                  <c:v>0.99987687558769445</c:v>
                </c:pt>
                <c:pt idx="33">
                  <c:v>0.99988158840637931</c:v>
                </c:pt>
                <c:pt idx="34">
                  <c:v>0.99988857404275944</c:v>
                </c:pt>
                <c:pt idx="35">
                  <c:v>0.99988390648017178</c:v>
                </c:pt>
                <c:pt idx="36">
                  <c:v>0.99988123751307012</c:v>
                </c:pt>
                <c:pt idx="37">
                  <c:v>0.99987973888494441</c:v>
                </c:pt>
                <c:pt idx="38">
                  <c:v>0.99988923276879227</c:v>
                </c:pt>
                <c:pt idx="39">
                  <c:v>0.99985199206057618</c:v>
                </c:pt>
                <c:pt idx="40">
                  <c:v>0.99992734446222731</c:v>
                </c:pt>
                <c:pt idx="41">
                  <c:v>0.99992174238911824</c:v>
                </c:pt>
                <c:pt idx="42">
                  <c:v>0.99993919368908535</c:v>
                </c:pt>
                <c:pt idx="43">
                  <c:v>0.99992927359580186</c:v>
                </c:pt>
                <c:pt idx="44">
                  <c:v>0.99992555841276221</c:v>
                </c:pt>
                <c:pt idx="45">
                  <c:v>0.99992942668243778</c:v>
                </c:pt>
                <c:pt idx="46">
                  <c:v>0.99991338379900896</c:v>
                </c:pt>
                <c:pt idx="47">
                  <c:v>0.99991172415084717</c:v>
                </c:pt>
                <c:pt idx="48">
                  <c:v>0.99989268334625347</c:v>
                </c:pt>
                <c:pt idx="49">
                  <c:v>0.99992124935010662</c:v>
                </c:pt>
                <c:pt idx="50">
                  <c:v>0.99992694573288121</c:v>
                </c:pt>
                <c:pt idx="51">
                  <c:v>0.99992911241036364</c:v>
                </c:pt>
                <c:pt idx="52">
                  <c:v>0.99992741896613135</c:v>
                </c:pt>
                <c:pt idx="53">
                  <c:v>0.9999217296853985</c:v>
                </c:pt>
                <c:pt idx="54">
                  <c:v>0.99992376494185031</c:v>
                </c:pt>
                <c:pt idx="55">
                  <c:v>0.99992296561786309</c:v>
                </c:pt>
                <c:pt idx="56">
                  <c:v>0.99992305407072612</c:v>
                </c:pt>
                <c:pt idx="57">
                  <c:v>0.99992363519170957</c:v>
                </c:pt>
                <c:pt idx="58">
                  <c:v>0.99991890063157352</c:v>
                </c:pt>
                <c:pt idx="59">
                  <c:v>0.99993463664857585</c:v>
                </c:pt>
                <c:pt idx="60">
                  <c:v>0.99990071832273586</c:v>
                </c:pt>
                <c:pt idx="61">
                  <c:v>0.99992541913557897</c:v>
                </c:pt>
                <c:pt idx="62">
                  <c:v>0.99992699622124881</c:v>
                </c:pt>
                <c:pt idx="63">
                  <c:v>0.99987333599467232</c:v>
                </c:pt>
                <c:pt idx="64">
                  <c:v>0.99986828488349733</c:v>
                </c:pt>
                <c:pt idx="65">
                  <c:v>0.99987202941725717</c:v>
                </c:pt>
                <c:pt idx="66">
                  <c:v>0.99981948234546847</c:v>
                </c:pt>
                <c:pt idx="67">
                  <c:v>0.99981665447827173</c:v>
                </c:pt>
                <c:pt idx="68">
                  <c:v>0.99983471651952793</c:v>
                </c:pt>
                <c:pt idx="69">
                  <c:v>0.99983340637902551</c:v>
                </c:pt>
                <c:pt idx="70">
                  <c:v>0.99971562078551623</c:v>
                </c:pt>
                <c:pt idx="71">
                  <c:v>0.99980562058946976</c:v>
                </c:pt>
                <c:pt idx="72">
                  <c:v>0.99980905609522397</c:v>
                </c:pt>
                <c:pt idx="73">
                  <c:v>0.99980722437968828</c:v>
                </c:pt>
                <c:pt idx="74">
                  <c:v>0.99981307563147315</c:v>
                </c:pt>
                <c:pt idx="75">
                  <c:v>0.99981876964237382</c:v>
                </c:pt>
                <c:pt idx="76">
                  <c:v>0.99983121371932182</c:v>
                </c:pt>
                <c:pt idx="77">
                  <c:v>0.99982250025889163</c:v>
                </c:pt>
                <c:pt idx="78">
                  <c:v>0.99982469175284927</c:v>
                </c:pt>
                <c:pt idx="79">
                  <c:v>0.99981925411662376</c:v>
                </c:pt>
                <c:pt idx="80">
                  <c:v>0.99975578178250812</c:v>
                </c:pt>
                <c:pt idx="81">
                  <c:v>0.99973671657423968</c:v>
                </c:pt>
                <c:pt idx="82">
                  <c:v>0.99976055672866271</c:v>
                </c:pt>
                <c:pt idx="83">
                  <c:v>0.99976159492393857</c:v>
                </c:pt>
                <c:pt idx="84">
                  <c:v>0.9997882478558382</c:v>
                </c:pt>
                <c:pt idx="85">
                  <c:v>0.99982053955803463</c:v>
                </c:pt>
                <c:pt idx="86">
                  <c:v>0.99980359111835204</c:v>
                </c:pt>
                <c:pt idx="87">
                  <c:v>0.99979980338000363</c:v>
                </c:pt>
                <c:pt idx="88">
                  <c:v>0.99972827785877094</c:v>
                </c:pt>
                <c:pt idx="89">
                  <c:v>0.99982357351915074</c:v>
                </c:pt>
                <c:pt idx="90">
                  <c:v>0.99982412211066107</c:v>
                </c:pt>
                <c:pt idx="91">
                  <c:v>0.99986271537473703</c:v>
                </c:pt>
                <c:pt idx="92">
                  <c:v>0.99985757107983786</c:v>
                </c:pt>
                <c:pt idx="93">
                  <c:v>0.99959155981280257</c:v>
                </c:pt>
                <c:pt idx="94">
                  <c:v>0.99954263817168232</c:v>
                </c:pt>
                <c:pt idx="95">
                  <c:v>0.9994979366158897</c:v>
                </c:pt>
                <c:pt idx="96">
                  <c:v>0.99966327760566764</c:v>
                </c:pt>
                <c:pt idx="97">
                  <c:v>0.99964970230404793</c:v>
                </c:pt>
                <c:pt idx="98">
                  <c:v>0.99979532158759055</c:v>
                </c:pt>
                <c:pt idx="99">
                  <c:v>0.99986296972627065</c:v>
                </c:pt>
                <c:pt idx="100">
                  <c:v>0.99962207466330277</c:v>
                </c:pt>
                <c:pt idx="101">
                  <c:v>0.99968513000867565</c:v>
                </c:pt>
                <c:pt idx="102">
                  <c:v>0.99959401414324434</c:v>
                </c:pt>
                <c:pt idx="103">
                  <c:v>0.99974807596431803</c:v>
                </c:pt>
                <c:pt idx="104">
                  <c:v>0.99972546712694577</c:v>
                </c:pt>
                <c:pt idx="105">
                  <c:v>0.99962483654233236</c:v>
                </c:pt>
                <c:pt idx="106">
                  <c:v>0.99975380211217479</c:v>
                </c:pt>
                <c:pt idx="107">
                  <c:v>0.99977596135306579</c:v>
                </c:pt>
                <c:pt idx="108">
                  <c:v>0.99952745688213296</c:v>
                </c:pt>
                <c:pt idx="109">
                  <c:v>0.99943339739595816</c:v>
                </c:pt>
                <c:pt idx="110">
                  <c:v>0.99942204423623127</c:v>
                </c:pt>
                <c:pt idx="111">
                  <c:v>0.99947632165126488</c:v>
                </c:pt>
                <c:pt idx="112">
                  <c:v>0.99945861733054675</c:v>
                </c:pt>
                <c:pt idx="113">
                  <c:v>0.99950466190689402</c:v>
                </c:pt>
                <c:pt idx="114">
                  <c:v>0.99952528644272121</c:v>
                </c:pt>
                <c:pt idx="115">
                  <c:v>0.99961971585746834</c:v>
                </c:pt>
                <c:pt idx="116">
                  <c:v>0.99951523048657642</c:v>
                </c:pt>
                <c:pt idx="117">
                  <c:v>0.99953571405824482</c:v>
                </c:pt>
                <c:pt idx="118">
                  <c:v>0.99953874220767747</c:v>
                </c:pt>
                <c:pt idx="119">
                  <c:v>0.99948917498610912</c:v>
                </c:pt>
                <c:pt idx="120">
                  <c:v>0.99960488443855522</c:v>
                </c:pt>
                <c:pt idx="121">
                  <c:v>0.99950867812047617</c:v>
                </c:pt>
                <c:pt idx="122">
                  <c:v>0.99962867859095461</c:v>
                </c:pt>
                <c:pt idx="123">
                  <c:v>0.99945927181446004</c:v>
                </c:pt>
                <c:pt idx="124">
                  <c:v>0.99927583325242486</c:v>
                </c:pt>
                <c:pt idx="125">
                  <c:v>0.99942017570556019</c:v>
                </c:pt>
                <c:pt idx="126">
                  <c:v>0.99950770621146279</c:v>
                </c:pt>
                <c:pt idx="127">
                  <c:v>0.99953760580741613</c:v>
                </c:pt>
                <c:pt idx="128">
                  <c:v>0.9994378506659447</c:v>
                </c:pt>
                <c:pt idx="129">
                  <c:v>0.99972538483177464</c:v>
                </c:pt>
                <c:pt idx="130">
                  <c:v>0.99967199248910499</c:v>
                </c:pt>
                <c:pt idx="131">
                  <c:v>0.99959891381333643</c:v>
                </c:pt>
                <c:pt idx="132">
                  <c:v>0.99959641041669989</c:v>
                </c:pt>
                <c:pt idx="133">
                  <c:v>0.99961334229755583</c:v>
                </c:pt>
                <c:pt idx="134">
                  <c:v>0.99962342149796413</c:v>
                </c:pt>
                <c:pt idx="135">
                  <c:v>0.99964984825468073</c:v>
                </c:pt>
                <c:pt idx="136">
                  <c:v>0.99968911147675998</c:v>
                </c:pt>
                <c:pt idx="137">
                  <c:v>0.99982328728388037</c:v>
                </c:pt>
                <c:pt idx="138">
                  <c:v>0.99987619890626811</c:v>
                </c:pt>
                <c:pt idx="139">
                  <c:v>0.99987570524059333</c:v>
                </c:pt>
                <c:pt idx="140">
                  <c:v>0.99988454060735676</c:v>
                </c:pt>
                <c:pt idx="141">
                  <c:v>0.99989825206312488</c:v>
                </c:pt>
                <c:pt idx="142">
                  <c:v>0.99987157741370924</c:v>
                </c:pt>
                <c:pt idx="143">
                  <c:v>0.99986626326633299</c:v>
                </c:pt>
                <c:pt idx="144">
                  <c:v>0.99983876641861313</c:v>
                </c:pt>
                <c:pt idx="145">
                  <c:v>0.99987060515586446</c:v>
                </c:pt>
                <c:pt idx="146">
                  <c:v>0.99987630864782606</c:v>
                </c:pt>
                <c:pt idx="147">
                  <c:v>0.99987448986689753</c:v>
                </c:pt>
                <c:pt idx="148">
                  <c:v>0.99983680609179781</c:v>
                </c:pt>
                <c:pt idx="149">
                  <c:v>0.99983897680613332</c:v>
                </c:pt>
                <c:pt idx="150">
                  <c:v>0.99956080960045934</c:v>
                </c:pt>
                <c:pt idx="151">
                  <c:v>0.99956667038699021</c:v>
                </c:pt>
                <c:pt idx="152">
                  <c:v>0.99968237591616715</c:v>
                </c:pt>
                <c:pt idx="153">
                  <c:v>0.9996931383672234</c:v>
                </c:pt>
                <c:pt idx="154">
                  <c:v>0.99957873128713803</c:v>
                </c:pt>
                <c:pt idx="155">
                  <c:v>0.99956386452895052</c:v>
                </c:pt>
                <c:pt idx="156">
                  <c:v>0.99953410305062318</c:v>
                </c:pt>
                <c:pt idx="157">
                  <c:v>0.99955722206904607</c:v>
                </c:pt>
                <c:pt idx="158">
                  <c:v>0.99959786186647659</c:v>
                </c:pt>
                <c:pt idx="159">
                  <c:v>0.99967862076993819</c:v>
                </c:pt>
                <c:pt idx="160">
                  <c:v>0.99967562978609881</c:v>
                </c:pt>
                <c:pt idx="161">
                  <c:v>0.9996045962931478</c:v>
                </c:pt>
                <c:pt idx="162">
                  <c:v>0.99956824806167521</c:v>
                </c:pt>
                <c:pt idx="163">
                  <c:v>0.99955923822032455</c:v>
                </c:pt>
                <c:pt idx="164">
                  <c:v>0.99956451338679253</c:v>
                </c:pt>
                <c:pt idx="165">
                  <c:v>0.99959348716781793</c:v>
                </c:pt>
                <c:pt idx="166">
                  <c:v>0.99967543231350608</c:v>
                </c:pt>
                <c:pt idx="167">
                  <c:v>0.9996919458365181</c:v>
                </c:pt>
                <c:pt idx="168">
                  <c:v>0.99960303486827595</c:v>
                </c:pt>
                <c:pt idx="169">
                  <c:v>0.99957923693307682</c:v>
                </c:pt>
                <c:pt idx="170">
                  <c:v>0.99957026073880972</c:v>
                </c:pt>
                <c:pt idx="171">
                  <c:v>0.99958932630217379</c:v>
                </c:pt>
                <c:pt idx="172">
                  <c:v>0.99960858752448434</c:v>
                </c:pt>
                <c:pt idx="173">
                  <c:v>0.99970061542985267</c:v>
                </c:pt>
                <c:pt idx="174">
                  <c:v>0.99971836244787282</c:v>
                </c:pt>
                <c:pt idx="175">
                  <c:v>0.99961152708302914</c:v>
                </c:pt>
                <c:pt idx="176">
                  <c:v>0.99959838274967105</c:v>
                </c:pt>
                <c:pt idx="177">
                  <c:v>0.9995972864319882</c:v>
                </c:pt>
                <c:pt idx="178">
                  <c:v>0.99959578559307427</c:v>
                </c:pt>
                <c:pt idx="179">
                  <c:v>0.99985361283919127</c:v>
                </c:pt>
                <c:pt idx="180">
                  <c:v>0.99985670764093859</c:v>
                </c:pt>
                <c:pt idx="181">
                  <c:v>0.99935819447953833</c:v>
                </c:pt>
              </c:numCache>
            </c:numRef>
          </c:val>
          <c:smooth val="0"/>
          <c:extLst>
            <c:ext xmlns:c16="http://schemas.microsoft.com/office/drawing/2014/chart" uri="{C3380CC4-5D6E-409C-BE32-E72D297353CC}">
              <c16:uniqueId val="{00000002-28B4-4074-BF93-77AFF800D669}"/>
            </c:ext>
          </c:extLst>
        </c:ser>
        <c:dLbls>
          <c:showLegendKey val="0"/>
          <c:showVal val="0"/>
          <c:showCatName val="0"/>
          <c:showSerName val="0"/>
          <c:showPercent val="0"/>
          <c:showBubbleSize val="0"/>
        </c:dLbls>
        <c:smooth val="0"/>
        <c:axId val="486999000"/>
        <c:axId val="487002136"/>
      </c:lineChart>
      <c:catAx>
        <c:axId val="4869990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2136"/>
        <c:crosses val="autoZero"/>
        <c:auto val="1"/>
        <c:lblAlgn val="ctr"/>
        <c:lblOffset val="100"/>
        <c:noMultiLvlLbl val="0"/>
      </c:catAx>
      <c:valAx>
        <c:axId val="487002136"/>
        <c:scaling>
          <c:orientation val="minMax"/>
          <c:max val="1"/>
          <c:min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00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ESI ID Count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4146929653571298E-2"/>
          <c:y val="0.1089240697246785"/>
          <c:w val="0.92532742257177647"/>
          <c:h val="0.83214167311129483"/>
        </c:manualLayout>
      </c:layout>
      <c:lineChart>
        <c:grouping val="standard"/>
        <c:varyColors val="0"/>
        <c:ser>
          <c:idx val="0"/>
          <c:order val="0"/>
          <c:tx>
            <c:strRef>
              <c:f>Count_Data!$A$1</c:f>
              <c:strCache>
                <c:ptCount val="1"/>
                <c:pt idx="0">
                  <c:v>INITIAL (Jul24-Dec24)</c:v>
                </c:pt>
              </c:strCache>
            </c:strRef>
          </c:tx>
          <c:spPr>
            <a:ln w="28575" cap="rnd">
              <a:solidFill>
                <a:schemeClr val="accent1"/>
              </a:solidFill>
              <a:round/>
            </a:ln>
            <a:effectLst/>
          </c:spPr>
          <c:marker>
            <c:symbol val="none"/>
          </c:marker>
          <c:val>
            <c:numRef>
              <c:f>Count_Data!$A$2:$A$185</c:f>
              <c:numCache>
                <c:formatCode>General</c:formatCode>
                <c:ptCount val="184"/>
                <c:pt idx="0">
                  <c:v>0.98331376982705221</c:v>
                </c:pt>
                <c:pt idx="1">
                  <c:v>0.98314367850690565</c:v>
                </c:pt>
                <c:pt idx="2">
                  <c:v>0.98029557765874598</c:v>
                </c:pt>
                <c:pt idx="3">
                  <c:v>0.98255482214219403</c:v>
                </c:pt>
                <c:pt idx="4">
                  <c:v>0.98257973862277725</c:v>
                </c:pt>
                <c:pt idx="5">
                  <c:v>0.98386004650543557</c:v>
                </c:pt>
                <c:pt idx="6">
                  <c:v>0.98457506549175822</c:v>
                </c:pt>
                <c:pt idx="7">
                  <c:v>0.9834313256917967</c:v>
                </c:pt>
                <c:pt idx="8">
                  <c:v>0.98427484476916882</c:v>
                </c:pt>
                <c:pt idx="9">
                  <c:v>0.9834825358137198</c:v>
                </c:pt>
                <c:pt idx="10">
                  <c:v>0.98271711479310586</c:v>
                </c:pt>
                <c:pt idx="11">
                  <c:v>0.98277892587586435</c:v>
                </c:pt>
                <c:pt idx="12">
                  <c:v>0.98378420500638786</c:v>
                </c:pt>
                <c:pt idx="13">
                  <c:v>0.98469135525914586</c:v>
                </c:pt>
                <c:pt idx="14">
                  <c:v>0.98462728896898122</c:v>
                </c:pt>
                <c:pt idx="15">
                  <c:v>0.98457135490709002</c:v>
                </c:pt>
                <c:pt idx="16">
                  <c:v>0.98344333464933043</c:v>
                </c:pt>
                <c:pt idx="17">
                  <c:v>0.98278993502567946</c:v>
                </c:pt>
                <c:pt idx="18">
                  <c:v>0.98293840127047816</c:v>
                </c:pt>
                <c:pt idx="19">
                  <c:v>0.98372017181245652</c:v>
                </c:pt>
                <c:pt idx="20">
                  <c:v>0.98475537346047592</c:v>
                </c:pt>
                <c:pt idx="21">
                  <c:v>0.9846024914824878</c:v>
                </c:pt>
                <c:pt idx="22">
                  <c:v>0.98453308853872223</c:v>
                </c:pt>
                <c:pt idx="23">
                  <c:v>0.98171044680776565</c:v>
                </c:pt>
                <c:pt idx="24">
                  <c:v>0.98279089916626017</c:v>
                </c:pt>
                <c:pt idx="25">
                  <c:v>0.98284101017261627</c:v>
                </c:pt>
                <c:pt idx="26">
                  <c:v>0.98372181513696777</c:v>
                </c:pt>
                <c:pt idx="27">
                  <c:v>0.98454651130673965</c:v>
                </c:pt>
                <c:pt idx="28">
                  <c:v>0.98445768325655891</c:v>
                </c:pt>
                <c:pt idx="29">
                  <c:v>0.98441469886198807</c:v>
                </c:pt>
                <c:pt idx="30">
                  <c:v>0.98331931131197303</c:v>
                </c:pt>
                <c:pt idx="31">
                  <c:v>0.98256268666401159</c:v>
                </c:pt>
                <c:pt idx="32">
                  <c:v>0.98258164815229243</c:v>
                </c:pt>
                <c:pt idx="33">
                  <c:v>0.98357521908992862</c:v>
                </c:pt>
                <c:pt idx="34">
                  <c:v>0.98467999317671762</c:v>
                </c:pt>
                <c:pt idx="35">
                  <c:v>0.98437670740269101</c:v>
                </c:pt>
                <c:pt idx="36">
                  <c:v>0.98426583538855827</c:v>
                </c:pt>
                <c:pt idx="37">
                  <c:v>0.98328475442651564</c:v>
                </c:pt>
                <c:pt idx="38">
                  <c:v>0.98241736144410585</c:v>
                </c:pt>
                <c:pt idx="39">
                  <c:v>0.98244087703296079</c:v>
                </c:pt>
                <c:pt idx="40">
                  <c:v>0.98327000033428114</c:v>
                </c:pt>
                <c:pt idx="41">
                  <c:v>0.98418894372841381</c:v>
                </c:pt>
                <c:pt idx="42">
                  <c:v>0.984272566188093</c:v>
                </c:pt>
                <c:pt idx="43">
                  <c:v>0.9844430741884207</c:v>
                </c:pt>
                <c:pt idx="44">
                  <c:v>0.98350134446969095</c:v>
                </c:pt>
                <c:pt idx="45">
                  <c:v>0.97681985238153224</c:v>
                </c:pt>
                <c:pt idx="46">
                  <c:v>0.97790425561894112</c:v>
                </c:pt>
                <c:pt idx="47">
                  <c:v>0.9834565044052177</c:v>
                </c:pt>
                <c:pt idx="48">
                  <c:v>0.98429688900810763</c:v>
                </c:pt>
                <c:pt idx="49">
                  <c:v>0.98423242858860038</c:v>
                </c:pt>
                <c:pt idx="50">
                  <c:v>0.97975172601386706</c:v>
                </c:pt>
                <c:pt idx="51">
                  <c:v>0.9833681185482025</c:v>
                </c:pt>
                <c:pt idx="52">
                  <c:v>0.98264688952929002</c:v>
                </c:pt>
                <c:pt idx="53">
                  <c:v>0.98242639419336497</c:v>
                </c:pt>
                <c:pt idx="54">
                  <c:v>0.98347077582400133</c:v>
                </c:pt>
                <c:pt idx="55">
                  <c:v>0.98428404603463071</c:v>
                </c:pt>
                <c:pt idx="56">
                  <c:v>0.98430298673289329</c:v>
                </c:pt>
                <c:pt idx="57">
                  <c:v>0.98418864556101915</c:v>
                </c:pt>
                <c:pt idx="58">
                  <c:v>0.98321964550400764</c:v>
                </c:pt>
                <c:pt idx="59">
                  <c:v>0.98228055744452136</c:v>
                </c:pt>
                <c:pt idx="60">
                  <c:v>0.98167732613801195</c:v>
                </c:pt>
                <c:pt idx="61">
                  <c:v>0.98279576610946595</c:v>
                </c:pt>
                <c:pt idx="62">
                  <c:v>0.98351722965423072</c:v>
                </c:pt>
                <c:pt idx="63">
                  <c:v>0.98457505574168125</c:v>
                </c:pt>
                <c:pt idx="64">
                  <c:v>0.98468014850356267</c:v>
                </c:pt>
                <c:pt idx="65">
                  <c:v>0.98240160907722618</c:v>
                </c:pt>
                <c:pt idx="66">
                  <c:v>0.98252687980403874</c:v>
                </c:pt>
                <c:pt idx="67">
                  <c:v>0.98268066286344014</c:v>
                </c:pt>
                <c:pt idx="68">
                  <c:v>0.98344909518053325</c:v>
                </c:pt>
                <c:pt idx="69">
                  <c:v>0.98434010773125802</c:v>
                </c:pt>
                <c:pt idx="70">
                  <c:v>0.98417565091632753</c:v>
                </c:pt>
                <c:pt idx="71">
                  <c:v>0.98416840284789153</c:v>
                </c:pt>
                <c:pt idx="72">
                  <c:v>0.98335186267383135</c:v>
                </c:pt>
                <c:pt idx="73">
                  <c:v>0.98258617681353555</c:v>
                </c:pt>
                <c:pt idx="74">
                  <c:v>0.9828369889293388</c:v>
                </c:pt>
                <c:pt idx="75">
                  <c:v>0.98379774638692841</c:v>
                </c:pt>
                <c:pt idx="76">
                  <c:v>0.98467786784127997</c:v>
                </c:pt>
                <c:pt idx="77">
                  <c:v>0.98441194588814573</c:v>
                </c:pt>
                <c:pt idx="78">
                  <c:v>0.98419891559368866</c:v>
                </c:pt>
                <c:pt idx="79">
                  <c:v>0.98339445705979045</c:v>
                </c:pt>
                <c:pt idx="80">
                  <c:v>0.9816177444238714</c:v>
                </c:pt>
                <c:pt idx="81">
                  <c:v>0.98280370435468323</c:v>
                </c:pt>
                <c:pt idx="82">
                  <c:v>0.98370999658811409</c:v>
                </c:pt>
                <c:pt idx="83">
                  <c:v>0.98454615845026938</c:v>
                </c:pt>
                <c:pt idx="84">
                  <c:v>0.9844088225472486</c:v>
                </c:pt>
                <c:pt idx="85">
                  <c:v>0.98428845696220146</c:v>
                </c:pt>
                <c:pt idx="86">
                  <c:v>0.9834805908697517</c:v>
                </c:pt>
                <c:pt idx="87">
                  <c:v>0.98267356036823772</c:v>
                </c:pt>
                <c:pt idx="88">
                  <c:v>0.98275020876976693</c:v>
                </c:pt>
                <c:pt idx="89">
                  <c:v>0.9837402235220587</c:v>
                </c:pt>
                <c:pt idx="90">
                  <c:v>0.98455234096079114</c:v>
                </c:pt>
                <c:pt idx="91">
                  <c:v>0.98445520410873066</c:v>
                </c:pt>
                <c:pt idx="92">
                  <c:v>0.9844869810758532</c:v>
                </c:pt>
                <c:pt idx="93">
                  <c:v>0.98365452885748428</c:v>
                </c:pt>
                <c:pt idx="94">
                  <c:v>0.98277716992079278</c:v>
                </c:pt>
                <c:pt idx="95">
                  <c:v>0.98300488677187481</c:v>
                </c:pt>
                <c:pt idx="96">
                  <c:v>0.98390551646328162</c:v>
                </c:pt>
                <c:pt idx="97">
                  <c:v>0.98457451349571257</c:v>
                </c:pt>
                <c:pt idx="98">
                  <c:v>0.98440062776484516</c:v>
                </c:pt>
                <c:pt idx="99">
                  <c:v>0.98447933476723748</c:v>
                </c:pt>
                <c:pt idx="100">
                  <c:v>0.98366572452986845</c:v>
                </c:pt>
                <c:pt idx="101">
                  <c:v>0.9825977488503278</c:v>
                </c:pt>
                <c:pt idx="102">
                  <c:v>0.98279401782271125</c:v>
                </c:pt>
                <c:pt idx="103">
                  <c:v>0.983769870763335</c:v>
                </c:pt>
                <c:pt idx="104">
                  <c:v>0.98471165683201134</c:v>
                </c:pt>
                <c:pt idx="105">
                  <c:v>0.98452325653430983</c:v>
                </c:pt>
                <c:pt idx="106">
                  <c:v>0.98447853600891833</c:v>
                </c:pt>
                <c:pt idx="107">
                  <c:v>0.98348475943002889</c:v>
                </c:pt>
                <c:pt idx="108">
                  <c:v>0.98268058814231651</c:v>
                </c:pt>
                <c:pt idx="109">
                  <c:v>0.98254837321407018</c:v>
                </c:pt>
                <c:pt idx="110">
                  <c:v>0.98315637349096674</c:v>
                </c:pt>
                <c:pt idx="111">
                  <c:v>0.98400042904725882</c:v>
                </c:pt>
                <c:pt idx="112">
                  <c:v>0.98410768984165709</c:v>
                </c:pt>
                <c:pt idx="113">
                  <c:v>0.98452654174044607</c:v>
                </c:pt>
                <c:pt idx="114">
                  <c:v>0.9836962446475519</c:v>
                </c:pt>
                <c:pt idx="115">
                  <c:v>0.98278524478699847</c:v>
                </c:pt>
                <c:pt idx="116">
                  <c:v>0.98258459423931166</c:v>
                </c:pt>
                <c:pt idx="117">
                  <c:v>0.98344718469183035</c:v>
                </c:pt>
                <c:pt idx="118">
                  <c:v>0.98420910804434325</c:v>
                </c:pt>
                <c:pt idx="119">
                  <c:v>0.98413038404171738</c:v>
                </c:pt>
                <c:pt idx="120">
                  <c:v>0.98409585607073502</c:v>
                </c:pt>
                <c:pt idx="121">
                  <c:v>0.98337741631694586</c:v>
                </c:pt>
                <c:pt idx="122">
                  <c:v>0.98274957700421239</c:v>
                </c:pt>
                <c:pt idx="123">
                  <c:v>0.98274197219590709</c:v>
                </c:pt>
                <c:pt idx="124">
                  <c:v>0.98384313358974373</c:v>
                </c:pt>
                <c:pt idx="125">
                  <c:v>0.98288684987144326</c:v>
                </c:pt>
                <c:pt idx="126">
                  <c:v>0.98443633806989717</c:v>
                </c:pt>
                <c:pt idx="127">
                  <c:v>0.98434583046838697</c:v>
                </c:pt>
                <c:pt idx="128">
                  <c:v>0.98338838443821308</c:v>
                </c:pt>
                <c:pt idx="129">
                  <c:v>0.98267390711516345</c:v>
                </c:pt>
                <c:pt idx="130">
                  <c:v>0.98288215144592717</c:v>
                </c:pt>
                <c:pt idx="131">
                  <c:v>0.98364763320694948</c:v>
                </c:pt>
                <c:pt idx="132">
                  <c:v>0.98450139851981688</c:v>
                </c:pt>
                <c:pt idx="133">
                  <c:v>0.98442173346594797</c:v>
                </c:pt>
                <c:pt idx="134">
                  <c:v>0.98461708051674657</c:v>
                </c:pt>
                <c:pt idx="135">
                  <c:v>0.98366054551916815</c:v>
                </c:pt>
                <c:pt idx="136">
                  <c:v>0.98288705544281674</c:v>
                </c:pt>
                <c:pt idx="137">
                  <c:v>0.98271488759368575</c:v>
                </c:pt>
                <c:pt idx="138">
                  <c:v>0.98368292126327028</c:v>
                </c:pt>
                <c:pt idx="139">
                  <c:v>0.98478672432093239</c:v>
                </c:pt>
                <c:pt idx="140">
                  <c:v>0.98458244826811581</c:v>
                </c:pt>
                <c:pt idx="141">
                  <c:v>0.98455137780237822</c:v>
                </c:pt>
                <c:pt idx="142">
                  <c:v>0.98353479182385717</c:v>
                </c:pt>
                <c:pt idx="143">
                  <c:v>0.98277309331621177</c:v>
                </c:pt>
                <c:pt idx="144">
                  <c:v>0.98288936455280485</c:v>
                </c:pt>
                <c:pt idx="145">
                  <c:v>0.98373697660051851</c:v>
                </c:pt>
                <c:pt idx="146">
                  <c:v>0.98454922721264171</c:v>
                </c:pt>
                <c:pt idx="147">
                  <c:v>0.9835445907305399</c:v>
                </c:pt>
                <c:pt idx="148">
                  <c:v>0.982526406308597</c:v>
                </c:pt>
                <c:pt idx="149">
                  <c:v>0.9796129041425331</c:v>
                </c:pt>
                <c:pt idx="150">
                  <c:v>0.9819302823539916</c:v>
                </c:pt>
                <c:pt idx="151">
                  <c:v>0.98293727445164147</c:v>
                </c:pt>
                <c:pt idx="152">
                  <c:v>0.98381738753660442</c:v>
                </c:pt>
                <c:pt idx="153">
                  <c:v>0.9846999277413695</c:v>
                </c:pt>
                <c:pt idx="154">
                  <c:v>0.98460614763884735</c:v>
                </c:pt>
                <c:pt idx="155">
                  <c:v>0.98481265230959891</c:v>
                </c:pt>
                <c:pt idx="156">
                  <c:v>0.98425674440283484</c:v>
                </c:pt>
                <c:pt idx="157">
                  <c:v>0.98319932317022996</c:v>
                </c:pt>
                <c:pt idx="158">
                  <c:v>0.98313937201951274</c:v>
                </c:pt>
                <c:pt idx="159">
                  <c:v>0.98367025148336018</c:v>
                </c:pt>
                <c:pt idx="160">
                  <c:v>0.98448683423206218</c:v>
                </c:pt>
                <c:pt idx="161">
                  <c:v>0.98441666982347142</c:v>
                </c:pt>
                <c:pt idx="162">
                  <c:v>0.98432355090587687</c:v>
                </c:pt>
                <c:pt idx="163">
                  <c:v>0.98359229296741202</c:v>
                </c:pt>
                <c:pt idx="164">
                  <c:v>0.98290876842449815</c:v>
                </c:pt>
                <c:pt idx="165">
                  <c:v>0.98318128157029927</c:v>
                </c:pt>
                <c:pt idx="166">
                  <c:v>0.98369828166503948</c:v>
                </c:pt>
                <c:pt idx="167">
                  <c:v>0.98461691008711261</c:v>
                </c:pt>
                <c:pt idx="168">
                  <c:v>0.98445008246222176</c:v>
                </c:pt>
                <c:pt idx="169">
                  <c:v>0.98429540988342556</c:v>
                </c:pt>
                <c:pt idx="170">
                  <c:v>0.98336437816604649</c:v>
                </c:pt>
                <c:pt idx="171">
                  <c:v>0.98280739993922139</c:v>
                </c:pt>
                <c:pt idx="172">
                  <c:v>0.98293801322500929</c:v>
                </c:pt>
                <c:pt idx="173">
                  <c:v>0.98304307827961324</c:v>
                </c:pt>
                <c:pt idx="174">
                  <c:v>0.98310647041358168</c:v>
                </c:pt>
                <c:pt idx="175">
                  <c:v>0.98288455255548235</c:v>
                </c:pt>
                <c:pt idx="176">
                  <c:v>0.98373218521275074</c:v>
                </c:pt>
                <c:pt idx="177">
                  <c:v>0.98378241355566998</c:v>
                </c:pt>
                <c:pt idx="178">
                  <c:v>0.98293138512628797</c:v>
                </c:pt>
                <c:pt idx="179">
                  <c:v>0.98304908728174711</c:v>
                </c:pt>
                <c:pt idx="180">
                  <c:v>0.98416145384060116</c:v>
                </c:pt>
                <c:pt idx="181">
                  <c:v>0.98416235698324839</c:v>
                </c:pt>
                <c:pt idx="182">
                  <c:v>0.9840689224514777</c:v>
                </c:pt>
                <c:pt idx="183">
                  <c:v>0.98400973882908582</c:v>
                </c:pt>
              </c:numCache>
            </c:numRef>
          </c:val>
          <c:smooth val="0"/>
          <c:extLst>
            <c:ext xmlns:c16="http://schemas.microsoft.com/office/drawing/2014/chart" uri="{C3380CC4-5D6E-409C-BE32-E72D297353CC}">
              <c16:uniqueId val="{00000000-1FB1-4C87-80E7-9DB4467D2CFF}"/>
            </c:ext>
          </c:extLst>
        </c:ser>
        <c:ser>
          <c:idx val="1"/>
          <c:order val="1"/>
          <c:tx>
            <c:strRef>
              <c:f>Count_Data!$B$1</c:f>
              <c:strCache>
                <c:ptCount val="1"/>
                <c:pt idx="0">
                  <c:v>FINAL (May24-Oct24)</c:v>
                </c:pt>
              </c:strCache>
            </c:strRef>
          </c:tx>
          <c:spPr>
            <a:ln w="28575" cap="rnd">
              <a:solidFill>
                <a:schemeClr val="accent2"/>
              </a:solidFill>
              <a:round/>
            </a:ln>
            <a:effectLst/>
          </c:spPr>
          <c:marker>
            <c:symbol val="none"/>
          </c:marker>
          <c:val>
            <c:numRef>
              <c:f>Count_Data!$B$2:$B$185</c:f>
              <c:numCache>
                <c:formatCode>General</c:formatCode>
                <c:ptCount val="184"/>
                <c:pt idx="0">
                  <c:v>0.99962535830418486</c:v>
                </c:pt>
                <c:pt idx="1">
                  <c:v>0.99964943656972005</c:v>
                </c:pt>
                <c:pt idx="2">
                  <c:v>0.99954856975756901</c:v>
                </c:pt>
                <c:pt idx="3">
                  <c:v>0.99860155827388442</c:v>
                </c:pt>
                <c:pt idx="4">
                  <c:v>0.99866360232037565</c:v>
                </c:pt>
                <c:pt idx="5">
                  <c:v>0.99949386360425063</c:v>
                </c:pt>
                <c:pt idx="6">
                  <c:v>0.99951364896547312</c:v>
                </c:pt>
                <c:pt idx="7">
                  <c:v>0.99858995414930996</c:v>
                </c:pt>
                <c:pt idx="8">
                  <c:v>0.99974632096694849</c:v>
                </c:pt>
                <c:pt idx="9">
                  <c:v>0.99977083589221305</c:v>
                </c:pt>
                <c:pt idx="10">
                  <c:v>0.99975459049588966</c:v>
                </c:pt>
                <c:pt idx="11">
                  <c:v>0.999765821505328</c:v>
                </c:pt>
                <c:pt idx="12">
                  <c:v>0.99972210102141612</c:v>
                </c:pt>
                <c:pt idx="13">
                  <c:v>0.99976417683678942</c:v>
                </c:pt>
                <c:pt idx="14">
                  <c:v>0.99976360374444984</c:v>
                </c:pt>
                <c:pt idx="15">
                  <c:v>0.99975789574013552</c:v>
                </c:pt>
                <c:pt idx="16">
                  <c:v>0.99968171085491386</c:v>
                </c:pt>
                <c:pt idx="17">
                  <c:v>0.99975659986977261</c:v>
                </c:pt>
                <c:pt idx="18">
                  <c:v>0.99975612217538545</c:v>
                </c:pt>
                <c:pt idx="19">
                  <c:v>0.99975206475361611</c:v>
                </c:pt>
                <c:pt idx="20">
                  <c:v>0.99974994115735683</c:v>
                </c:pt>
                <c:pt idx="21">
                  <c:v>0.9997550910551396</c:v>
                </c:pt>
                <c:pt idx="22">
                  <c:v>0.99975904696267825</c:v>
                </c:pt>
                <c:pt idx="23">
                  <c:v>0.9997614465366228</c:v>
                </c:pt>
                <c:pt idx="24">
                  <c:v>0.99976826227027993</c:v>
                </c:pt>
                <c:pt idx="25">
                  <c:v>0.99976731667174257</c:v>
                </c:pt>
                <c:pt idx="26">
                  <c:v>0.99976577533556976</c:v>
                </c:pt>
                <c:pt idx="27">
                  <c:v>0.99975980802787945</c:v>
                </c:pt>
                <c:pt idx="28">
                  <c:v>0.9997456082201851</c:v>
                </c:pt>
                <c:pt idx="29">
                  <c:v>0.99975372474902724</c:v>
                </c:pt>
                <c:pt idx="30">
                  <c:v>0.99975209992617931</c:v>
                </c:pt>
                <c:pt idx="31">
                  <c:v>0.99975316718033447</c:v>
                </c:pt>
                <c:pt idx="32">
                  <c:v>0.99974516728382601</c:v>
                </c:pt>
                <c:pt idx="33">
                  <c:v>0.99973526910486565</c:v>
                </c:pt>
                <c:pt idx="34">
                  <c:v>0.99973734259956804</c:v>
                </c:pt>
                <c:pt idx="35">
                  <c:v>0.99974406432771223</c:v>
                </c:pt>
                <c:pt idx="36">
                  <c:v>0.99974673440148876</c:v>
                </c:pt>
                <c:pt idx="37">
                  <c:v>0.99973733964561495</c:v>
                </c:pt>
                <c:pt idx="38">
                  <c:v>0.9997558491200067</c:v>
                </c:pt>
                <c:pt idx="39">
                  <c:v>0.99975716204892706</c:v>
                </c:pt>
                <c:pt idx="40">
                  <c:v>0.99971588264915268</c:v>
                </c:pt>
                <c:pt idx="41">
                  <c:v>0.99974407867248294</c:v>
                </c:pt>
                <c:pt idx="42">
                  <c:v>0.99971667532149</c:v>
                </c:pt>
                <c:pt idx="43">
                  <c:v>0.99974773471138167</c:v>
                </c:pt>
                <c:pt idx="44">
                  <c:v>0.99974848398693306</c:v>
                </c:pt>
                <c:pt idx="45">
                  <c:v>0.9997563591106905</c:v>
                </c:pt>
                <c:pt idx="46">
                  <c:v>0.99975767104703284</c:v>
                </c:pt>
                <c:pt idx="47">
                  <c:v>0.99975361912163663</c:v>
                </c:pt>
                <c:pt idx="48">
                  <c:v>0.99975267962208869</c:v>
                </c:pt>
                <c:pt idx="49">
                  <c:v>0.99969342929914429</c:v>
                </c:pt>
                <c:pt idx="50">
                  <c:v>0.99974352462270932</c:v>
                </c:pt>
                <c:pt idx="51">
                  <c:v>0.99974032077895181</c:v>
                </c:pt>
                <c:pt idx="52">
                  <c:v>0.99974640701542872</c:v>
                </c:pt>
                <c:pt idx="53">
                  <c:v>0.99974724186628494</c:v>
                </c:pt>
                <c:pt idx="54">
                  <c:v>0.99968275427941944</c:v>
                </c:pt>
                <c:pt idx="55">
                  <c:v>0.99974512850327613</c:v>
                </c:pt>
                <c:pt idx="56">
                  <c:v>0.99974563312023645</c:v>
                </c:pt>
                <c:pt idx="57">
                  <c:v>0.99974447078397655</c:v>
                </c:pt>
                <c:pt idx="58">
                  <c:v>0.99974603103474535</c:v>
                </c:pt>
                <c:pt idx="59">
                  <c:v>0.99974614667335349</c:v>
                </c:pt>
                <c:pt idx="60">
                  <c:v>0.99868401560446196</c:v>
                </c:pt>
                <c:pt idx="61">
                  <c:v>0.99974460906945417</c:v>
                </c:pt>
                <c:pt idx="62">
                  <c:v>0.99974142842377556</c:v>
                </c:pt>
                <c:pt idx="63">
                  <c:v>0.99974181936295181</c:v>
                </c:pt>
                <c:pt idx="64">
                  <c:v>0.99974134257507175</c:v>
                </c:pt>
                <c:pt idx="65">
                  <c:v>0.99955172076768861</c:v>
                </c:pt>
                <c:pt idx="66">
                  <c:v>0.99973217807166548</c:v>
                </c:pt>
                <c:pt idx="67">
                  <c:v>0.99973027098528688</c:v>
                </c:pt>
                <c:pt idx="68">
                  <c:v>0.99878688076747135</c:v>
                </c:pt>
                <c:pt idx="69">
                  <c:v>0.99968952064848593</c:v>
                </c:pt>
                <c:pt idx="70">
                  <c:v>0.99968787146453952</c:v>
                </c:pt>
                <c:pt idx="71">
                  <c:v>0.99972674753176038</c:v>
                </c:pt>
                <c:pt idx="72">
                  <c:v>0.99972140651341568</c:v>
                </c:pt>
                <c:pt idx="73">
                  <c:v>0.99973928721266936</c:v>
                </c:pt>
                <c:pt idx="74">
                  <c:v>0.99973654641060872</c:v>
                </c:pt>
                <c:pt idx="75">
                  <c:v>0.99971843505656321</c:v>
                </c:pt>
                <c:pt idx="76">
                  <c:v>0.99971333759395165</c:v>
                </c:pt>
                <c:pt idx="77">
                  <c:v>0.99958279778284775</c:v>
                </c:pt>
                <c:pt idx="78">
                  <c:v>0.99971327170799407</c:v>
                </c:pt>
                <c:pt idx="79">
                  <c:v>0.99973961916026588</c:v>
                </c:pt>
                <c:pt idx="80">
                  <c:v>0.99975284434470346</c:v>
                </c:pt>
                <c:pt idx="81">
                  <c:v>0.99975391649169243</c:v>
                </c:pt>
                <c:pt idx="82">
                  <c:v>0.99974677136467727</c:v>
                </c:pt>
                <c:pt idx="83">
                  <c:v>0.99975025715652588</c:v>
                </c:pt>
                <c:pt idx="84">
                  <c:v>0.99974776570792623</c:v>
                </c:pt>
                <c:pt idx="85">
                  <c:v>0.99974659782574271</c:v>
                </c:pt>
                <c:pt idx="86">
                  <c:v>0.99974853496614147</c:v>
                </c:pt>
                <c:pt idx="87">
                  <c:v>0.9997479509555659</c:v>
                </c:pt>
                <c:pt idx="88">
                  <c:v>0.99974403201718964</c:v>
                </c:pt>
                <c:pt idx="89">
                  <c:v>0.99973772535618399</c:v>
                </c:pt>
                <c:pt idx="90">
                  <c:v>0.99973857855541792</c:v>
                </c:pt>
                <c:pt idx="91">
                  <c:v>0.99973614650060727</c:v>
                </c:pt>
                <c:pt idx="92">
                  <c:v>0.99973687346864226</c:v>
                </c:pt>
                <c:pt idx="93">
                  <c:v>0.99973477753394291</c:v>
                </c:pt>
                <c:pt idx="94">
                  <c:v>0.99973608754608201</c:v>
                </c:pt>
                <c:pt idx="95">
                  <c:v>0.99973596875717585</c:v>
                </c:pt>
                <c:pt idx="96">
                  <c:v>0.99970633623322835</c:v>
                </c:pt>
                <c:pt idx="97">
                  <c:v>0.99973375361461903</c:v>
                </c:pt>
                <c:pt idx="98">
                  <c:v>0.99972771651862247</c:v>
                </c:pt>
                <c:pt idx="99">
                  <c:v>0.99969324740929111</c:v>
                </c:pt>
                <c:pt idx="100">
                  <c:v>0.9996797295451636</c:v>
                </c:pt>
                <c:pt idx="101">
                  <c:v>0.99973149811441964</c:v>
                </c:pt>
                <c:pt idx="102">
                  <c:v>0.99973114288542209</c:v>
                </c:pt>
                <c:pt idx="103">
                  <c:v>0.99971890574753886</c:v>
                </c:pt>
                <c:pt idx="104">
                  <c:v>0.99972047093629268</c:v>
                </c:pt>
                <c:pt idx="105">
                  <c:v>0.999720728200029</c:v>
                </c:pt>
                <c:pt idx="106">
                  <c:v>0.99410632799390142</c:v>
                </c:pt>
                <c:pt idx="107">
                  <c:v>0.99504175529805539</c:v>
                </c:pt>
                <c:pt idx="108">
                  <c:v>0.99972128551112716</c:v>
                </c:pt>
                <c:pt idx="109">
                  <c:v>0.99971950426332112</c:v>
                </c:pt>
                <c:pt idx="110">
                  <c:v>0.99972011545891259</c:v>
                </c:pt>
                <c:pt idx="111">
                  <c:v>0.99517051567840686</c:v>
                </c:pt>
                <c:pt idx="112">
                  <c:v>0.99969390379996736</c:v>
                </c:pt>
                <c:pt idx="113">
                  <c:v>0.99966054990914721</c:v>
                </c:pt>
                <c:pt idx="114">
                  <c:v>0.99967794914210883</c:v>
                </c:pt>
                <c:pt idx="115">
                  <c:v>0.99971431854694137</c:v>
                </c:pt>
                <c:pt idx="116">
                  <c:v>0.99971194182936185</c:v>
                </c:pt>
                <c:pt idx="117">
                  <c:v>0.9997048263038264</c:v>
                </c:pt>
                <c:pt idx="118">
                  <c:v>0.99970712336569789</c:v>
                </c:pt>
                <c:pt idx="119">
                  <c:v>0.99968589121714302</c:v>
                </c:pt>
                <c:pt idx="120">
                  <c:v>0.99971527241018165</c:v>
                </c:pt>
                <c:pt idx="121">
                  <c:v>0.99972002447439856</c:v>
                </c:pt>
                <c:pt idx="122">
                  <c:v>0.9997123614365675</c:v>
                </c:pt>
                <c:pt idx="123">
                  <c:v>0.99972174747811371</c:v>
                </c:pt>
                <c:pt idx="124">
                  <c:v>0.9997153317834202</c:v>
                </c:pt>
                <c:pt idx="125">
                  <c:v>0.99971955702368243</c:v>
                </c:pt>
                <c:pt idx="126">
                  <c:v>0.99971753141230135</c:v>
                </c:pt>
                <c:pt idx="127">
                  <c:v>0.99972731054409925</c:v>
                </c:pt>
                <c:pt idx="128">
                  <c:v>0.99972876466741001</c:v>
                </c:pt>
                <c:pt idx="129">
                  <c:v>0.99973067225962287</c:v>
                </c:pt>
                <c:pt idx="130">
                  <c:v>0.99972627675439785</c:v>
                </c:pt>
                <c:pt idx="131">
                  <c:v>0.9997070422829698</c:v>
                </c:pt>
                <c:pt idx="132">
                  <c:v>0.99971527575845687</c:v>
                </c:pt>
                <c:pt idx="133">
                  <c:v>0.99971647110458084</c:v>
                </c:pt>
                <c:pt idx="134">
                  <c:v>0.99970839864174343</c:v>
                </c:pt>
                <c:pt idx="135">
                  <c:v>0.99972216411702652</c:v>
                </c:pt>
                <c:pt idx="136">
                  <c:v>0.99972775408163983</c:v>
                </c:pt>
                <c:pt idx="137">
                  <c:v>0.99972906083291047</c:v>
                </c:pt>
                <c:pt idx="138">
                  <c:v>0.99971289169733157</c:v>
                </c:pt>
                <c:pt idx="139">
                  <c:v>0.99971695106769309</c:v>
                </c:pt>
                <c:pt idx="140">
                  <c:v>0.9996927542862083</c:v>
                </c:pt>
                <c:pt idx="141">
                  <c:v>0.99882865613260807</c:v>
                </c:pt>
                <c:pt idx="142">
                  <c:v>0.99972470864602492</c:v>
                </c:pt>
                <c:pt idx="143">
                  <c:v>0.99973374312981267</c:v>
                </c:pt>
                <c:pt idx="144">
                  <c:v>0.99972958673799306</c:v>
                </c:pt>
                <c:pt idx="145">
                  <c:v>0.99971296854885827</c:v>
                </c:pt>
                <c:pt idx="146">
                  <c:v>0.99971631397689809</c:v>
                </c:pt>
                <c:pt idx="147">
                  <c:v>0.99968700846466374</c:v>
                </c:pt>
                <c:pt idx="148">
                  <c:v>0.99973637901857237</c:v>
                </c:pt>
                <c:pt idx="149">
                  <c:v>0.99974197513580743</c:v>
                </c:pt>
                <c:pt idx="150">
                  <c:v>0.99974721004909517</c:v>
                </c:pt>
                <c:pt idx="151">
                  <c:v>0.99974637913469688</c:v>
                </c:pt>
                <c:pt idx="152">
                  <c:v>0.99974286455066563</c:v>
                </c:pt>
                <c:pt idx="153">
                  <c:v>0.9997119912473843</c:v>
                </c:pt>
                <c:pt idx="154">
                  <c:v>0.99969349683652164</c:v>
                </c:pt>
                <c:pt idx="155">
                  <c:v>0.99973007940273095</c:v>
                </c:pt>
                <c:pt idx="156">
                  <c:v>0.99974386937029147</c:v>
                </c:pt>
                <c:pt idx="157">
                  <c:v>0.99974803396435663</c:v>
                </c:pt>
                <c:pt idx="158">
                  <c:v>0.99974827216148954</c:v>
                </c:pt>
                <c:pt idx="159">
                  <c:v>0.99972109067438353</c:v>
                </c:pt>
                <c:pt idx="160">
                  <c:v>0.99974213414153468</c:v>
                </c:pt>
                <c:pt idx="161">
                  <c:v>0.99973752427099172</c:v>
                </c:pt>
                <c:pt idx="162">
                  <c:v>0.99973373703689328</c:v>
                </c:pt>
                <c:pt idx="163">
                  <c:v>0.99973447756056455</c:v>
                </c:pt>
                <c:pt idx="164">
                  <c:v>0.9997392335626939</c:v>
                </c:pt>
                <c:pt idx="165">
                  <c:v>0.99974030234599087</c:v>
                </c:pt>
                <c:pt idx="166">
                  <c:v>0.99974305564868715</c:v>
                </c:pt>
                <c:pt idx="167">
                  <c:v>0.99974200723827533</c:v>
                </c:pt>
                <c:pt idx="168">
                  <c:v>0.99972575468489555</c:v>
                </c:pt>
                <c:pt idx="169">
                  <c:v>0.99972801492547758</c:v>
                </c:pt>
                <c:pt idx="170">
                  <c:v>0.9997324257404302</c:v>
                </c:pt>
                <c:pt idx="171">
                  <c:v>0.99973801200232515</c:v>
                </c:pt>
                <c:pt idx="172">
                  <c:v>0.99973635125322147</c:v>
                </c:pt>
                <c:pt idx="173">
                  <c:v>0.99973161745687256</c:v>
                </c:pt>
                <c:pt idx="174">
                  <c:v>0.99973295620564817</c:v>
                </c:pt>
                <c:pt idx="175">
                  <c:v>0.99973534849656354</c:v>
                </c:pt>
                <c:pt idx="176">
                  <c:v>0.99973310235417956</c:v>
                </c:pt>
                <c:pt idx="177">
                  <c:v>0.99973134677817177</c:v>
                </c:pt>
                <c:pt idx="178">
                  <c:v>0.99973574415004796</c:v>
                </c:pt>
                <c:pt idx="179">
                  <c:v>0.99973610028331561</c:v>
                </c:pt>
                <c:pt idx="180">
                  <c:v>0.99972448552742521</c:v>
                </c:pt>
                <c:pt idx="181">
                  <c:v>0.99973541453343895</c:v>
                </c:pt>
                <c:pt idx="182">
                  <c:v>0.99970624207716385</c:v>
                </c:pt>
                <c:pt idx="183">
                  <c:v>0.99973191741443124</c:v>
                </c:pt>
              </c:numCache>
            </c:numRef>
          </c:val>
          <c:smooth val="0"/>
          <c:extLst>
            <c:ext xmlns:c16="http://schemas.microsoft.com/office/drawing/2014/chart" uri="{C3380CC4-5D6E-409C-BE32-E72D297353CC}">
              <c16:uniqueId val="{00000001-1FB1-4C87-80E7-9DB4467D2CFF}"/>
            </c:ext>
          </c:extLst>
        </c:ser>
        <c:ser>
          <c:idx val="2"/>
          <c:order val="2"/>
          <c:tx>
            <c:strRef>
              <c:f>Count_Data!$C$1</c:f>
              <c:strCache>
                <c:ptCount val="1"/>
                <c:pt idx="0">
                  <c:v>TRUEUP (Jan24-Jun24)</c:v>
                </c:pt>
              </c:strCache>
            </c:strRef>
          </c:tx>
          <c:spPr>
            <a:ln w="28575" cap="rnd">
              <a:solidFill>
                <a:schemeClr val="accent3"/>
              </a:solidFill>
              <a:round/>
            </a:ln>
            <a:effectLst/>
          </c:spPr>
          <c:marker>
            <c:symbol val="none"/>
          </c:marker>
          <c:val>
            <c:numRef>
              <c:f>Count_Data!$C$2:$C$185</c:f>
              <c:numCache>
                <c:formatCode>General</c:formatCode>
                <c:ptCount val="184"/>
                <c:pt idx="0">
                  <c:v>0.99981066742659952</c:v>
                </c:pt>
                <c:pt idx="1">
                  <c:v>0.9998156328235559</c:v>
                </c:pt>
                <c:pt idx="2">
                  <c:v>0.99981234979900813</c:v>
                </c:pt>
                <c:pt idx="3">
                  <c:v>0.99981420519042141</c:v>
                </c:pt>
                <c:pt idx="4">
                  <c:v>0.99980311937467592</c:v>
                </c:pt>
                <c:pt idx="5">
                  <c:v>0.99964153034354197</c:v>
                </c:pt>
                <c:pt idx="6">
                  <c:v>0.99964055557330289</c:v>
                </c:pt>
                <c:pt idx="7">
                  <c:v>0.99963289531115507</c:v>
                </c:pt>
                <c:pt idx="8">
                  <c:v>0.99963099657986121</c:v>
                </c:pt>
                <c:pt idx="9">
                  <c:v>0.99963153198833776</c:v>
                </c:pt>
                <c:pt idx="10">
                  <c:v>0.99961758816585267</c:v>
                </c:pt>
                <c:pt idx="11">
                  <c:v>0.9996355681134893</c:v>
                </c:pt>
                <c:pt idx="12">
                  <c:v>0.99981546543481115</c:v>
                </c:pt>
                <c:pt idx="13">
                  <c:v>0.99981619717314174</c:v>
                </c:pt>
                <c:pt idx="14">
                  <c:v>0.99981364503486503</c:v>
                </c:pt>
                <c:pt idx="15">
                  <c:v>0.99981109346900154</c:v>
                </c:pt>
                <c:pt idx="16">
                  <c:v>0.99981123554318951</c:v>
                </c:pt>
                <c:pt idx="17">
                  <c:v>0.9998111261330147</c:v>
                </c:pt>
                <c:pt idx="18">
                  <c:v>0.99980919134781454</c:v>
                </c:pt>
                <c:pt idx="19">
                  <c:v>0.99981248599584738</c:v>
                </c:pt>
                <c:pt idx="20">
                  <c:v>0.9998056630399369</c:v>
                </c:pt>
                <c:pt idx="21">
                  <c:v>0.99979567628105004</c:v>
                </c:pt>
                <c:pt idx="22">
                  <c:v>0.99981104708180435</c:v>
                </c:pt>
                <c:pt idx="23">
                  <c:v>0.99981313158691365</c:v>
                </c:pt>
                <c:pt idx="24">
                  <c:v>0.99973725305807226</c:v>
                </c:pt>
                <c:pt idx="25">
                  <c:v>0.99980864491365762</c:v>
                </c:pt>
                <c:pt idx="26">
                  <c:v>0.99981291450217114</c:v>
                </c:pt>
                <c:pt idx="27">
                  <c:v>0.99979720253997428</c:v>
                </c:pt>
                <c:pt idx="28">
                  <c:v>0.99981107934959645</c:v>
                </c:pt>
                <c:pt idx="29">
                  <c:v>0.99980719009217722</c:v>
                </c:pt>
                <c:pt idx="30">
                  <c:v>0.99981618361368885</c:v>
                </c:pt>
                <c:pt idx="31">
                  <c:v>0.99981484713986946</c:v>
                </c:pt>
                <c:pt idx="32">
                  <c:v>0.99981255825583448</c:v>
                </c:pt>
                <c:pt idx="33">
                  <c:v>0.9998162137474309</c:v>
                </c:pt>
                <c:pt idx="34">
                  <c:v>0.99981243844875389</c:v>
                </c:pt>
                <c:pt idx="35">
                  <c:v>0.99980987611376548</c:v>
                </c:pt>
                <c:pt idx="36">
                  <c:v>0.99980745984118913</c:v>
                </c:pt>
                <c:pt idx="37">
                  <c:v>0.99980297277310215</c:v>
                </c:pt>
                <c:pt idx="38">
                  <c:v>0.99974795597777188</c:v>
                </c:pt>
                <c:pt idx="39">
                  <c:v>0.99980971143707309</c:v>
                </c:pt>
                <c:pt idx="40">
                  <c:v>0.99981275856787821</c:v>
                </c:pt>
                <c:pt idx="41">
                  <c:v>0.99981336730786907</c:v>
                </c:pt>
                <c:pt idx="42">
                  <c:v>0.99980934404123423</c:v>
                </c:pt>
                <c:pt idx="43">
                  <c:v>0.99980363825565033</c:v>
                </c:pt>
                <c:pt idx="44">
                  <c:v>0.99980365173685437</c:v>
                </c:pt>
                <c:pt idx="45">
                  <c:v>0.99981145997169829</c:v>
                </c:pt>
                <c:pt idx="46">
                  <c:v>0.99979176509447487</c:v>
                </c:pt>
                <c:pt idx="47">
                  <c:v>0.99976536371727154</c:v>
                </c:pt>
                <c:pt idx="48">
                  <c:v>0.99976000900574724</c:v>
                </c:pt>
                <c:pt idx="49">
                  <c:v>0.99980698723255834</c:v>
                </c:pt>
                <c:pt idx="50">
                  <c:v>0.99981089194263384</c:v>
                </c:pt>
                <c:pt idx="51">
                  <c:v>0.9998104172208333</c:v>
                </c:pt>
                <c:pt idx="52">
                  <c:v>0.99981079649928506</c:v>
                </c:pt>
                <c:pt idx="53">
                  <c:v>0.99979062047875278</c:v>
                </c:pt>
                <c:pt idx="54">
                  <c:v>0.99979865726905048</c:v>
                </c:pt>
                <c:pt idx="55">
                  <c:v>0.99979975218420369</c:v>
                </c:pt>
                <c:pt idx="56">
                  <c:v>0.99979489490249362</c:v>
                </c:pt>
                <c:pt idx="57">
                  <c:v>0.9998045269466963</c:v>
                </c:pt>
                <c:pt idx="58">
                  <c:v>0.99978520636183243</c:v>
                </c:pt>
                <c:pt idx="59">
                  <c:v>0.99980039575403701</c:v>
                </c:pt>
                <c:pt idx="60">
                  <c:v>0.99979650167773604</c:v>
                </c:pt>
                <c:pt idx="61">
                  <c:v>0.99980016030962382</c:v>
                </c:pt>
                <c:pt idx="62">
                  <c:v>0.99980137688511028</c:v>
                </c:pt>
                <c:pt idx="63">
                  <c:v>0.99979843503894406</c:v>
                </c:pt>
                <c:pt idx="64">
                  <c:v>0.99980248142128825</c:v>
                </c:pt>
                <c:pt idx="65">
                  <c:v>0.9998026211091261</c:v>
                </c:pt>
                <c:pt idx="66">
                  <c:v>0.9997993525662916</c:v>
                </c:pt>
                <c:pt idx="67">
                  <c:v>0.99979654472598856</c:v>
                </c:pt>
                <c:pt idx="68">
                  <c:v>0.9997997051194063</c:v>
                </c:pt>
                <c:pt idx="69">
                  <c:v>0.9997774101200968</c:v>
                </c:pt>
                <c:pt idx="70">
                  <c:v>0.99976564044377725</c:v>
                </c:pt>
                <c:pt idx="71">
                  <c:v>0.99978149778372005</c:v>
                </c:pt>
                <c:pt idx="72">
                  <c:v>0.99979667928833649</c:v>
                </c:pt>
                <c:pt idx="73">
                  <c:v>0.99976313053065158</c:v>
                </c:pt>
                <c:pt idx="74">
                  <c:v>0.99979709770095526</c:v>
                </c:pt>
                <c:pt idx="75">
                  <c:v>0.99979878974686587</c:v>
                </c:pt>
                <c:pt idx="76">
                  <c:v>0.99979673941063596</c:v>
                </c:pt>
                <c:pt idx="77">
                  <c:v>0.99979351756034907</c:v>
                </c:pt>
                <c:pt idx="78">
                  <c:v>0.99979304994747953</c:v>
                </c:pt>
                <c:pt idx="79">
                  <c:v>0.99979116486552888</c:v>
                </c:pt>
                <c:pt idx="80">
                  <c:v>0.99977138648743813</c:v>
                </c:pt>
                <c:pt idx="81">
                  <c:v>0.99979221636993709</c:v>
                </c:pt>
                <c:pt idx="82">
                  <c:v>0.99979222803051759</c:v>
                </c:pt>
                <c:pt idx="83">
                  <c:v>0.99979030550505132</c:v>
                </c:pt>
                <c:pt idx="84">
                  <c:v>0.99977612269245131</c:v>
                </c:pt>
                <c:pt idx="85">
                  <c:v>0.99978558543814366</c:v>
                </c:pt>
                <c:pt idx="86">
                  <c:v>0.99977649920982936</c:v>
                </c:pt>
                <c:pt idx="87">
                  <c:v>0.99977538702267044</c:v>
                </c:pt>
                <c:pt idx="88">
                  <c:v>0.9997094588407216</c:v>
                </c:pt>
                <c:pt idx="89">
                  <c:v>0.99978975812835347</c:v>
                </c:pt>
                <c:pt idx="90">
                  <c:v>0.99979083693155746</c:v>
                </c:pt>
                <c:pt idx="91">
                  <c:v>0.99977541751788901</c:v>
                </c:pt>
                <c:pt idx="92">
                  <c:v>0.99978791366720277</c:v>
                </c:pt>
                <c:pt idx="93">
                  <c:v>0.99913294898105032</c:v>
                </c:pt>
                <c:pt idx="94">
                  <c:v>0.99911663772239645</c:v>
                </c:pt>
                <c:pt idx="95">
                  <c:v>0.99873521195080983</c:v>
                </c:pt>
                <c:pt idx="96">
                  <c:v>0.99935566948575238</c:v>
                </c:pt>
                <c:pt idx="97">
                  <c:v>0.99934177914366851</c:v>
                </c:pt>
                <c:pt idx="98">
                  <c:v>0.99954456257049218</c:v>
                </c:pt>
                <c:pt idx="99">
                  <c:v>0.99979068818682681</c:v>
                </c:pt>
                <c:pt idx="100">
                  <c:v>0.99946490371858987</c:v>
                </c:pt>
                <c:pt idx="101">
                  <c:v>0.99963018296066497</c:v>
                </c:pt>
                <c:pt idx="102">
                  <c:v>0.99936173470261114</c:v>
                </c:pt>
                <c:pt idx="103">
                  <c:v>0.9994027047301357</c:v>
                </c:pt>
                <c:pt idx="104">
                  <c:v>0.99940258524621362</c:v>
                </c:pt>
                <c:pt idx="105">
                  <c:v>0.99944606010247883</c:v>
                </c:pt>
                <c:pt idx="106">
                  <c:v>0.99946920351084478</c:v>
                </c:pt>
                <c:pt idx="107">
                  <c:v>0.99951379189192036</c:v>
                </c:pt>
                <c:pt idx="108">
                  <c:v>0.99952366263588655</c:v>
                </c:pt>
                <c:pt idx="109">
                  <c:v>0.99957612615193969</c:v>
                </c:pt>
                <c:pt idx="110">
                  <c:v>0.99961908827150781</c:v>
                </c:pt>
                <c:pt idx="111">
                  <c:v>0.99966287434197387</c:v>
                </c:pt>
                <c:pt idx="112">
                  <c:v>0.99966194825702981</c:v>
                </c:pt>
                <c:pt idx="113">
                  <c:v>0.99963399296333533</c:v>
                </c:pt>
                <c:pt idx="114">
                  <c:v>0.99963547345575832</c:v>
                </c:pt>
                <c:pt idx="115">
                  <c:v>0.999582787303676</c:v>
                </c:pt>
                <c:pt idx="116">
                  <c:v>0.99976409885943651</c:v>
                </c:pt>
                <c:pt idx="117">
                  <c:v>0.99976171887609744</c:v>
                </c:pt>
                <c:pt idx="118">
                  <c:v>0.99972238399219715</c:v>
                </c:pt>
                <c:pt idx="119">
                  <c:v>0.99969105022478366</c:v>
                </c:pt>
                <c:pt idx="120">
                  <c:v>0.99977888617708555</c:v>
                </c:pt>
                <c:pt idx="121">
                  <c:v>0.99964233513186185</c:v>
                </c:pt>
                <c:pt idx="122">
                  <c:v>0.9996654547471947</c:v>
                </c:pt>
                <c:pt idx="123">
                  <c:v>0.99956482431933857</c:v>
                </c:pt>
                <c:pt idx="124">
                  <c:v>0.99861720350898209</c:v>
                </c:pt>
                <c:pt idx="125">
                  <c:v>0.99868080234474088</c:v>
                </c:pt>
                <c:pt idx="126">
                  <c:v>0.99951059389681662</c:v>
                </c:pt>
                <c:pt idx="127">
                  <c:v>0.9995308554292458</c:v>
                </c:pt>
                <c:pt idx="128">
                  <c:v>0.99860870138850211</c:v>
                </c:pt>
                <c:pt idx="129">
                  <c:v>0.99978216582139912</c:v>
                </c:pt>
                <c:pt idx="130">
                  <c:v>0.99978863607660762</c:v>
                </c:pt>
                <c:pt idx="131">
                  <c:v>0.99978923688698584</c:v>
                </c:pt>
                <c:pt idx="132">
                  <c:v>0.99978720554522515</c:v>
                </c:pt>
                <c:pt idx="133">
                  <c:v>0.99974336420848287</c:v>
                </c:pt>
                <c:pt idx="134">
                  <c:v>0.99978257150530292</c:v>
                </c:pt>
                <c:pt idx="135">
                  <c:v>0.999782354881952</c:v>
                </c:pt>
                <c:pt idx="136">
                  <c:v>0.9997780780267147</c:v>
                </c:pt>
                <c:pt idx="137">
                  <c:v>0.99970189084331929</c:v>
                </c:pt>
                <c:pt idx="138">
                  <c:v>0.99977594448773877</c:v>
                </c:pt>
                <c:pt idx="139">
                  <c:v>0.99977534735169049</c:v>
                </c:pt>
                <c:pt idx="140">
                  <c:v>0.99977152837485017</c:v>
                </c:pt>
                <c:pt idx="141">
                  <c:v>0.99976952199458768</c:v>
                </c:pt>
                <c:pt idx="142">
                  <c:v>0.99977467077393967</c:v>
                </c:pt>
                <c:pt idx="143">
                  <c:v>0.99977838681602149</c:v>
                </c:pt>
                <c:pt idx="144">
                  <c:v>0.99978388983491806</c:v>
                </c:pt>
                <c:pt idx="145">
                  <c:v>0.99978760055245341</c:v>
                </c:pt>
                <c:pt idx="146">
                  <c:v>0.9997888030769565</c:v>
                </c:pt>
                <c:pt idx="147">
                  <c:v>0.9997866638524282</c:v>
                </c:pt>
                <c:pt idx="148">
                  <c:v>0.99978260638588068</c:v>
                </c:pt>
                <c:pt idx="149">
                  <c:v>0.99976900263695134</c:v>
                </c:pt>
                <c:pt idx="150">
                  <c:v>0.99977747752630453</c:v>
                </c:pt>
                <c:pt idx="151">
                  <c:v>0.99977609852333693</c:v>
                </c:pt>
                <c:pt idx="152">
                  <c:v>0.9997765695896762</c:v>
                </c:pt>
                <c:pt idx="153">
                  <c:v>0.99976379328401488</c:v>
                </c:pt>
                <c:pt idx="154">
                  <c:v>0.99975341640672899</c:v>
                </c:pt>
                <c:pt idx="155">
                  <c:v>0.99975512874544969</c:v>
                </c:pt>
                <c:pt idx="156">
                  <c:v>0.99976674229834761</c:v>
                </c:pt>
                <c:pt idx="157">
                  <c:v>0.99976654390329289</c:v>
                </c:pt>
                <c:pt idx="158">
                  <c:v>0.99975714654469661</c:v>
                </c:pt>
                <c:pt idx="159">
                  <c:v>0.9997742232659822</c:v>
                </c:pt>
                <c:pt idx="160">
                  <c:v>0.99977505888743534</c:v>
                </c:pt>
                <c:pt idx="161">
                  <c:v>0.999733659052084</c:v>
                </c:pt>
                <c:pt idx="162">
                  <c:v>0.99976197225849317</c:v>
                </c:pt>
                <c:pt idx="163">
                  <c:v>0.99973468551465228</c:v>
                </c:pt>
                <c:pt idx="164">
                  <c:v>0.9997663385864809</c:v>
                </c:pt>
                <c:pt idx="165">
                  <c:v>0.99976803932526515</c:v>
                </c:pt>
                <c:pt idx="166">
                  <c:v>0.99977472164587478</c:v>
                </c:pt>
                <c:pt idx="167">
                  <c:v>0.99977555642507898</c:v>
                </c:pt>
                <c:pt idx="168">
                  <c:v>0.99977150413248372</c:v>
                </c:pt>
                <c:pt idx="169">
                  <c:v>0.99976877485014493</c:v>
                </c:pt>
                <c:pt idx="170">
                  <c:v>0.99976365928875044</c:v>
                </c:pt>
                <c:pt idx="171">
                  <c:v>0.99976057183268308</c:v>
                </c:pt>
                <c:pt idx="172">
                  <c:v>0.99975808221794615</c:v>
                </c:pt>
                <c:pt idx="173">
                  <c:v>0.99976309521879181</c:v>
                </c:pt>
                <c:pt idx="174">
                  <c:v>0.99976321470024188</c:v>
                </c:pt>
                <c:pt idx="175">
                  <c:v>0.99976155563962044</c:v>
                </c:pt>
                <c:pt idx="176">
                  <c:v>0.99976157616276629</c:v>
                </c:pt>
                <c:pt idx="177">
                  <c:v>0.99976243667262576</c:v>
                </c:pt>
                <c:pt idx="178">
                  <c:v>0.99976103397322202</c:v>
                </c:pt>
                <c:pt idx="179">
                  <c:v>0.99976318943665188</c:v>
                </c:pt>
                <c:pt idx="180">
                  <c:v>0.99976330534432933</c:v>
                </c:pt>
                <c:pt idx="181">
                  <c:v>0.99870056380013639</c:v>
                </c:pt>
              </c:numCache>
            </c:numRef>
          </c:val>
          <c:smooth val="0"/>
          <c:extLst>
            <c:ext xmlns:c16="http://schemas.microsoft.com/office/drawing/2014/chart" uri="{C3380CC4-5D6E-409C-BE32-E72D297353CC}">
              <c16:uniqueId val="{00000002-1FB1-4C87-80E7-9DB4467D2CFF}"/>
            </c:ext>
          </c:extLst>
        </c:ser>
        <c:dLbls>
          <c:showLegendKey val="0"/>
          <c:showVal val="0"/>
          <c:showCatName val="0"/>
          <c:showSerName val="0"/>
          <c:showPercent val="0"/>
          <c:showBubbleSize val="0"/>
        </c:dLbls>
        <c:smooth val="0"/>
        <c:axId val="487001744"/>
        <c:axId val="486999784"/>
      </c:lineChart>
      <c:catAx>
        <c:axId val="4870017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784"/>
        <c:crosses val="autoZero"/>
        <c:auto val="1"/>
        <c:lblAlgn val="ctr"/>
        <c:lblOffset val="100"/>
        <c:noMultiLvlLbl val="0"/>
      </c:catAx>
      <c:valAx>
        <c:axId val="486999784"/>
        <c:scaling>
          <c:orientation val="minMax"/>
          <c:max val="1"/>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17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0.36728</cdr:x>
      <cdr:y>0.25304</cdr:y>
    </cdr:from>
    <cdr:to>
      <cdr:x>0.47275</cdr:x>
      <cdr:y>0.39836</cdr:y>
    </cdr:to>
    <cdr:sp macro="" textlink="">
      <cdr:nvSpPr>
        <cdr:cNvPr id="2" name="TextBox 1"/>
        <cdr:cNvSpPr txBox="1"/>
      </cdr:nvSpPr>
      <cdr:spPr>
        <a:xfrm xmlns:a="http://schemas.openxmlformats.org/drawingml/2006/main">
          <a:off x="3184270" y="159213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0.27589</cdr:x>
      <cdr:y>0.16154</cdr:y>
    </cdr:from>
    <cdr:to>
      <cdr:x>0.73866</cdr:x>
      <cdr:y>0.20117</cdr:y>
    </cdr:to>
    <cdr:sp macro="" textlink="">
      <cdr:nvSpPr>
        <cdr:cNvPr id="3" name="TextBox 2"/>
        <cdr:cNvSpPr txBox="1"/>
      </cdr:nvSpPr>
      <cdr:spPr>
        <a:xfrm xmlns:a="http://schemas.openxmlformats.org/drawingml/2006/main">
          <a:off x="2389310" y="1015512"/>
          <a:ext cx="4007827" cy="2491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 </a:t>
          </a:r>
        </a:p>
      </cdr:txBody>
    </cdr:sp>
  </cdr:relSizeAnchor>
</c:userShapes>
</file>

<file path=ppt/drawings/drawing2.xml><?xml version="1.0" encoding="utf-8"?>
<c:userShapes xmlns:c="http://schemas.openxmlformats.org/drawingml/2006/chart">
  <cdr:relSizeAnchor xmlns:cdr="http://schemas.openxmlformats.org/drawingml/2006/chartDrawing">
    <cdr:from>
      <cdr:x>0.27476</cdr:x>
      <cdr:y>0.15565</cdr:y>
    </cdr:from>
    <cdr:to>
      <cdr:x>0.72569</cdr:x>
      <cdr:y>0.2011</cdr:y>
    </cdr:to>
    <cdr:sp macro="" textlink="">
      <cdr:nvSpPr>
        <cdr:cNvPr id="2" name="TextBox 1"/>
        <cdr:cNvSpPr txBox="1"/>
      </cdr:nvSpPr>
      <cdr:spPr>
        <a:xfrm xmlns:a="http://schemas.openxmlformats.org/drawingml/2006/main">
          <a:off x="2379519" y="978477"/>
          <a:ext cx="3905250"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1/24/2025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1/24/2025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04987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22845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6341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5726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917464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32960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services/comm/mkt_notices/M-B042424-09"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https://www.ercot.com/services/comm/mkt_notices/M-B042424-11" TargetMode="External"/><Relationship Id="rId5" Type="http://schemas.openxmlformats.org/officeDocument/2006/relationships/hyperlink" Target="https://www.ercot.com/services/comm/mkt_notices/M-B101624-03" TargetMode="External"/><Relationship Id="rId4" Type="http://schemas.openxmlformats.org/officeDocument/2006/relationships/hyperlink" Target="https://www.ercot.com/services/comm/mkt_notices/M-B101624-02"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ercot.com/services/comm/mkt_notices/M-D083024-21" TargetMode="External"/><Relationship Id="rId13" Type="http://schemas.openxmlformats.org/officeDocument/2006/relationships/hyperlink" Target="https://www.ercot.com/services/comm/mkt_notices/M-B042424-10" TargetMode="External"/><Relationship Id="rId3" Type="http://schemas.openxmlformats.org/officeDocument/2006/relationships/hyperlink" Target="https://www.ercot.com/services/comm/mkt_notices/M-D083024-16" TargetMode="External"/><Relationship Id="rId7" Type="http://schemas.openxmlformats.org/officeDocument/2006/relationships/hyperlink" Target="https://www.ercot.com/services/comm/mkt_notices/M-D083024-20" TargetMode="External"/><Relationship Id="rId12" Type="http://schemas.openxmlformats.org/officeDocument/2006/relationships/hyperlink" Target="https://www.ercot.com/services/comm/mkt_notices/M-D083024-25"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www.ercot.com/services/comm/mkt_notices/M-D083024-19" TargetMode="External"/><Relationship Id="rId11" Type="http://schemas.openxmlformats.org/officeDocument/2006/relationships/hyperlink" Target="https://www.ercot.com/services/comm/mkt_notices/M-D083024-24" TargetMode="External"/><Relationship Id="rId5" Type="http://schemas.openxmlformats.org/officeDocument/2006/relationships/hyperlink" Target="https://www.ercot.com/services/comm/mkt_notices/M-D083024-18" TargetMode="External"/><Relationship Id="rId10" Type="http://schemas.openxmlformats.org/officeDocument/2006/relationships/hyperlink" Target="https://www.ercot.com/services/comm/mkt_notices/M-D083024-23" TargetMode="External"/><Relationship Id="rId4" Type="http://schemas.openxmlformats.org/officeDocument/2006/relationships/hyperlink" Target="https://www.ercot.com/services/comm/mkt_notices/M-D083024-17" TargetMode="External"/><Relationship Id="rId9" Type="http://schemas.openxmlformats.org/officeDocument/2006/relationships/hyperlink" Target="https://www.ercot.com/services/comm/mkt_notices/M-D083024-22"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id="{36BFFDE4-5487-4B99-B5A9-DD2CC4A47BFC}"/>
              </a:ext>
            </a:extLst>
          </p:cNvPr>
          <p:cNvSpPr txBox="1"/>
          <p:nvPr/>
        </p:nvSpPr>
        <p:spPr>
          <a:xfrm>
            <a:off x="3657600" y="2438400"/>
            <a:ext cx="5486400" cy="2031325"/>
          </a:xfrm>
          <a:prstGeom prst="rect">
            <a:avLst/>
          </a:prstGeom>
          <a:noFill/>
        </p:spPr>
        <p:txBody>
          <a:bodyPr wrap="square" rtlCol="0">
            <a:spAutoFit/>
          </a:bodyPr>
          <a:lstStyle/>
          <a:p>
            <a:r>
              <a:rPr lang="en-US" b="1" dirty="0"/>
              <a:t>Settlement Stability</a:t>
            </a:r>
          </a:p>
          <a:p>
            <a:r>
              <a:rPr lang="en-US" sz="1600" b="1" dirty="0"/>
              <a:t>2024 Q4 Update to WMS</a:t>
            </a:r>
          </a:p>
          <a:p>
            <a:endParaRPr lang="en-US" dirty="0"/>
          </a:p>
          <a:p>
            <a:r>
              <a:rPr lang="en-US" dirty="0"/>
              <a:t>Magie Shanks</a:t>
            </a:r>
          </a:p>
          <a:p>
            <a:r>
              <a:rPr lang="en-US" dirty="0"/>
              <a:t>ERCOT Settlements</a:t>
            </a:r>
          </a:p>
          <a:p>
            <a:endParaRPr lang="en-US" dirty="0"/>
          </a:p>
          <a:p>
            <a:r>
              <a:rPr lang="en-US" dirty="0"/>
              <a:t>02/05/2025</a:t>
            </a:r>
          </a:p>
        </p:txBody>
      </p:sp>
    </p:spTree>
    <p:extLst>
      <p:ext uri="{BB962C8B-B14F-4D97-AF65-F5344CB8AC3E}">
        <p14:creationId xmlns:p14="http://schemas.microsoft.com/office/powerpoint/2010/main" val="1842569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rPr>
              <a:t>10</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886200" y="5742432"/>
            <a:ext cx="51054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000000">
                    <a:alpha val="100000"/>
                  </a:srgbClr>
                </a:solidFill>
                <a:effectLst/>
                <a:uLnTx/>
                <a:uFillTx/>
                <a:latin typeface="Times New Roman"/>
                <a:ea typeface="Times New Roman"/>
                <a:cs typeface="Times New Roman"/>
              </a:rPr>
              <a:t>1</a:t>
            </a:r>
            <a:r>
              <a:rPr kumimoji="0" lang="en-US" sz="8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The total ERS charges have been evenly allocated across the contract period.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000000">
                    <a:alpha val="100000"/>
                  </a:srgbClr>
                </a:solidFill>
                <a:effectLst/>
                <a:uLnTx/>
                <a:uFillTx/>
                <a:latin typeface="Times New Roman"/>
                <a:ea typeface="Times New Roman"/>
                <a:cs typeface="Times New Roman"/>
              </a:rPr>
              <a:t>2</a:t>
            </a:r>
            <a:r>
              <a:rPr kumimoji="0" lang="en-US" sz="8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Zonal Auction Distribution by 2003 Congestion Management Zone, shown below.</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000000">
                    <a:alpha val="100000"/>
                  </a:srgbClr>
                </a:solidFill>
                <a:effectLst/>
                <a:uLnTx/>
                <a:uFillTx/>
                <a:latin typeface="Times New Roman"/>
                <a:ea typeface="Times New Roman"/>
                <a:cs typeface="Times New Roman"/>
              </a:rPr>
              <a:t>3</a:t>
            </a:r>
            <a:r>
              <a:rPr kumimoji="0" lang="en-US" sz="8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The $/MWh value as calculated per PR 8.2 (2)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000000">
                    <a:alpha val="100000"/>
                  </a:srgbClr>
                </a:solidFill>
                <a:effectLst/>
                <a:uLnTx/>
                <a:uFillTx/>
                <a:latin typeface="Times New Roman"/>
                <a:ea typeface="Times New Roman"/>
                <a:cs typeface="Times New Roman"/>
              </a:rPr>
              <a:t>4</a:t>
            </a:r>
            <a:r>
              <a:rPr kumimoji="0" lang="en-US" sz="8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The $/MWh value by 2003 Congestion Management Zone, as calculated per PR 8.2(2) 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30000" noProof="0" dirty="0">
                <a:ln>
                  <a:noFill/>
                </a:ln>
                <a:solidFill>
                  <a:srgbClr val="000000">
                    <a:alpha val="100000"/>
                  </a:srgbClr>
                </a:solidFill>
                <a:effectLst/>
                <a:uLnTx/>
                <a:uFillTx/>
                <a:latin typeface="Times New Roman"/>
                <a:ea typeface="Times New Roman"/>
                <a:cs typeface="Times New Roman"/>
              </a:rPr>
              <a:t>5</a:t>
            </a:r>
            <a:r>
              <a:rPr kumimoji="0" lang="en-US" sz="8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Allocated to load from two years prior per the </a:t>
            </a:r>
            <a:r>
              <a:rPr kumimoji="0" lang="en-US" sz="800" b="0" i="1"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Electric Reliability Organization Fee Assessment and Collection Guide</a:t>
            </a:r>
          </a:p>
        </p:txBody>
      </p:sp>
      <p:sp>
        <p:nvSpPr>
          <p:cNvPr id="5" name="Title Texts3">
            <a:extLst>
              <a:ext uri="{FF2B5EF4-FFF2-40B4-BE49-F238E27FC236}">
                <a16:creationId xmlns:a16="http://schemas.microsoft.com/office/drawing/2014/main" id="{3D0A9919-E4CF-4CB5-AA6E-FD19B54E6BF0}"/>
              </a:ext>
            </a:extLst>
          </p:cNvPr>
          <p:cNvSpPr txBox="1">
            <a:spLocks/>
          </p:cNvSpPr>
          <p:nvPr/>
        </p:nvSpPr>
        <p:spPr>
          <a:xfrm>
            <a:off x="457200" y="5394960"/>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a:ln>
                  <a:noFill/>
                </a:ln>
                <a:solidFill>
                  <a:srgbClr val="000000">
                    <a:alpha val="100000"/>
                  </a:srgbClr>
                </a:solidFill>
                <a:effectLst/>
                <a:uLnTx/>
                <a:uFillTx/>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NET ALLOCATION TO LOAD ($M)</a:t>
            </a:r>
          </a:p>
        </p:txBody>
      </p:sp>
      <p:graphicFrame>
        <p:nvGraphicFramePr>
          <p:cNvPr id="7" name="Table 6"/>
          <p:cNvGraphicFramePr>
            <a:graphicFrameLocks noGrp="1"/>
          </p:cNvGraphicFramePr>
          <p:nvPr/>
        </p:nvGraphicFramePr>
        <p:xfrm>
          <a:off x="374904" y="1033272"/>
          <a:ext cx="8385048" cy="4425696"/>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39.4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146.4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13.0</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36.6</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9.6</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15.3</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ERO Pass-Through Fee⁵</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Firm Fuel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-49.1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-80.2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-89.1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-91.9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-97.8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-93.0</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-103.4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-98.4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-95.6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-84.0</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-96.5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18"/>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 Allocation to Load</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-74.2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-79.0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-89.0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-83.7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-115.2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-84.4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-89.1</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-86.3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38.3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40.1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44.6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44.7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49.4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41.1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39.4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34.9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2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$/MWh³</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67226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rPr>
              <a:t>11</a:t>
            </a:r>
          </a:p>
        </p:txBody>
      </p:sp>
      <p:sp>
        <p:nvSpPr>
          <p:cNvPr id="4" name="Title Texts3">
            <a:extLst>
              <a:ext uri="{FF2B5EF4-FFF2-40B4-BE49-F238E27FC236}">
                <a16:creationId xmlns:a16="http://schemas.microsoft.com/office/drawing/2014/main" id="{7BCF1F6C-1B3D-42B2-AA6F-522D3E53EF41}"/>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ZONAL AUCTION DISTRIBUTION PER CONGESTION MANAGEMENT ZONE ($M)</a:t>
            </a:r>
          </a:p>
        </p:txBody>
      </p:sp>
      <p:sp>
        <p:nvSpPr>
          <p:cNvPr id="5" name="Title Texts5">
            <a:extLst>
              <a:ext uri="{FF2B5EF4-FFF2-40B4-BE49-F238E27FC236}">
                <a16:creationId xmlns:a16="http://schemas.microsoft.com/office/drawing/2014/main" id="{C0DFCE90-C059-4384-AB2C-F9F203C4648F}"/>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REAL-TIME ADJUSTED METERED LOAD BY CONGESTION MANAGEMENT ZONE (</a:t>
            </a:r>
            <a:r>
              <a:rPr kumimoji="0" lang="en-US" sz="800" b="1" i="0" u="none" strike="noStrike" kern="1200" cap="none" spc="0" normalizeH="0" baseline="0" noProof="0" dirty="0" err="1">
                <a:ln>
                  <a:noFill/>
                </a:ln>
                <a:solidFill>
                  <a:srgbClr val="3DB0CD">
                    <a:alpha val="100000"/>
                  </a:srgbClr>
                </a:solidFill>
                <a:effectLst/>
                <a:uLnTx/>
                <a:uFillTx/>
                <a:latin typeface="Times New Roman"/>
                <a:ea typeface="Times New Roman"/>
                <a:cs typeface="Times New Roman"/>
              </a:rPr>
              <a:t>TWh</a:t>
            </a:r>
            <a:r>
              <a:rPr kumimoji="0" lang="en-US"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a:t>
            </a:r>
          </a:p>
        </p:txBody>
      </p:sp>
      <p:sp>
        <p:nvSpPr>
          <p:cNvPr id="6" name="Title Texts7">
            <a:extLst>
              <a:ext uri="{FF2B5EF4-FFF2-40B4-BE49-F238E27FC236}">
                <a16:creationId xmlns:a16="http://schemas.microsoft.com/office/drawing/2014/main" id="{EDB387A7-A579-4CB2-9365-95E339B94AE4}"/>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ZONAL AUCTION REVENUE PER CONGESTION MANAGEMENT ZONE ($/MWh)</a:t>
            </a:r>
          </a:p>
        </p:txBody>
      </p:sp>
      <p:sp>
        <p:nvSpPr>
          <p:cNvPr id="7" name="Title Texts9">
            <a:extLst>
              <a:ext uri="{FF2B5EF4-FFF2-40B4-BE49-F238E27FC236}">
                <a16:creationId xmlns:a16="http://schemas.microsoft.com/office/drawing/2014/main" id="{E87CA6E9-D36A-48B5-B864-68895CCEFEC4}"/>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rgbClr val="3DB0CD">
                    <a:alpha val="100000"/>
                  </a:srgbClr>
                </a:solidFill>
                <a:effectLst/>
                <a:uLnTx/>
                <a:uFillTx/>
                <a:latin typeface="Times New Roman"/>
                <a:ea typeface="Times New Roman"/>
                <a:cs typeface="Times New Roman"/>
              </a:rPr>
              <a:t>NET ALLOCATION TO LOAD PER CONGESTION MANAGEMENT ZONE ($/MWh)</a:t>
            </a:r>
            <a:r>
              <a:rPr kumimoji="0" lang="en-US" sz="800" b="1" i="0" u="none" strike="noStrike" kern="1200" cap="none" spc="0" normalizeH="0" baseline="30000" noProof="0" dirty="0">
                <a:ln>
                  <a:noFill/>
                </a:ln>
                <a:solidFill>
                  <a:srgbClr val="3DB0CD">
                    <a:alpha val="100000"/>
                  </a:srgbClr>
                </a:solidFill>
                <a:effectLst/>
                <a:uLnTx/>
                <a:uFillTx/>
                <a:latin typeface="Times New Roman"/>
                <a:ea typeface="Times New Roman"/>
                <a:cs typeface="Times New Roman"/>
              </a:rPr>
              <a:t>4</a:t>
            </a:r>
          </a:p>
        </p:txBody>
      </p:sp>
      <p:graphicFrame>
        <p:nvGraphicFramePr>
          <p:cNvPr id="8" name="Table 7"/>
          <p:cNvGraphicFramePr>
            <a:graphicFrameLocks noGrp="1"/>
          </p:cNvGraphicFramePr>
          <p:nvPr/>
        </p:nvGraphicFramePr>
        <p:xfrm>
          <a:off x="457200" y="10332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-12.1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-39.1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-37.9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-80.2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-89.1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-97.8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-98.4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-95.6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-84.0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-96.5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9" name="Table 8"/>
          <p:cNvGraphicFramePr>
            <a:graphicFrameLocks noGrp="1"/>
          </p:cNvGraphicFramePr>
          <p:nvPr/>
        </p:nvGraphicFramePr>
        <p:xfrm>
          <a:off x="457200" y="24231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41.1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0" name="Table 9"/>
          <p:cNvGraphicFramePr>
            <a:graphicFrameLocks noGrp="1"/>
          </p:cNvGraphicFramePr>
          <p:nvPr/>
        </p:nvGraphicFramePr>
        <p:xfrm>
          <a:off x="457200"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838685132"/>
              </p:ext>
            </p:extLst>
          </p:nvPr>
        </p:nvGraphicFramePr>
        <p:xfrm>
          <a:off x="457200" y="51663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a:t>
                      </a:r>
                      <a:r>
                        <a:rPr lang="en-US" sz="900" b="0" i="0" u="none" cap="none" dirty="0">
                          <a:solidFill>
                            <a:srgbClr val="000000">
                              <a:alpha val="100000"/>
                            </a:srgbClr>
                          </a:solidFill>
                          <a:latin typeface="Times New Roman"/>
                          <a:cs typeface="Times New Roman"/>
                          <a:sym typeface="Times New Roman"/>
                        </a:rPr>
                        <a:t>-</a:t>
                      </a:r>
                      <a:r>
                        <a:rPr sz="900" b="0" i="0" u="none" cap="none" dirty="0">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08988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3110-00D6-457C-B513-43599C1E58CB}"/>
              </a:ext>
            </a:extLst>
          </p:cNvPr>
          <p:cNvSpPr>
            <a:spLocks noGrp="1"/>
          </p:cNvSpPr>
          <p:nvPr>
            <p:ph type="title"/>
          </p:nvPr>
        </p:nvSpPr>
        <p:spPr>
          <a:xfrm>
            <a:off x="381000" y="243682"/>
            <a:ext cx="8458200" cy="670718"/>
          </a:xfrm>
        </p:spPr>
        <p:txBody>
          <a:bodyPr/>
          <a:lstStyle/>
          <a:p>
            <a:r>
              <a:rPr lang="en-US" dirty="0"/>
              <a:t>26.2 Securitization Default Charge</a:t>
            </a:r>
            <a:br>
              <a:rPr lang="en-US" dirty="0"/>
            </a:br>
            <a:r>
              <a:rPr lang="en-US" dirty="0"/>
              <a:t>27.3 Securitization Uplift Charge</a:t>
            </a:r>
          </a:p>
        </p:txBody>
      </p:sp>
      <p:sp>
        <p:nvSpPr>
          <p:cNvPr id="3" name="Slide Number Placeholder 3">
            <a:extLst>
              <a:ext uri="{FF2B5EF4-FFF2-40B4-BE49-F238E27FC236}">
                <a16:creationId xmlns:a16="http://schemas.microsoft.com/office/drawing/2014/main" id="{E50D0AA4-9074-475F-9A01-F6376BF8E476}"/>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4" name="TextBox 7">
            <a:extLst>
              <a:ext uri="{FF2B5EF4-FFF2-40B4-BE49-F238E27FC236}">
                <a16:creationId xmlns:a16="http://schemas.microsoft.com/office/drawing/2014/main" id="{C2EC64D6-D670-4B37-A069-99419820F195}"/>
              </a:ext>
            </a:extLst>
          </p:cNvPr>
          <p:cNvSpPr txBox="1"/>
          <p:nvPr/>
        </p:nvSpPr>
        <p:spPr>
          <a:xfrm>
            <a:off x="4879650" y="6019800"/>
            <a:ext cx="378714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baseline="30000" dirty="0">
                <a:solidFill>
                  <a:srgbClr val="000000">
                    <a:alpha val="100000"/>
                  </a:srgbClr>
                </a:solidFill>
                <a:latin typeface="Times New Roman"/>
                <a:ea typeface="Times New Roman"/>
                <a:cs typeface="Times New Roman"/>
              </a:rPr>
              <a:t>1</a:t>
            </a:r>
            <a:r>
              <a:rPr lang="en-US" sz="1000" dirty="0">
                <a:solidFill>
                  <a:srgbClr val="000000">
                    <a:alpha val="100000"/>
                  </a:srgbClr>
                </a:solidFill>
                <a:latin typeface="Times New Roman"/>
                <a:ea typeface="Times New Roman"/>
                <a:cs typeface="Times New Roman"/>
              </a:rPr>
              <a:t>The data provided is grouped by the month the amount was invoiced. </a:t>
            </a:r>
          </a:p>
        </p:txBody>
      </p:sp>
      <p:graphicFrame>
        <p:nvGraphicFramePr>
          <p:cNvPr id="8" name="Table 7">
            <a:extLst>
              <a:ext uri="{FF2B5EF4-FFF2-40B4-BE49-F238E27FC236}">
                <a16:creationId xmlns:a16="http://schemas.microsoft.com/office/drawing/2014/main" id="{52EAF18A-5FAE-80D2-293F-61222710C41D}"/>
              </a:ext>
            </a:extLst>
          </p:cNvPr>
          <p:cNvGraphicFramePr>
            <a:graphicFrameLocks noGrp="1"/>
          </p:cNvGraphicFramePr>
          <p:nvPr>
            <p:extLst>
              <p:ext uri="{D42A27DB-BD31-4B8C-83A1-F6EECF244321}">
                <p14:modId xmlns:p14="http://schemas.microsoft.com/office/powerpoint/2010/main" val="1288365779"/>
              </p:ext>
            </p:extLst>
          </p:nvPr>
        </p:nvGraphicFramePr>
        <p:xfrm>
          <a:off x="4677058" y="1066800"/>
          <a:ext cx="3962396" cy="4800604"/>
        </p:xfrm>
        <a:graphic>
          <a:graphicData uri="http://schemas.openxmlformats.org/drawingml/2006/table">
            <a:tbl>
              <a:tblPr/>
              <a:tblGrid>
                <a:gridCol w="1342523">
                  <a:extLst>
                    <a:ext uri="{9D8B030D-6E8A-4147-A177-3AD203B41FA5}">
                      <a16:colId xmlns:a16="http://schemas.microsoft.com/office/drawing/2014/main" val="3665758827"/>
                    </a:ext>
                  </a:extLst>
                </a:gridCol>
                <a:gridCol w="1016668">
                  <a:extLst>
                    <a:ext uri="{9D8B030D-6E8A-4147-A177-3AD203B41FA5}">
                      <a16:colId xmlns:a16="http://schemas.microsoft.com/office/drawing/2014/main" val="2822741041"/>
                    </a:ext>
                  </a:extLst>
                </a:gridCol>
                <a:gridCol w="977564">
                  <a:extLst>
                    <a:ext uri="{9D8B030D-6E8A-4147-A177-3AD203B41FA5}">
                      <a16:colId xmlns:a16="http://schemas.microsoft.com/office/drawing/2014/main" val="1145590561"/>
                    </a:ext>
                  </a:extLst>
                </a:gridCol>
                <a:gridCol w="625641">
                  <a:extLst>
                    <a:ext uri="{9D8B030D-6E8A-4147-A177-3AD203B41FA5}">
                      <a16:colId xmlns:a16="http://schemas.microsoft.com/office/drawing/2014/main" val="2306494115"/>
                    </a:ext>
                  </a:extLst>
                </a:gridCol>
              </a:tblGrid>
              <a:tr h="660546">
                <a:tc>
                  <a:txBody>
                    <a:bodyPr/>
                    <a:lstStyle/>
                    <a:p>
                      <a:pPr algn="ctr" rtl="0" fontAlgn="ctr"/>
                      <a:r>
                        <a:rPr lang="en-US" sz="900" b="1" i="0" u="none" strike="noStrike" dirty="0">
                          <a:solidFill>
                            <a:srgbClr val="000000"/>
                          </a:solidFill>
                          <a:effectLst/>
                          <a:latin typeface="Arial" panose="020B0604020202020204" pitchFamily="34" charset="0"/>
                        </a:rPr>
                        <a:t>Subchapter N</a:t>
                      </a:r>
                      <a:r>
                        <a:rPr lang="en-US" sz="900" b="1" i="0" u="none" strike="noStrike" baseline="30000" dirty="0">
                          <a:solidFill>
                            <a:srgbClr val="000000"/>
                          </a:solidFill>
                          <a:effectLst/>
                          <a:latin typeface="Arial" panose="020B0604020202020204" pitchFamily="34" charset="0"/>
                        </a:rPr>
                        <a:t>1</a:t>
                      </a:r>
                      <a:r>
                        <a:rPr lang="en-US" sz="900" b="1" i="0" u="none" strike="noStrike" dirty="0">
                          <a:solidFill>
                            <a:srgbClr val="000000"/>
                          </a:solidFill>
                          <a:effectLst/>
                          <a:latin typeface="Arial" panose="020B0604020202020204" pitchFamily="34" charset="0"/>
                        </a:rPr>
                        <a:t> Invoice Month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Monthly Uplift ($) (MTSUCDA)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Non-Optout RTAML (MWh)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4270564177"/>
                  </a:ext>
                </a:extLst>
              </a:tr>
              <a:tr h="318466">
                <a:tc>
                  <a:txBody>
                    <a:bodyPr/>
                    <a:lstStyle/>
                    <a:p>
                      <a:pPr algn="ctr" rtl="0" fontAlgn="ctr"/>
                      <a:r>
                        <a:rPr lang="en-US" sz="1000" b="0" i="0" u="none" strike="noStrike">
                          <a:solidFill>
                            <a:srgbClr val="000000"/>
                          </a:solidFill>
                          <a:effectLst/>
                          <a:latin typeface="Arial" panose="020B0604020202020204" pitchFamily="34" charset="0"/>
                        </a:rPr>
                        <a:t>Dec-23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11,120,775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17,167,538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133633839"/>
                  </a:ext>
                </a:extLst>
              </a:tr>
              <a:tr h="318466">
                <a:tc>
                  <a:txBody>
                    <a:bodyPr/>
                    <a:lstStyle/>
                    <a:p>
                      <a:pPr algn="ctr" rtl="0" fontAlgn="ctr"/>
                      <a:r>
                        <a:rPr lang="en-US" sz="1000" b="0" i="0" u="none" strike="noStrike">
                          <a:solidFill>
                            <a:srgbClr val="000000"/>
                          </a:solidFill>
                          <a:effectLst/>
                          <a:latin typeface="Arial" panose="020B0604020202020204" pitchFamily="34" charset="0"/>
                        </a:rPr>
                        <a:t>Jan-24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12,654,675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23,018,229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0.55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387999044"/>
                  </a:ext>
                </a:extLst>
              </a:tr>
              <a:tr h="318466">
                <a:tc>
                  <a:txBody>
                    <a:bodyPr/>
                    <a:lstStyle/>
                    <a:p>
                      <a:pPr algn="ctr" rtl="0" fontAlgn="ctr"/>
                      <a:r>
                        <a:rPr lang="en-US" sz="1000" b="0" i="0" u="none" strike="noStrike">
                          <a:solidFill>
                            <a:srgbClr val="000000"/>
                          </a:solidFill>
                          <a:effectLst/>
                          <a:latin typeface="Arial" panose="020B0604020202020204" pitchFamily="34" charset="0"/>
                        </a:rPr>
                        <a:t>Feb-24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11,366,927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17,156,251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707452586"/>
                  </a:ext>
                </a:extLst>
              </a:tr>
              <a:tr h="318466">
                <a:tc>
                  <a:txBody>
                    <a:bodyPr/>
                    <a:lstStyle/>
                    <a:p>
                      <a:pPr algn="ctr" rtl="0" fontAlgn="ctr"/>
                      <a:r>
                        <a:rPr lang="en-US" sz="1000" b="0" i="0" u="none" strike="noStrike">
                          <a:solidFill>
                            <a:srgbClr val="000000"/>
                          </a:solidFill>
                          <a:effectLst/>
                          <a:latin typeface="Arial" panose="020B0604020202020204" pitchFamily="34" charset="0"/>
                        </a:rPr>
                        <a:t>Mar-24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11,366,927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16,786,645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982274738"/>
                  </a:ext>
                </a:extLst>
              </a:tr>
              <a:tr h="318466">
                <a:tc>
                  <a:txBody>
                    <a:bodyPr/>
                    <a:lstStyle/>
                    <a:p>
                      <a:pPr algn="ctr" rtl="0" fontAlgn="ctr"/>
                      <a:r>
                        <a:rPr lang="en-US" sz="1000" b="0" i="0" u="none" strike="noStrike">
                          <a:solidFill>
                            <a:srgbClr val="000000"/>
                          </a:solidFill>
                          <a:effectLst/>
                          <a:latin typeface="Arial" panose="020B0604020202020204" pitchFamily="34" charset="0"/>
                        </a:rPr>
                        <a:t>Apr-24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12,542,816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19,363,302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0.65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113303230"/>
                  </a:ext>
                </a:extLst>
              </a:tr>
              <a:tr h="318466">
                <a:tc>
                  <a:txBody>
                    <a:bodyPr/>
                    <a:lstStyle/>
                    <a:p>
                      <a:pPr algn="ctr" rtl="0" fontAlgn="ctr"/>
                      <a:r>
                        <a:rPr lang="en-US" sz="1000" b="0" i="0" u="none" strike="noStrike">
                          <a:solidFill>
                            <a:srgbClr val="000000"/>
                          </a:solidFill>
                          <a:effectLst/>
                          <a:latin typeface="Arial" panose="020B0604020202020204" pitchFamily="34" charset="0"/>
                        </a:rPr>
                        <a:t>May-24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11,838,559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22,144,086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0.53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245109851"/>
                  </a:ext>
                </a:extLst>
              </a:tr>
              <a:tr h="318466">
                <a:tc>
                  <a:txBody>
                    <a:bodyPr/>
                    <a:lstStyle/>
                    <a:p>
                      <a:pPr algn="ctr" rtl="0" fontAlgn="ctr"/>
                      <a:r>
                        <a:rPr lang="en-US" sz="1000" b="0" i="0" u="none" strike="noStrike">
                          <a:solidFill>
                            <a:srgbClr val="000000"/>
                          </a:solidFill>
                          <a:effectLst/>
                          <a:latin typeface="Arial" panose="020B0604020202020204" pitchFamily="34" charset="0"/>
                        </a:rPr>
                        <a:t>Jun-24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10,692,892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22,942,646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0.47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584153553"/>
                  </a:ext>
                </a:extLst>
              </a:tr>
              <a:tr h="318466">
                <a:tc>
                  <a:txBody>
                    <a:bodyPr/>
                    <a:lstStyle/>
                    <a:p>
                      <a:pPr algn="ctr" rtl="0" fontAlgn="ctr"/>
                      <a:r>
                        <a:rPr lang="en-US" sz="1000" b="0" i="0" u="none" strike="noStrike">
                          <a:solidFill>
                            <a:srgbClr val="000000"/>
                          </a:solidFill>
                          <a:effectLst/>
                          <a:latin typeface="Arial" panose="020B0604020202020204" pitchFamily="34" charset="0"/>
                        </a:rPr>
                        <a:t>Jul-24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12,602,337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28,238,750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0.45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54805498"/>
                  </a:ext>
                </a:extLst>
              </a:tr>
              <a:tr h="318466">
                <a:tc>
                  <a:txBody>
                    <a:bodyPr/>
                    <a:lstStyle/>
                    <a:p>
                      <a:pPr algn="ctr" rtl="0" fontAlgn="ctr"/>
                      <a:r>
                        <a:rPr lang="en-US" sz="1000" b="0" i="0" u="none" strike="noStrike">
                          <a:solidFill>
                            <a:srgbClr val="000000"/>
                          </a:solidFill>
                          <a:effectLst/>
                          <a:latin typeface="Arial" panose="020B0604020202020204" pitchFamily="34" charset="0"/>
                        </a:rPr>
                        <a:t>Aug-24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11,538,720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28,331,475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0.41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242372196"/>
                  </a:ext>
                </a:extLst>
              </a:tr>
              <a:tr h="318466">
                <a:tc>
                  <a:txBody>
                    <a:bodyPr/>
                    <a:lstStyle/>
                    <a:p>
                      <a:pPr algn="ctr" rtl="0" fontAlgn="ctr"/>
                      <a:r>
                        <a:rPr lang="en-US" sz="1000" b="0" i="0" u="none" strike="noStrike">
                          <a:solidFill>
                            <a:srgbClr val="000000"/>
                          </a:solidFill>
                          <a:effectLst/>
                          <a:latin typeface="Arial" panose="020B0604020202020204" pitchFamily="34" charset="0"/>
                        </a:rPr>
                        <a:t>Sep-24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11,923,344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25,122,844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0.47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712038788"/>
                  </a:ext>
                </a:extLst>
              </a:tr>
              <a:tr h="318466">
                <a:tc>
                  <a:txBody>
                    <a:bodyPr/>
                    <a:lstStyle/>
                    <a:p>
                      <a:pPr algn="ctr" rtl="0" fontAlgn="ctr"/>
                      <a:r>
                        <a:rPr lang="en-US" sz="1000" b="0" i="0" u="none" strike="noStrike">
                          <a:solidFill>
                            <a:srgbClr val="000000"/>
                          </a:solidFill>
                          <a:effectLst/>
                          <a:latin typeface="Arial" panose="020B0604020202020204" pitchFamily="34" charset="0"/>
                        </a:rPr>
                        <a:t>Oct-24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11,923,344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22,196,978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0.54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991872400"/>
                  </a:ext>
                </a:extLst>
              </a:tr>
              <a:tr h="318466">
                <a:tc>
                  <a:txBody>
                    <a:bodyPr/>
                    <a:lstStyle/>
                    <a:p>
                      <a:pPr algn="ctr" rtl="0" fontAlgn="ctr"/>
                      <a:r>
                        <a:rPr lang="en-US" sz="1000" b="0" i="0" u="none" strike="noStrike">
                          <a:solidFill>
                            <a:srgbClr val="000000"/>
                          </a:solidFill>
                          <a:effectLst/>
                          <a:latin typeface="Arial" panose="020B0604020202020204" pitchFamily="34" charset="0"/>
                        </a:rPr>
                        <a:t>Nov-24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10,430,100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17,573,882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0.59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73007019"/>
                  </a:ext>
                </a:extLst>
              </a:tr>
              <a:tr h="318466">
                <a:tc>
                  <a:txBody>
                    <a:bodyPr/>
                    <a:lstStyle/>
                    <a:p>
                      <a:pPr algn="ctr" rtl="0" fontAlgn="ctr"/>
                      <a:r>
                        <a:rPr lang="en-US" sz="1000" b="0" i="0" u="none" strike="noStrike">
                          <a:solidFill>
                            <a:srgbClr val="000000"/>
                          </a:solidFill>
                          <a:effectLst/>
                          <a:latin typeface="Arial" panose="020B0604020202020204" pitchFamily="34" charset="0"/>
                        </a:rPr>
                        <a:t>Dec-24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13,134,200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21,313,088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0.62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295096573"/>
                  </a:ext>
                </a:extLst>
              </a:tr>
            </a:tbl>
          </a:graphicData>
        </a:graphic>
      </p:graphicFrame>
      <p:graphicFrame>
        <p:nvGraphicFramePr>
          <p:cNvPr id="9" name="Table 8">
            <a:extLst>
              <a:ext uri="{FF2B5EF4-FFF2-40B4-BE49-F238E27FC236}">
                <a16:creationId xmlns:a16="http://schemas.microsoft.com/office/drawing/2014/main" id="{956C7D53-460B-750D-CA8E-23894A2582CC}"/>
              </a:ext>
            </a:extLst>
          </p:cNvPr>
          <p:cNvGraphicFramePr>
            <a:graphicFrameLocks noGrp="1"/>
          </p:cNvGraphicFramePr>
          <p:nvPr>
            <p:extLst>
              <p:ext uri="{D42A27DB-BD31-4B8C-83A1-F6EECF244321}">
                <p14:modId xmlns:p14="http://schemas.microsoft.com/office/powerpoint/2010/main" val="594897634"/>
              </p:ext>
            </p:extLst>
          </p:nvPr>
        </p:nvGraphicFramePr>
        <p:xfrm>
          <a:off x="381000" y="1066801"/>
          <a:ext cx="3886198" cy="4800603"/>
        </p:xfrm>
        <a:graphic>
          <a:graphicData uri="http://schemas.openxmlformats.org/drawingml/2006/table">
            <a:tbl>
              <a:tblPr/>
              <a:tblGrid>
                <a:gridCol w="1100515">
                  <a:extLst>
                    <a:ext uri="{9D8B030D-6E8A-4147-A177-3AD203B41FA5}">
                      <a16:colId xmlns:a16="http://schemas.microsoft.com/office/drawing/2014/main" val="3877628444"/>
                    </a:ext>
                  </a:extLst>
                </a:gridCol>
                <a:gridCol w="966079">
                  <a:extLst>
                    <a:ext uri="{9D8B030D-6E8A-4147-A177-3AD203B41FA5}">
                      <a16:colId xmlns:a16="http://schemas.microsoft.com/office/drawing/2014/main" val="1735079822"/>
                    </a:ext>
                  </a:extLst>
                </a:gridCol>
                <a:gridCol w="891043">
                  <a:extLst>
                    <a:ext uri="{9D8B030D-6E8A-4147-A177-3AD203B41FA5}">
                      <a16:colId xmlns:a16="http://schemas.microsoft.com/office/drawing/2014/main" val="2051531450"/>
                    </a:ext>
                  </a:extLst>
                </a:gridCol>
                <a:gridCol w="928561">
                  <a:extLst>
                    <a:ext uri="{9D8B030D-6E8A-4147-A177-3AD203B41FA5}">
                      <a16:colId xmlns:a16="http://schemas.microsoft.com/office/drawing/2014/main" val="1630269059"/>
                    </a:ext>
                  </a:extLst>
                </a:gridCol>
              </a:tblGrid>
              <a:tr h="660545">
                <a:tc>
                  <a:txBody>
                    <a:bodyPr/>
                    <a:lstStyle/>
                    <a:p>
                      <a:pPr algn="ctr" rtl="0" fontAlgn="ctr"/>
                      <a:r>
                        <a:rPr lang="en-US" sz="900" b="1" i="0" u="none" strike="noStrike" dirty="0">
                          <a:solidFill>
                            <a:srgbClr val="000000"/>
                          </a:solidFill>
                          <a:effectLst/>
                          <a:latin typeface="Arial" panose="020B0604020202020204" pitchFamily="34" charset="0"/>
                        </a:rPr>
                        <a:t>Subchapter M Invoice Month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Reference Month (RTM_FINAL data)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Monthly Uplift ($) (TSDCMA)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SDCMMATOT (MWh)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2746559365"/>
                  </a:ext>
                </a:extLst>
              </a:tr>
              <a:tr h="318466">
                <a:tc>
                  <a:txBody>
                    <a:bodyPr/>
                    <a:lstStyle/>
                    <a:p>
                      <a:pPr algn="ctr" rtl="0" fontAlgn="ctr"/>
                      <a:r>
                        <a:rPr lang="en-US" sz="1000" b="0" i="0" u="none" strike="noStrike">
                          <a:solidFill>
                            <a:srgbClr val="000000"/>
                          </a:solidFill>
                          <a:effectLst/>
                          <a:latin typeface="Arial" panose="020B0604020202020204" pitchFamily="34" charset="0"/>
                        </a:rPr>
                        <a:t>Dec-23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Sep-23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243,257,169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187710244"/>
                  </a:ext>
                </a:extLst>
              </a:tr>
              <a:tr h="318466">
                <a:tc>
                  <a:txBody>
                    <a:bodyPr/>
                    <a:lstStyle/>
                    <a:p>
                      <a:pPr algn="ctr" rtl="0" fontAlgn="ctr"/>
                      <a:r>
                        <a:rPr lang="en-US" sz="1000" b="0" i="0" u="none" strike="noStrike">
                          <a:solidFill>
                            <a:srgbClr val="000000"/>
                          </a:solidFill>
                          <a:effectLst/>
                          <a:latin typeface="Arial" panose="020B0604020202020204" pitchFamily="34" charset="0"/>
                        </a:rPr>
                        <a:t>Jan-24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Oct-23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226,729,946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80090260"/>
                  </a:ext>
                </a:extLst>
              </a:tr>
              <a:tr h="318466">
                <a:tc>
                  <a:txBody>
                    <a:bodyPr/>
                    <a:lstStyle/>
                    <a:p>
                      <a:pPr algn="ctr" rtl="0" fontAlgn="ctr"/>
                      <a:r>
                        <a:rPr lang="en-US" sz="1000" b="0" i="0" u="none" strike="noStrike">
                          <a:solidFill>
                            <a:srgbClr val="000000"/>
                          </a:solidFill>
                          <a:effectLst/>
                          <a:latin typeface="Arial" panose="020B0604020202020204" pitchFamily="34" charset="0"/>
                        </a:rPr>
                        <a:t>Feb-24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Nov-23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221,661,975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052568208"/>
                  </a:ext>
                </a:extLst>
              </a:tr>
              <a:tr h="318466">
                <a:tc>
                  <a:txBody>
                    <a:bodyPr/>
                    <a:lstStyle/>
                    <a:p>
                      <a:pPr algn="ctr" rtl="0" fontAlgn="ctr"/>
                      <a:r>
                        <a:rPr lang="en-US" sz="1000" b="0" i="0" u="none" strike="noStrike">
                          <a:solidFill>
                            <a:srgbClr val="000000"/>
                          </a:solidFill>
                          <a:effectLst/>
                          <a:latin typeface="Arial" panose="020B0604020202020204" pitchFamily="34" charset="0"/>
                        </a:rPr>
                        <a:t>Mar-24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Dec-23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238,659,437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513327973"/>
                  </a:ext>
                </a:extLst>
              </a:tr>
              <a:tr h="318466">
                <a:tc>
                  <a:txBody>
                    <a:bodyPr/>
                    <a:lstStyle/>
                    <a:p>
                      <a:pPr algn="ctr" rtl="0" fontAlgn="ctr"/>
                      <a:r>
                        <a:rPr lang="en-US" sz="1000" b="0" i="0" u="none" strike="noStrike">
                          <a:solidFill>
                            <a:srgbClr val="000000"/>
                          </a:solidFill>
                          <a:effectLst/>
                          <a:latin typeface="Arial" panose="020B0604020202020204" pitchFamily="34" charset="0"/>
                        </a:rPr>
                        <a:t>Apr-24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Jan-24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239,846,950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153084073"/>
                  </a:ext>
                </a:extLst>
              </a:tr>
              <a:tr h="318466">
                <a:tc>
                  <a:txBody>
                    <a:bodyPr/>
                    <a:lstStyle/>
                    <a:p>
                      <a:pPr algn="ctr" rtl="0" fontAlgn="ctr"/>
                      <a:r>
                        <a:rPr lang="en-US" sz="1000" b="0" i="0" u="none" strike="noStrike">
                          <a:solidFill>
                            <a:srgbClr val="000000"/>
                          </a:solidFill>
                          <a:effectLst/>
                          <a:latin typeface="Arial" panose="020B0604020202020204" pitchFamily="34" charset="0"/>
                        </a:rPr>
                        <a:t>May-24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Feb-24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223,533,999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27312673"/>
                  </a:ext>
                </a:extLst>
              </a:tr>
              <a:tr h="318466">
                <a:tc>
                  <a:txBody>
                    <a:bodyPr/>
                    <a:lstStyle/>
                    <a:p>
                      <a:pPr algn="ctr" rtl="0" fontAlgn="ctr"/>
                      <a:r>
                        <a:rPr lang="en-US" sz="1000" b="0" i="0" u="none" strike="noStrike">
                          <a:solidFill>
                            <a:srgbClr val="000000"/>
                          </a:solidFill>
                          <a:effectLst/>
                          <a:latin typeface="Arial" panose="020B0604020202020204" pitchFamily="34" charset="0"/>
                        </a:rPr>
                        <a:t>Jun-24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Mar-24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239,187,399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48201971"/>
                  </a:ext>
                </a:extLst>
              </a:tr>
              <a:tr h="318466">
                <a:tc>
                  <a:txBody>
                    <a:bodyPr/>
                    <a:lstStyle/>
                    <a:p>
                      <a:pPr algn="ctr" rtl="0" fontAlgn="ctr"/>
                      <a:r>
                        <a:rPr lang="en-US" sz="1000" b="0" i="0" u="none" strike="noStrike">
                          <a:solidFill>
                            <a:srgbClr val="000000"/>
                          </a:solidFill>
                          <a:effectLst/>
                          <a:latin typeface="Arial" panose="020B0604020202020204" pitchFamily="34" charset="0"/>
                        </a:rPr>
                        <a:t>Jul-24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Apr-24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225,048,389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632747044"/>
                  </a:ext>
                </a:extLst>
              </a:tr>
              <a:tr h="318466">
                <a:tc>
                  <a:txBody>
                    <a:bodyPr/>
                    <a:lstStyle/>
                    <a:p>
                      <a:pPr algn="ctr" rtl="0" fontAlgn="ctr"/>
                      <a:r>
                        <a:rPr lang="en-US" sz="1000" b="0" i="0" u="none" strike="noStrike">
                          <a:solidFill>
                            <a:srgbClr val="000000"/>
                          </a:solidFill>
                          <a:effectLst/>
                          <a:latin typeface="Arial" panose="020B0604020202020204" pitchFamily="34" charset="0"/>
                        </a:rPr>
                        <a:t>Aug-24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May-24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241,905,226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26823464"/>
                  </a:ext>
                </a:extLst>
              </a:tr>
              <a:tr h="318466">
                <a:tc>
                  <a:txBody>
                    <a:bodyPr/>
                    <a:lstStyle/>
                    <a:p>
                      <a:pPr algn="ctr" rtl="0" fontAlgn="ctr"/>
                      <a:r>
                        <a:rPr lang="en-US" sz="1000" b="0" i="0" u="none" strike="noStrike">
                          <a:solidFill>
                            <a:srgbClr val="000000"/>
                          </a:solidFill>
                          <a:effectLst/>
                          <a:latin typeface="Arial" panose="020B0604020202020204" pitchFamily="34" charset="0"/>
                        </a:rPr>
                        <a:t>Sep-24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Jun-24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242,555,565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413346149"/>
                  </a:ext>
                </a:extLst>
              </a:tr>
              <a:tr h="318466">
                <a:tc>
                  <a:txBody>
                    <a:bodyPr/>
                    <a:lstStyle/>
                    <a:p>
                      <a:pPr algn="ctr" rtl="0" fontAlgn="ctr"/>
                      <a:r>
                        <a:rPr lang="en-US" sz="1000" b="0" i="0" u="none" strike="noStrike">
                          <a:solidFill>
                            <a:srgbClr val="000000"/>
                          </a:solidFill>
                          <a:effectLst/>
                          <a:latin typeface="Arial" panose="020B0604020202020204" pitchFamily="34" charset="0"/>
                        </a:rPr>
                        <a:t>Oct-24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Jul-24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 265,253,998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430070345"/>
                  </a:ext>
                </a:extLst>
              </a:tr>
              <a:tr h="318466">
                <a:tc>
                  <a:txBody>
                    <a:bodyPr/>
                    <a:lstStyle/>
                    <a:p>
                      <a:pPr algn="ctr" rtl="0" fontAlgn="ctr"/>
                      <a:r>
                        <a:rPr lang="en-US" sz="1000" b="0" i="0" u="none" strike="noStrike">
                          <a:solidFill>
                            <a:srgbClr val="000000"/>
                          </a:solidFill>
                          <a:effectLst/>
                          <a:latin typeface="Arial" panose="020B0604020202020204" pitchFamily="34" charset="0"/>
                        </a:rPr>
                        <a:t>Nov-24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Aug-24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2,234,826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 261,274,635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83135460"/>
                  </a:ext>
                </a:extLst>
              </a:tr>
              <a:tr h="318466">
                <a:tc>
                  <a:txBody>
                    <a:bodyPr/>
                    <a:lstStyle/>
                    <a:p>
                      <a:pPr algn="ctr" rtl="0" fontAlgn="ctr"/>
                      <a:r>
                        <a:rPr lang="en-US" sz="1000" b="0" i="0" u="none" strike="noStrike">
                          <a:solidFill>
                            <a:srgbClr val="000000"/>
                          </a:solidFill>
                          <a:effectLst/>
                          <a:latin typeface="Arial" panose="020B0604020202020204" pitchFamily="34" charset="0"/>
                        </a:rPr>
                        <a:t>Dec-24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Sep-24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2,234,826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 254,909,036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340061880"/>
                  </a:ext>
                </a:extLst>
              </a:tr>
            </a:tbl>
          </a:graphicData>
        </a:graphic>
      </p:graphicFrame>
    </p:spTree>
    <p:extLst>
      <p:ext uri="{BB962C8B-B14F-4D97-AF65-F5344CB8AC3E}">
        <p14:creationId xmlns:p14="http://schemas.microsoft.com/office/powerpoint/2010/main" val="336770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379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7" name="Table 6">
            <a:extLst>
              <a:ext uri="{FF2B5EF4-FFF2-40B4-BE49-F238E27FC236}">
                <a16:creationId xmlns:a16="http://schemas.microsoft.com/office/drawing/2014/main" id="{3C40F71B-EB9A-8AB2-78B6-0F9B6CAC6CE1}"/>
              </a:ext>
            </a:extLst>
          </p:cNvPr>
          <p:cNvGraphicFramePr>
            <a:graphicFrameLocks noGrp="1"/>
          </p:cNvGraphicFramePr>
          <p:nvPr>
            <p:extLst>
              <p:ext uri="{D42A27DB-BD31-4B8C-83A1-F6EECF244321}">
                <p14:modId xmlns:p14="http://schemas.microsoft.com/office/powerpoint/2010/main" val="1033599368"/>
              </p:ext>
            </p:extLst>
          </p:nvPr>
        </p:nvGraphicFramePr>
        <p:xfrm>
          <a:off x="190500" y="962468"/>
          <a:ext cx="8816395" cy="2151493"/>
        </p:xfrm>
        <a:graphic>
          <a:graphicData uri="http://schemas.openxmlformats.org/drawingml/2006/table">
            <a:tbl>
              <a:tblPr firstRow="1" firstCol="1" bandRow="1"/>
              <a:tblGrid>
                <a:gridCol w="911545">
                  <a:extLst>
                    <a:ext uri="{9D8B030D-6E8A-4147-A177-3AD203B41FA5}">
                      <a16:colId xmlns:a16="http://schemas.microsoft.com/office/drawing/2014/main" val="743556611"/>
                    </a:ext>
                  </a:extLst>
                </a:gridCol>
                <a:gridCol w="623270">
                  <a:extLst>
                    <a:ext uri="{9D8B030D-6E8A-4147-A177-3AD203B41FA5}">
                      <a16:colId xmlns:a16="http://schemas.microsoft.com/office/drawing/2014/main" val="2174999820"/>
                    </a:ext>
                  </a:extLst>
                </a:gridCol>
                <a:gridCol w="554016">
                  <a:extLst>
                    <a:ext uri="{9D8B030D-6E8A-4147-A177-3AD203B41FA5}">
                      <a16:colId xmlns:a16="http://schemas.microsoft.com/office/drawing/2014/main" val="2568518723"/>
                    </a:ext>
                  </a:extLst>
                </a:gridCol>
                <a:gridCol w="554016">
                  <a:extLst>
                    <a:ext uri="{9D8B030D-6E8A-4147-A177-3AD203B41FA5}">
                      <a16:colId xmlns:a16="http://schemas.microsoft.com/office/drawing/2014/main" val="2651780801"/>
                    </a:ext>
                  </a:extLst>
                </a:gridCol>
                <a:gridCol w="554016">
                  <a:extLst>
                    <a:ext uri="{9D8B030D-6E8A-4147-A177-3AD203B41FA5}">
                      <a16:colId xmlns:a16="http://schemas.microsoft.com/office/drawing/2014/main" val="3126400827"/>
                    </a:ext>
                  </a:extLst>
                </a:gridCol>
                <a:gridCol w="623270">
                  <a:extLst>
                    <a:ext uri="{9D8B030D-6E8A-4147-A177-3AD203B41FA5}">
                      <a16:colId xmlns:a16="http://schemas.microsoft.com/office/drawing/2014/main" val="3446221053"/>
                    </a:ext>
                  </a:extLst>
                </a:gridCol>
                <a:gridCol w="623270">
                  <a:extLst>
                    <a:ext uri="{9D8B030D-6E8A-4147-A177-3AD203B41FA5}">
                      <a16:colId xmlns:a16="http://schemas.microsoft.com/office/drawing/2014/main" val="1056596297"/>
                    </a:ext>
                  </a:extLst>
                </a:gridCol>
                <a:gridCol w="554016">
                  <a:extLst>
                    <a:ext uri="{9D8B030D-6E8A-4147-A177-3AD203B41FA5}">
                      <a16:colId xmlns:a16="http://schemas.microsoft.com/office/drawing/2014/main" val="3811677340"/>
                    </a:ext>
                  </a:extLst>
                </a:gridCol>
                <a:gridCol w="554016">
                  <a:extLst>
                    <a:ext uri="{9D8B030D-6E8A-4147-A177-3AD203B41FA5}">
                      <a16:colId xmlns:a16="http://schemas.microsoft.com/office/drawing/2014/main" val="2856715350"/>
                    </a:ext>
                  </a:extLst>
                </a:gridCol>
                <a:gridCol w="554016">
                  <a:extLst>
                    <a:ext uri="{9D8B030D-6E8A-4147-A177-3AD203B41FA5}">
                      <a16:colId xmlns:a16="http://schemas.microsoft.com/office/drawing/2014/main" val="3862785974"/>
                    </a:ext>
                  </a:extLst>
                </a:gridCol>
                <a:gridCol w="554016">
                  <a:extLst>
                    <a:ext uri="{9D8B030D-6E8A-4147-A177-3AD203B41FA5}">
                      <a16:colId xmlns:a16="http://schemas.microsoft.com/office/drawing/2014/main" val="1248453091"/>
                    </a:ext>
                  </a:extLst>
                </a:gridCol>
                <a:gridCol w="588643">
                  <a:extLst>
                    <a:ext uri="{9D8B030D-6E8A-4147-A177-3AD203B41FA5}">
                      <a16:colId xmlns:a16="http://schemas.microsoft.com/office/drawing/2014/main" val="788975113"/>
                    </a:ext>
                  </a:extLst>
                </a:gridCol>
                <a:gridCol w="615785">
                  <a:extLst>
                    <a:ext uri="{9D8B030D-6E8A-4147-A177-3AD203B41FA5}">
                      <a16:colId xmlns:a16="http://schemas.microsoft.com/office/drawing/2014/main" val="1961763710"/>
                    </a:ext>
                  </a:extLst>
                </a:gridCol>
                <a:gridCol w="952500">
                  <a:extLst>
                    <a:ext uri="{9D8B030D-6E8A-4147-A177-3AD203B41FA5}">
                      <a16:colId xmlns:a16="http://schemas.microsoft.com/office/drawing/2014/main" val="3961968274"/>
                    </a:ext>
                  </a:extLst>
                </a:gridCol>
              </a:tblGrid>
              <a:tr h="235536">
                <a:tc gridSpan="14">
                  <a:txBody>
                    <a:bodyPr/>
                    <a:lstStyle/>
                    <a:p>
                      <a:pPr algn="l" rtl="0" fontAlgn="ctr"/>
                      <a:r>
                        <a:rPr lang="en-US" sz="1000" b="1" i="0" u="none" strike="noStrike" dirty="0">
                          <a:solidFill>
                            <a:schemeClr val="bg1"/>
                          </a:solidFill>
                          <a:effectLst/>
                          <a:latin typeface="Arial" panose="020B0604020202020204" pitchFamily="34" charset="0"/>
                        </a:rPr>
                        <a:t>Reporting Period: 2024 Q4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1903344"/>
                  </a:ext>
                </a:extLst>
              </a:tr>
              <a:tr h="246752">
                <a:tc rowSpan="2">
                  <a:txBody>
                    <a:bodyPr/>
                    <a:lstStyle/>
                    <a:p>
                      <a:pPr algn="ctr" rtl="0" fontAlgn="ctr"/>
                      <a:r>
                        <a:rPr lang="en-US" sz="1000" b="1" i="0" u="none" strike="noStrike" dirty="0">
                          <a:solidFill>
                            <a:srgbClr val="FFFFFF"/>
                          </a:solidFill>
                          <a:effectLst/>
                          <a:latin typeface="Arial" panose="020B0604020202020204" pitchFamily="34" charset="0"/>
                        </a:rPr>
                        <a:t>Operating Day</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gridSpan="6">
                  <a:txBody>
                    <a:bodyPr/>
                    <a:lstStyle/>
                    <a:p>
                      <a:pPr algn="ctr" rtl="0" fontAlgn="ctr"/>
                      <a:r>
                        <a:rPr lang="en-US" sz="1000" b="1" i="0" u="none" strike="noStrike" dirty="0">
                          <a:solidFill>
                            <a:srgbClr val="000000"/>
                          </a:solidFill>
                          <a:effectLst/>
                          <a:latin typeface="Arial" panose="020B0604020202020204" pitchFamily="34" charset="0"/>
                        </a:rPr>
                        <a:t># of Corrected Prices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rtl="0" fontAlgn="ctr"/>
                      <a:r>
                        <a:rPr lang="en-US" sz="1000" b="1" i="0" u="none" strike="noStrike" dirty="0">
                          <a:solidFill>
                            <a:srgbClr val="000000"/>
                          </a:solidFill>
                          <a:effectLst/>
                          <a:latin typeface="Arial" panose="020B0604020202020204" pitchFamily="34" charset="0"/>
                        </a:rPr>
                        <a:t># of Intervals Affected</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ctr"/>
                      <a:r>
                        <a:rPr lang="en-US" sz="1000" b="1" i="0" u="none" strike="noStrike" dirty="0">
                          <a:solidFill>
                            <a:srgbClr val="000000"/>
                          </a:solidFill>
                          <a:effectLst/>
                          <a:latin typeface="Arial" panose="020B0604020202020204" pitchFamily="34" charset="0"/>
                        </a:rPr>
                        <a:t>Market Notice</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extLst>
                  <a:ext uri="{0D108BD9-81ED-4DB2-BD59-A6C34878D82A}">
                    <a16:rowId xmlns:a16="http://schemas.microsoft.com/office/drawing/2014/main" val="3072518454"/>
                  </a:ext>
                </a:extLst>
              </a:tr>
              <a:tr h="370129">
                <a:tc vMerge="1">
                  <a:txBody>
                    <a:bodyPr/>
                    <a:lstStyle/>
                    <a:p>
                      <a:endParaRPr lang="en-US"/>
                    </a:p>
                  </a:txBody>
                  <a:tcPr/>
                </a:tc>
                <a:tc>
                  <a:txBody>
                    <a:bodyPr/>
                    <a:lstStyle/>
                    <a:p>
                      <a:pPr algn="ctr" rtl="0" fontAlgn="ctr"/>
                      <a:r>
                        <a:rPr lang="en-US" sz="800" b="1" i="0" u="none" strike="noStrike" dirty="0">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vMerge="1">
                  <a:txBody>
                    <a:bodyPr/>
                    <a:lstStyle/>
                    <a:p>
                      <a:endParaRPr lang="en-US"/>
                    </a:p>
                  </a:txBody>
                  <a:tcPr/>
                </a:tc>
                <a:extLst>
                  <a:ext uri="{0D108BD9-81ED-4DB2-BD59-A6C34878D82A}">
                    <a16:rowId xmlns:a16="http://schemas.microsoft.com/office/drawing/2014/main" val="2752432725"/>
                  </a:ext>
                </a:extLst>
              </a:tr>
              <a:tr h="324769">
                <a:tc>
                  <a:txBody>
                    <a:bodyPr/>
                    <a:lstStyle/>
                    <a:p>
                      <a:pPr algn="ctr" fontAlgn="b"/>
                      <a:r>
                        <a:rPr lang="en-US" sz="900" b="1" i="0" u="none" strike="noStrike" dirty="0">
                          <a:solidFill>
                            <a:schemeClr val="bg1"/>
                          </a:solidFill>
                          <a:effectLst/>
                          <a:latin typeface="+mn-lt"/>
                        </a:rPr>
                        <a:t>01/20/2024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12973</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11</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7</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hlinkClick r:id="rId3"/>
                        </a:rPr>
                        <a:t>M-B042424-09</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429407277"/>
                  </a:ext>
                </a:extLst>
              </a:tr>
              <a:tr h="324769">
                <a:tc>
                  <a:txBody>
                    <a:bodyPr/>
                    <a:lstStyle/>
                    <a:p>
                      <a:pPr algn="ctr" fontAlgn="b"/>
                      <a:r>
                        <a:rPr lang="en-US" sz="900" b="1" i="0" u="none" strike="noStrike" dirty="0">
                          <a:solidFill>
                            <a:schemeClr val="bg1"/>
                          </a:solidFill>
                          <a:effectLst/>
                          <a:latin typeface="+mn-lt"/>
                        </a:rPr>
                        <a:t>08/09/2024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b"/>
                      <a:r>
                        <a:rPr lang="en-US" sz="900" b="0" i="0" u="none" strike="noStrike" kern="1200" dirty="0">
                          <a:solidFill>
                            <a:srgbClr val="000000"/>
                          </a:solidFill>
                          <a:effectLst/>
                          <a:latin typeface="Arial" panose="020B0604020202020204" pitchFamily="34" charset="0"/>
                          <a:ea typeface="+mn-ea"/>
                          <a:cs typeface="+mn-cs"/>
                        </a:rPr>
                        <a:t>12009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b"/>
                      <a:r>
                        <a:rPr lang="en-US" sz="900" b="0" i="0" u="none" strike="noStrike" kern="1200" dirty="0">
                          <a:solidFill>
                            <a:srgbClr val="000000"/>
                          </a:solidFill>
                          <a:effectLst/>
                          <a:latin typeface="Arial" panose="020B0604020202020204" pitchFamily="34" charset="0"/>
                          <a:ea typeface="+mn-ea"/>
                          <a:cs typeface="+mn-cs"/>
                        </a:rPr>
                        <a:t>13036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b"/>
                      <a:r>
                        <a:rPr lang="en-US" sz="900" b="0" i="0" u="none" strike="noStrike" kern="1200" dirty="0">
                          <a:solidFill>
                            <a:srgbClr val="000000"/>
                          </a:solidFill>
                          <a:effectLst/>
                          <a:latin typeface="Arial" panose="020B0604020202020204" pitchFamily="34" charset="0"/>
                          <a:ea typeface="+mn-ea"/>
                          <a:cs typeface="+mn-cs"/>
                        </a:rPr>
                        <a:t>5339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13</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hlinkClick r:id="rId4"/>
                        </a:rPr>
                        <a:t>M-B101624-02</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26064492"/>
                  </a:ext>
                </a:extLst>
              </a:tr>
              <a:tr h="324769">
                <a:tc>
                  <a:txBody>
                    <a:bodyPr/>
                    <a:lstStyle/>
                    <a:p>
                      <a:pPr algn="ctr" fontAlgn="b"/>
                      <a:r>
                        <a:rPr lang="en-US" sz="900" b="1" i="0" u="none" strike="noStrike" dirty="0">
                          <a:solidFill>
                            <a:schemeClr val="bg1"/>
                          </a:solidFill>
                          <a:effectLst/>
                          <a:latin typeface="+mn-lt"/>
                        </a:rPr>
                        <a:t>08/10/2024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b"/>
                      <a:r>
                        <a:rPr lang="en-US" sz="900" b="0" i="0" u="none" strike="noStrike" kern="1200" dirty="0">
                          <a:solidFill>
                            <a:srgbClr val="000000"/>
                          </a:solidFill>
                          <a:effectLst/>
                          <a:latin typeface="Arial" panose="020B0604020202020204" pitchFamily="34" charset="0"/>
                          <a:ea typeface="+mn-ea"/>
                          <a:cs typeface="+mn-cs"/>
                        </a:rPr>
                        <a:t>29557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b"/>
                      <a:r>
                        <a:rPr lang="en-US" sz="900" b="0" i="0" u="none" strike="noStrike" kern="1200" dirty="0">
                          <a:solidFill>
                            <a:srgbClr val="000000"/>
                          </a:solidFill>
                          <a:effectLst/>
                          <a:latin typeface="Arial" panose="020B0604020202020204" pitchFamily="34" charset="0"/>
                          <a:ea typeface="+mn-ea"/>
                          <a:cs typeface="+mn-cs"/>
                        </a:rPr>
                        <a:t>31763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b"/>
                      <a:r>
                        <a:rPr lang="en-US" sz="900" b="0" i="0" u="none" strike="noStrike" kern="1200" dirty="0">
                          <a:solidFill>
                            <a:srgbClr val="000000"/>
                          </a:solidFill>
                          <a:effectLst/>
                          <a:latin typeface="Arial" panose="020B0604020202020204" pitchFamily="34" charset="0"/>
                          <a:ea typeface="+mn-ea"/>
                          <a:cs typeface="+mn-cs"/>
                        </a:rPr>
                        <a:t>13152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32</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33</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32</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hlinkClick r:id="rId4"/>
                        </a:rPr>
                        <a:t>M-B101624-02</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041852699"/>
                  </a:ext>
                </a:extLst>
              </a:tr>
              <a:tr h="324769">
                <a:tc>
                  <a:txBody>
                    <a:bodyPr/>
                    <a:lstStyle/>
                    <a:p>
                      <a:pPr algn="ctr" fontAlgn="b"/>
                      <a:r>
                        <a:rPr lang="en-US" sz="900" b="1" i="0" u="none" strike="noStrike" dirty="0">
                          <a:solidFill>
                            <a:schemeClr val="bg1"/>
                          </a:solidFill>
                          <a:effectLst/>
                          <a:latin typeface="+mn-lt"/>
                        </a:rPr>
                        <a:t>08/20/2024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b"/>
                      <a:r>
                        <a:rPr lang="en-US" sz="900" b="0" i="0" u="none" strike="noStrike" kern="1200" dirty="0">
                          <a:solidFill>
                            <a:srgbClr val="000000"/>
                          </a:solidFill>
                          <a:effectLst/>
                          <a:latin typeface="Arial" panose="020B0604020202020204" pitchFamily="34" charset="0"/>
                          <a:ea typeface="+mn-ea"/>
                          <a:cs typeface="+mn-cs"/>
                        </a:rPr>
                        <a:t>927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b"/>
                      <a:r>
                        <a:rPr lang="en-US" sz="900" b="0" i="0" u="none" strike="noStrike" kern="1200" dirty="0">
                          <a:solidFill>
                            <a:srgbClr val="000000"/>
                          </a:solidFill>
                          <a:effectLst/>
                          <a:latin typeface="Arial" panose="020B0604020202020204" pitchFamily="34" charset="0"/>
                          <a:ea typeface="+mn-ea"/>
                          <a:cs typeface="+mn-cs"/>
                        </a:rPr>
                        <a:t>996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b"/>
                      <a:r>
                        <a:rPr lang="en-US" sz="900" b="0" i="0" u="none" strike="noStrike" kern="1200" dirty="0">
                          <a:solidFill>
                            <a:srgbClr val="000000"/>
                          </a:solidFill>
                          <a:effectLst/>
                          <a:latin typeface="Arial" panose="020B0604020202020204" pitchFamily="34" charset="0"/>
                          <a:ea typeface="+mn-ea"/>
                          <a:cs typeface="+mn-cs"/>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b"/>
                      <a:r>
                        <a:rPr lang="en-US" sz="900" b="0" i="0" u="none" strike="noStrike" kern="1200" dirty="0">
                          <a:solidFill>
                            <a:srgbClr val="000000"/>
                          </a:solidFill>
                          <a:effectLst/>
                          <a:latin typeface="Arial" panose="020B0604020202020204" pitchFamily="34" charset="0"/>
                          <a:ea typeface="+mn-ea"/>
                          <a:cs typeface="+mn-cs"/>
                        </a:rPr>
                        <a:t>411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hlinkClick r:id="rId5"/>
                        </a:rPr>
                        <a:t>M-B101624-03</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478813342"/>
                  </a:ext>
                </a:extLst>
              </a:tr>
            </a:tbl>
          </a:graphicData>
        </a:graphic>
      </p:graphicFrame>
      <p:sp>
        <p:nvSpPr>
          <p:cNvPr id="5" name="TextBox 4">
            <a:extLst>
              <a:ext uri="{FF2B5EF4-FFF2-40B4-BE49-F238E27FC236}">
                <a16:creationId xmlns:a16="http://schemas.microsoft.com/office/drawing/2014/main" id="{EF74726D-5298-B35F-6F2B-14E83E135515}"/>
              </a:ext>
            </a:extLst>
          </p:cNvPr>
          <p:cNvSpPr txBox="1"/>
          <p:nvPr/>
        </p:nvSpPr>
        <p:spPr>
          <a:xfrm>
            <a:off x="190500" y="3429000"/>
            <a:ext cx="8801100" cy="1277273"/>
          </a:xfrm>
          <a:prstGeom prst="rect">
            <a:avLst/>
          </a:prstGeom>
          <a:noFill/>
          <a:ln>
            <a:solidFill>
              <a:schemeClr val="tx1"/>
            </a:solidFill>
          </a:ln>
        </p:spPr>
        <p:txBody>
          <a:bodyPr wrap="square" rtlCol="0">
            <a:spAutoFit/>
          </a:bodyPr>
          <a:lstStyle/>
          <a:p>
            <a:pPr defTabSz="457200">
              <a:spcAft>
                <a:spcPts val="600"/>
              </a:spcAft>
            </a:pPr>
            <a:r>
              <a:rPr lang="en-US" sz="1200" b="1" u="sng" dirty="0">
                <a:solidFill>
                  <a:prstClr val="black"/>
                </a:solidFill>
              </a:rPr>
              <a:t>Notes:</a:t>
            </a:r>
          </a:p>
          <a:p>
            <a:pPr defTabSz="457200"/>
            <a:r>
              <a:rPr lang="en-US" sz="1200" dirty="0">
                <a:solidFill>
                  <a:prstClr val="black"/>
                </a:solidFill>
              </a:rPr>
              <a:t>The price changes reported on this slide display the price corrections that have been done after the Settlement Statement has posted for the Operating Day.</a:t>
            </a:r>
          </a:p>
          <a:p>
            <a:pPr defTabSz="457200"/>
            <a:endParaRPr lang="en-US" sz="1200" dirty="0">
              <a:solidFill>
                <a:prstClr val="black"/>
              </a:solidFill>
            </a:endParaRPr>
          </a:p>
          <a:p>
            <a:pPr defTabSz="457200"/>
            <a:r>
              <a:rPr lang="en-US" sz="1200" dirty="0">
                <a:solidFill>
                  <a:prstClr val="black"/>
                </a:solidFill>
              </a:rPr>
              <a:t>A CRRBA Resettlement was issued due to the DAM Resettlement for Operating Day 01/20/2024.  Please refer to Market Notice </a:t>
            </a:r>
            <a:r>
              <a:rPr lang="en-US" sz="1200" dirty="0">
                <a:solidFill>
                  <a:prstClr val="black"/>
                </a:solidFill>
                <a:hlinkClick r:id="rId6"/>
              </a:rPr>
              <a:t>M-B042424-11</a:t>
            </a:r>
            <a:r>
              <a:rPr lang="en-US" sz="1200" dirty="0">
                <a:solidFill>
                  <a:prstClr val="black"/>
                </a:solidFill>
              </a:rPr>
              <a:t> for more information.</a:t>
            </a:r>
          </a:p>
        </p:txBody>
      </p:sp>
    </p:spTree>
    <p:extLst>
      <p:ext uri="{BB962C8B-B14F-4D97-AF65-F5344CB8AC3E}">
        <p14:creationId xmlns:p14="http://schemas.microsoft.com/office/powerpoint/2010/main" val="1444010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4" name="Table 6">
            <a:extLst>
              <a:ext uri="{FF2B5EF4-FFF2-40B4-BE49-F238E27FC236}">
                <a16:creationId xmlns:a16="http://schemas.microsoft.com/office/drawing/2014/main" id="{6B7D6A1A-7CE1-4ABA-8178-2396C79FBE5F}"/>
              </a:ext>
            </a:extLst>
          </p:cNvPr>
          <p:cNvGraphicFramePr>
            <a:graphicFrameLocks noGrp="1"/>
          </p:cNvGraphicFramePr>
          <p:nvPr>
            <p:extLst>
              <p:ext uri="{D42A27DB-BD31-4B8C-83A1-F6EECF244321}">
                <p14:modId xmlns:p14="http://schemas.microsoft.com/office/powerpoint/2010/main" val="1589218020"/>
              </p:ext>
            </p:extLst>
          </p:nvPr>
        </p:nvGraphicFramePr>
        <p:xfrm>
          <a:off x="457200" y="1219200"/>
          <a:ext cx="7924800" cy="4038600"/>
        </p:xfrm>
        <a:graphic>
          <a:graphicData uri="http://schemas.openxmlformats.org/drawingml/2006/table">
            <a:tbl>
              <a:tblPr firstRow="1" firstCol="1" bandRow="1"/>
              <a:tblGrid>
                <a:gridCol w="1676400">
                  <a:extLst>
                    <a:ext uri="{9D8B030D-6E8A-4147-A177-3AD203B41FA5}">
                      <a16:colId xmlns:a16="http://schemas.microsoft.com/office/drawing/2014/main" val="20000"/>
                    </a:ext>
                  </a:extLst>
                </a:gridCol>
                <a:gridCol w="23622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228563">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bg1"/>
                          </a:solidFill>
                          <a:effectLst/>
                          <a:latin typeface="+mn-lt"/>
                          <a:ea typeface="+mn-ea"/>
                          <a:cs typeface="+mn-cs"/>
                        </a:rPr>
                        <a:t>Reporting Period: 2024 Q4</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690140">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1870057">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100" b="1" i="0" u="none" strike="noStrike" dirty="0">
                          <a:solidFill>
                            <a:schemeClr val="bg1"/>
                          </a:solidFill>
                          <a:effectLst/>
                          <a:latin typeface="+mn-lt"/>
                        </a:rPr>
                        <a:t>12/13/2023 – 01/02/2024</a:t>
                      </a:r>
                      <a:endParaRPr lang="en-US" sz="8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0" i="0" dirty="0">
                          <a:solidFill>
                            <a:srgbClr val="000000"/>
                          </a:solidFill>
                          <a:effectLst/>
                          <a:latin typeface="Arial" panose="020B0604020202020204" pitchFamily="34" charset="0"/>
                        </a:rPr>
                        <a:t>An EPS Meter was incorrectly stopped in the Settlement System requiring a resettlement of multiple Operating Days</a:t>
                      </a:r>
                      <a:r>
                        <a:rPr lang="en-US" sz="1100" dirty="0"/>
                        <a:t>.  </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914400" rtl="0" eaLnBrk="1" fontAlgn="t" latinLnBrk="0" hangingPunct="1">
                        <a:spcBef>
                          <a:spcPts val="0"/>
                        </a:spcBef>
                        <a:spcAft>
                          <a:spcPts val="0"/>
                        </a:spcAft>
                      </a:pPr>
                      <a:endParaRPr lang="en-US" sz="1100" b="0" i="0" kern="1200" dirty="0">
                        <a:solidFill>
                          <a:srgbClr val="000000"/>
                        </a:solidFill>
                        <a:effectLst/>
                        <a:latin typeface="Arial" panose="020B0604020202020204" pitchFamily="34" charset="0"/>
                        <a:ea typeface="+mn-ea"/>
                        <a:cs typeface="+mn-cs"/>
                      </a:endParaRPr>
                    </a:p>
                    <a:p>
                      <a:pPr marL="0" marR="0" algn="ctr" defTabSz="914400" rtl="0" eaLnBrk="1" fontAlgn="t" latinLnBrk="0" hangingPunct="1">
                        <a:spcBef>
                          <a:spcPts val="0"/>
                        </a:spcBef>
                        <a:spcAft>
                          <a:spcPts val="0"/>
                        </a:spcAft>
                      </a:pPr>
                      <a:endParaRPr lang="en-US" sz="1100" b="0" i="0" kern="1200" dirty="0">
                        <a:solidFill>
                          <a:srgbClr val="000000"/>
                        </a:solidFill>
                        <a:effectLst/>
                        <a:latin typeface="Arial" panose="020B0604020202020204" pitchFamily="34" charset="0"/>
                        <a:ea typeface="+mn-ea"/>
                        <a:cs typeface="+mn-cs"/>
                      </a:endParaRPr>
                    </a:p>
                    <a:p>
                      <a:pPr marL="0" marR="0" algn="ctr" defTabSz="914400" rtl="0" eaLnBrk="1" fontAlgn="t" latinLnBrk="0" hangingPunct="1">
                        <a:spcBef>
                          <a:spcPts val="0"/>
                        </a:spcBef>
                        <a:spcAft>
                          <a:spcPts val="0"/>
                        </a:spcAft>
                      </a:pPr>
                      <a:endParaRPr lang="en-US" sz="1100" b="0" i="0" kern="1200" dirty="0">
                        <a:solidFill>
                          <a:srgbClr val="000000"/>
                        </a:solidFill>
                        <a:effectLst/>
                        <a:latin typeface="Arial" panose="020B0604020202020204" pitchFamily="34" charset="0"/>
                        <a:ea typeface="+mn-ea"/>
                        <a:cs typeface="+mn-cs"/>
                      </a:endParaRPr>
                    </a:p>
                    <a:p>
                      <a:pPr marL="0" marR="0" algn="ctr" defTabSz="914400" rtl="0" eaLnBrk="1" fontAlgn="t" latinLnBrk="0" hangingPunct="1">
                        <a:spcBef>
                          <a:spcPts val="0"/>
                        </a:spcBef>
                        <a:spcAft>
                          <a:spcPts val="0"/>
                        </a:spcAft>
                      </a:pPr>
                      <a:endParaRPr lang="en-US" sz="1100" b="0" i="0" kern="1200" dirty="0">
                        <a:solidFill>
                          <a:srgbClr val="000000"/>
                        </a:solidFill>
                        <a:effectLst/>
                        <a:latin typeface="Arial" panose="020B0604020202020204" pitchFamily="34" charset="0"/>
                        <a:ea typeface="+mn-ea"/>
                        <a:cs typeface="+mn-cs"/>
                      </a:endParaRPr>
                    </a:p>
                    <a:p>
                      <a:pPr marL="0" marR="0" algn="ctr" defTabSz="914400" rtl="0" eaLnBrk="1" fontAlgn="t" latinLnBrk="0" hangingPunct="1">
                        <a:spcBef>
                          <a:spcPts val="0"/>
                        </a:spcBef>
                        <a:spcAft>
                          <a:spcPts val="0"/>
                        </a:spcAft>
                      </a:pPr>
                      <a:r>
                        <a:rPr lang="en-US" sz="1100" b="0" i="0" kern="1200" dirty="0">
                          <a:solidFill>
                            <a:srgbClr val="000000"/>
                          </a:solidFill>
                          <a:effectLst/>
                          <a:latin typeface="Arial" panose="020B0604020202020204" pitchFamily="34" charset="0"/>
                          <a:ea typeface="+mn-ea"/>
                          <a:cs typeface="+mn-cs"/>
                        </a:rPr>
                        <a:t>EMREAMT, ESACAMT, LAEMREAMT, LARTRNAMT, RTEIAMT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3"/>
                        </a:rPr>
                        <a:t>M-D083024-16</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4"/>
                        </a:rPr>
                        <a:t>M-D083024-17</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5"/>
                        </a:rPr>
                        <a:t>M-D083024-18</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6"/>
                        </a:rPr>
                        <a:t>M-D083024-19</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7"/>
                        </a:rPr>
                        <a:t>M-D083024-20</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8"/>
                        </a:rPr>
                        <a:t>M-D083024-21</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9"/>
                        </a:rPr>
                        <a:t>M-D083024-22</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10"/>
                        </a:rPr>
                        <a:t>M-D083024-23</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11"/>
                        </a:rPr>
                        <a:t>M-D083024-24</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12"/>
                        </a:rPr>
                        <a:t>M-D083024-25</a:t>
                      </a:r>
                      <a:endParaRPr lang="en-US" sz="1000" kern="1200" dirty="0">
                        <a:solidFill>
                          <a:schemeClr val="tx1"/>
                        </a:solidFill>
                        <a:effectLst/>
                        <a:latin typeface="Arial" panose="020B0604020202020204" pitchFamily="34" charset="0"/>
                        <a:ea typeface="Calibri" panose="020F0502020204030204" pitchFamily="34" charset="0"/>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r h="1231320">
                <a:tc>
                  <a:txBody>
                    <a:bodyPr/>
                    <a:lstStyle/>
                    <a:p>
                      <a:pPr marL="0" algn="ctr" defTabSz="914400" rtl="0" eaLnBrk="1" fontAlgn="b" latinLnBrk="0" hangingPunct="1"/>
                      <a:r>
                        <a:rPr lang="en-US" sz="1100" b="1" i="0" u="none" strike="noStrike" kern="1200" dirty="0">
                          <a:solidFill>
                            <a:schemeClr val="bg1"/>
                          </a:solidFill>
                          <a:effectLst/>
                          <a:latin typeface="+mn-lt"/>
                          <a:ea typeface="+mn-ea"/>
                          <a:cs typeface="+mn-cs"/>
                        </a:rPr>
                        <a:t>01/20/2024</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914400" rtl="0" eaLnBrk="1" fontAlgn="b" latinLnBrk="0" hangingPunct="1"/>
                      <a:r>
                        <a:rPr lang="en-US" sz="1100" kern="1200" dirty="0">
                          <a:solidFill>
                            <a:schemeClr val="tx1"/>
                          </a:solidFill>
                          <a:latin typeface="+mn-lt"/>
                          <a:ea typeface="+mn-ea"/>
                          <a:cs typeface="+mn-cs"/>
                        </a:rPr>
                        <a:t>Due to a DAM Resettlement that included corrections for MCPCs, an RTM Resettlement was required to correct RTM charge types dependent on these values</a:t>
                      </a:r>
                      <a:endParaRPr lang="en-US" sz="1100" kern="1200" dirty="0">
                        <a:solidFill>
                          <a:schemeClr val="tx1"/>
                        </a:solidFill>
                        <a:highlight>
                          <a:srgbClr val="FFFF00"/>
                        </a:highligh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914400" rtl="0" eaLnBrk="1" fontAlgn="b" latinLnBrk="0" hangingPunct="1">
                        <a:spcBef>
                          <a:spcPts val="0"/>
                        </a:spcBef>
                        <a:spcAft>
                          <a:spcPts val="0"/>
                        </a:spcAft>
                      </a:pPr>
                      <a:r>
                        <a:rPr lang="en-US" sz="1100" b="0" i="0" kern="1200" dirty="0">
                          <a:solidFill>
                            <a:srgbClr val="000000"/>
                          </a:solidFill>
                          <a:effectLst/>
                          <a:latin typeface="Arial" panose="020B0604020202020204" pitchFamily="34" charset="0"/>
                          <a:ea typeface="+mn-ea"/>
                          <a:cs typeface="+mn-cs"/>
                        </a:rPr>
                        <a:t>LARTRNAMT, RTEIAMT</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chemeClr val="bg1"/>
                          </a:solidFill>
                          <a:effectLst/>
                          <a:latin typeface="+mn-lt"/>
                          <a:ea typeface="+mn-ea"/>
                          <a:cs typeface="+mn-cs"/>
                          <a:hlinkClick r:id="rId13"/>
                        </a:rPr>
                        <a:t>M-B042424-10</a:t>
                      </a:r>
                      <a:endParaRPr lang="en-US" sz="1000" b="0" i="0" u="none" strike="noStrike" kern="1200" dirty="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163246337"/>
                  </a:ext>
                </a:extLst>
              </a:tr>
            </a:tbl>
          </a:graphicData>
        </a:graphic>
      </p:graphicFrame>
    </p:spTree>
    <p:extLst>
      <p:ext uri="{BB962C8B-B14F-4D97-AF65-F5344CB8AC3E}">
        <p14:creationId xmlns:p14="http://schemas.microsoft.com/office/powerpoint/2010/main" val="397188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4" name="TextBox 4">
            <a:extLst>
              <a:ext uri="{FF2B5EF4-FFF2-40B4-BE49-F238E27FC236}">
                <a16:creationId xmlns:a16="http://schemas.microsoft.com/office/drawing/2014/main" id="{EBAB549E-B828-452B-99E5-63357B486A21}"/>
              </a:ext>
            </a:extLst>
          </p:cNvPr>
          <p:cNvSpPr txBox="1"/>
          <p:nvPr/>
        </p:nvSpPr>
        <p:spPr>
          <a:xfrm>
            <a:off x="347221" y="51054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graphicFrame>
        <p:nvGraphicFramePr>
          <p:cNvPr id="6" name="Table 5">
            <a:extLst>
              <a:ext uri="{FF2B5EF4-FFF2-40B4-BE49-F238E27FC236}">
                <a16:creationId xmlns:a16="http://schemas.microsoft.com/office/drawing/2014/main" id="{2485CB81-4D65-45A8-9981-8212DD0A515D}"/>
              </a:ext>
            </a:extLst>
          </p:cNvPr>
          <p:cNvGraphicFramePr>
            <a:graphicFrameLocks noGrp="1"/>
          </p:cNvGraphicFramePr>
          <p:nvPr>
            <p:extLst>
              <p:ext uri="{D42A27DB-BD31-4B8C-83A1-F6EECF244321}">
                <p14:modId xmlns:p14="http://schemas.microsoft.com/office/powerpoint/2010/main" val="1661961941"/>
              </p:ext>
            </p:extLst>
          </p:nvPr>
        </p:nvGraphicFramePr>
        <p:xfrm>
          <a:off x="381000" y="1263140"/>
          <a:ext cx="8153398" cy="3679960"/>
        </p:xfrm>
        <a:graphic>
          <a:graphicData uri="http://schemas.openxmlformats.org/drawingml/2006/table">
            <a:tbl>
              <a:tblPr/>
              <a:tblGrid>
                <a:gridCol w="3164831">
                  <a:extLst>
                    <a:ext uri="{9D8B030D-6E8A-4147-A177-3AD203B41FA5}">
                      <a16:colId xmlns:a16="http://schemas.microsoft.com/office/drawing/2014/main" val="4194005528"/>
                    </a:ext>
                  </a:extLst>
                </a:gridCol>
                <a:gridCol w="772913">
                  <a:extLst>
                    <a:ext uri="{9D8B030D-6E8A-4147-A177-3AD203B41FA5}">
                      <a16:colId xmlns:a16="http://schemas.microsoft.com/office/drawing/2014/main" val="3374483786"/>
                    </a:ext>
                  </a:extLst>
                </a:gridCol>
                <a:gridCol w="772913">
                  <a:extLst>
                    <a:ext uri="{9D8B030D-6E8A-4147-A177-3AD203B41FA5}">
                      <a16:colId xmlns:a16="http://schemas.microsoft.com/office/drawing/2014/main" val="1376381051"/>
                    </a:ext>
                  </a:extLst>
                </a:gridCol>
                <a:gridCol w="772913">
                  <a:extLst>
                    <a:ext uri="{9D8B030D-6E8A-4147-A177-3AD203B41FA5}">
                      <a16:colId xmlns:a16="http://schemas.microsoft.com/office/drawing/2014/main" val="2262106909"/>
                    </a:ext>
                  </a:extLst>
                </a:gridCol>
                <a:gridCol w="772913">
                  <a:extLst>
                    <a:ext uri="{9D8B030D-6E8A-4147-A177-3AD203B41FA5}">
                      <a16:colId xmlns:a16="http://schemas.microsoft.com/office/drawing/2014/main" val="3565700335"/>
                    </a:ext>
                  </a:extLst>
                </a:gridCol>
                <a:gridCol w="1896915">
                  <a:extLst>
                    <a:ext uri="{9D8B030D-6E8A-4147-A177-3AD203B41FA5}">
                      <a16:colId xmlns:a16="http://schemas.microsoft.com/office/drawing/2014/main" val="1420008797"/>
                    </a:ext>
                  </a:extLst>
                </a:gridCol>
              </a:tblGrid>
              <a:tr h="326900">
                <a:tc>
                  <a:txBody>
                    <a:bodyPr/>
                    <a:lstStyle/>
                    <a:p>
                      <a:pPr algn="ctr" rtl="0" fontAlgn="ctr"/>
                      <a:r>
                        <a:rPr lang="en-US" sz="1050" b="0" i="0" u="none" strike="noStrike">
                          <a:solidFill>
                            <a:srgbClr val="000000"/>
                          </a:solidFill>
                          <a:effectLst/>
                          <a:latin typeface="Calibri" panose="020F0502020204030204" pitchFamily="34" charset="0"/>
                        </a:rPr>
                        <a:t>YEAR</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gridSpan="2">
                  <a:txBody>
                    <a:bodyPr/>
                    <a:lstStyle/>
                    <a:p>
                      <a:pPr algn="ctr" rtl="0" fontAlgn="ctr"/>
                      <a:r>
                        <a:rPr lang="en-US" sz="1050" b="0" i="0" u="none" strike="noStrike" dirty="0">
                          <a:solidFill>
                            <a:srgbClr val="000000"/>
                          </a:solidFill>
                          <a:effectLst/>
                          <a:latin typeface="Calibri" panose="020F0502020204030204" pitchFamily="34" charset="0"/>
                        </a:rPr>
                        <a:t>2024</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hMerge="1">
                  <a:txBody>
                    <a:bodyPr/>
                    <a:lstStyle/>
                    <a:p>
                      <a:endParaRPr lang="en-US"/>
                    </a:p>
                  </a:txBody>
                  <a:tcPr/>
                </a:tc>
                <a:tc rowSpan="2" gridSpan="3">
                  <a:txBody>
                    <a:bodyPr/>
                    <a:lstStyle/>
                    <a:p>
                      <a:pPr algn="ctr" rtl="0" fontAlgn="ctr"/>
                      <a:r>
                        <a:rPr lang="en-US" sz="1050" b="0" i="0" u="none" strike="noStrike" dirty="0">
                          <a:solidFill>
                            <a:srgbClr val="000000"/>
                          </a:solidFill>
                          <a:effectLst/>
                          <a:latin typeface="Calibri" panose="020F0502020204030204" pitchFamily="34" charset="0"/>
                        </a:rPr>
                        <a:t>100% of dispute resolutions were timely.</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3903452621"/>
                  </a:ext>
                </a:extLst>
              </a:tr>
              <a:tr h="326900">
                <a:tc>
                  <a:txBody>
                    <a:bodyPr/>
                    <a:lstStyle/>
                    <a:p>
                      <a:pPr algn="ctr" rtl="0" fontAlgn="ctr"/>
                      <a:r>
                        <a:rPr lang="en-US" sz="1050" b="0" i="0" u="none" strike="noStrike" dirty="0">
                          <a:solidFill>
                            <a:srgbClr val="000000"/>
                          </a:solidFill>
                          <a:effectLst/>
                          <a:latin typeface="Calibri" panose="020F0502020204030204" pitchFamily="34" charset="0"/>
                        </a:rPr>
                        <a:t>CALENDAR QUARTER REPORTED</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gridSpan="2">
                  <a:txBody>
                    <a:bodyPr/>
                    <a:lstStyle/>
                    <a:p>
                      <a:pPr algn="ctr" rtl="0" fontAlgn="ctr"/>
                      <a:r>
                        <a:rPr lang="en-US" sz="1050" b="0" i="0" u="none" strike="noStrike" dirty="0">
                          <a:solidFill>
                            <a:srgbClr val="000000"/>
                          </a:solidFill>
                          <a:effectLst/>
                          <a:latin typeface="Calibri" panose="020F0502020204030204" pitchFamily="34" charset="0"/>
                        </a:rPr>
                        <a:t>Q1-Q4</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308219155"/>
                  </a:ext>
                </a:extLst>
              </a:tr>
              <a:tr h="716067">
                <a:tc>
                  <a:txBody>
                    <a:bodyPr/>
                    <a:lstStyle/>
                    <a:p>
                      <a:pPr algn="ctr" rtl="0" fontAlgn="ctr"/>
                      <a:r>
                        <a:rPr lang="en-US" sz="1050" b="0" i="0" u="none" strike="noStrike">
                          <a:solidFill>
                            <a:srgbClr val="000000"/>
                          </a:solidFill>
                          <a:effectLst/>
                          <a:latin typeface="Calibri" panose="020F0502020204030204" pitchFamily="34" charset="0"/>
                        </a:rPr>
                        <a:t>Disputed Charge Sub-Type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p>
                      <a:pPr algn="ctr" rtl="0" fontAlgn="ctr"/>
                      <a:r>
                        <a:rPr lang="en-US" sz="1050" b="0" i="0" u="none" strike="noStrike">
                          <a:solidFill>
                            <a:srgbClr val="000000"/>
                          </a:solidFill>
                          <a:effectLst/>
                          <a:latin typeface="Calibri" panose="020F0502020204030204" pitchFamily="34" charset="0"/>
                        </a:rPr>
                        <a:t>Submitted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p>
                      <a:pPr algn="ctr" rtl="0" fontAlgn="ctr"/>
                      <a:r>
                        <a:rPr lang="en-US" sz="1050" b="0" i="0" u="none" strike="noStrike" dirty="0">
                          <a:solidFill>
                            <a:srgbClr val="000000"/>
                          </a:solidFill>
                          <a:effectLst/>
                          <a:latin typeface="Calibri" panose="020F0502020204030204" pitchFamily="34" charset="0"/>
                        </a:rPr>
                        <a:t>Resolved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p>
                      <a:pPr algn="ctr" rtl="0" fontAlgn="ctr"/>
                      <a:r>
                        <a:rPr lang="en-US" sz="1050" b="0" i="0" u="none" strike="noStrike">
                          <a:solidFill>
                            <a:srgbClr val="000000"/>
                          </a:solidFill>
                          <a:effectLst/>
                          <a:latin typeface="Calibri" panose="020F0502020204030204" pitchFamily="34" charset="0"/>
                        </a:rPr>
                        <a:t>Denied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p>
                      <a:pPr algn="ctr" rtl="0" fontAlgn="ctr"/>
                      <a:r>
                        <a:rPr lang="en-US" sz="1050" b="0" i="0" u="none" strike="noStrike">
                          <a:solidFill>
                            <a:srgbClr val="000000"/>
                          </a:solidFill>
                          <a:effectLst/>
                          <a:latin typeface="Calibri" panose="020F0502020204030204" pitchFamily="34" charset="0"/>
                        </a:rPr>
                        <a:t>Granted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p>
                      <a:pPr algn="ctr" rtl="0" fontAlgn="ctr"/>
                      <a:r>
                        <a:rPr lang="en-US" sz="1050" b="0" i="0" u="none" strike="noStrike">
                          <a:solidFill>
                            <a:srgbClr val="000000"/>
                          </a:solidFill>
                          <a:effectLst/>
                          <a:latin typeface="Calibri" panose="020F0502020204030204" pitchFamily="34" charset="0"/>
                        </a:rPr>
                        <a:t>Granted with Exceptions</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extLst>
                  <a:ext uri="{0D108BD9-81ED-4DB2-BD59-A6C34878D82A}">
                    <a16:rowId xmlns:a16="http://schemas.microsoft.com/office/drawing/2014/main" val="2442354567"/>
                  </a:ext>
                </a:extLst>
              </a:tr>
              <a:tr h="326900">
                <a:tc>
                  <a:txBody>
                    <a:bodyPr/>
                    <a:lstStyle/>
                    <a:p>
                      <a:pPr algn="ctr" rtl="0" fontAlgn="ctr"/>
                      <a:r>
                        <a:rPr lang="en-US" sz="800" b="0" i="0" u="none" strike="noStrike">
                          <a:solidFill>
                            <a:srgbClr val="000000"/>
                          </a:solidFill>
                          <a:effectLst/>
                          <a:latin typeface="Calibri" panose="020F0502020204030204" pitchFamily="34" charset="0"/>
                        </a:rPr>
                        <a:t>Ancillary Services-RT</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11</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11</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8</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3</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dirty="0">
                          <a:solidFill>
                            <a:srgbClr val="000000"/>
                          </a:solidFill>
                          <a:effectLst/>
                          <a:latin typeface="Calibri" panose="020F0502020204030204" pitchFamily="34" charset="0"/>
                        </a:rPr>
                        <a:t>0</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9784272"/>
                  </a:ext>
                </a:extLst>
              </a:tr>
              <a:tr h="326900">
                <a:tc>
                  <a:txBody>
                    <a:bodyPr/>
                    <a:lstStyle/>
                    <a:p>
                      <a:pPr algn="ctr" rtl="0" fontAlgn="ctr"/>
                      <a:r>
                        <a:rPr lang="en-US" sz="800" b="0" i="0" u="none" strike="noStrike">
                          <a:solidFill>
                            <a:srgbClr val="000000"/>
                          </a:solidFill>
                          <a:effectLst/>
                          <a:latin typeface="Calibri" panose="020F0502020204030204" pitchFamily="34" charset="0"/>
                        </a:rPr>
                        <a:t>Emergency Operations</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2</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3</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1</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2</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0</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163009"/>
                  </a:ext>
                </a:extLst>
              </a:tr>
              <a:tr h="326900">
                <a:tc>
                  <a:txBody>
                    <a:bodyPr/>
                    <a:lstStyle/>
                    <a:p>
                      <a:pPr algn="ctr" rtl="0" fontAlgn="ctr"/>
                      <a:r>
                        <a:rPr lang="en-US" sz="800" b="0" i="0" u="none" strike="noStrike">
                          <a:solidFill>
                            <a:srgbClr val="000000"/>
                          </a:solidFill>
                          <a:effectLst/>
                          <a:latin typeface="Calibri" panose="020F0502020204030204" pitchFamily="34" charset="0"/>
                        </a:rPr>
                        <a:t>Energy-RTM</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44</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19</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15</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4</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0</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178463"/>
                  </a:ext>
                </a:extLst>
              </a:tr>
              <a:tr h="348693">
                <a:tc>
                  <a:txBody>
                    <a:bodyPr/>
                    <a:lstStyle/>
                    <a:p>
                      <a:pPr algn="ctr" rtl="0" fontAlgn="ctr"/>
                      <a:r>
                        <a:rPr lang="en-US" sz="800" b="0" i="0" u="none" strike="noStrike">
                          <a:solidFill>
                            <a:srgbClr val="000000"/>
                          </a:solidFill>
                          <a:effectLst/>
                          <a:latin typeface="Calibri" panose="020F0502020204030204" pitchFamily="34" charset="0"/>
                        </a:rPr>
                        <a:t>Firm Fuel Supply Service</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4</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3</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0</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3</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0</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1631044"/>
                  </a:ext>
                </a:extLst>
              </a:tr>
              <a:tr h="326900">
                <a:tc>
                  <a:txBody>
                    <a:bodyPr/>
                    <a:lstStyle/>
                    <a:p>
                      <a:pPr algn="ctr" rtl="0" fontAlgn="ctr"/>
                      <a:r>
                        <a:rPr lang="en-US" sz="800" b="0" i="0" u="none" strike="noStrike">
                          <a:solidFill>
                            <a:srgbClr val="000000"/>
                          </a:solidFill>
                          <a:effectLst/>
                          <a:latin typeface="Calibri" panose="020F0502020204030204" pitchFamily="34" charset="0"/>
                        </a:rPr>
                        <a:t>Base Pt Deviation</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dirty="0">
                          <a:solidFill>
                            <a:srgbClr val="000000"/>
                          </a:solidFill>
                          <a:effectLst/>
                          <a:latin typeface="Calibri" panose="020F0502020204030204" pitchFamily="34" charset="0"/>
                        </a:rPr>
                        <a:t>17</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15</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12</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1</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2</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530149"/>
                  </a:ext>
                </a:extLst>
              </a:tr>
              <a:tr h="326900">
                <a:tc>
                  <a:txBody>
                    <a:bodyPr/>
                    <a:lstStyle/>
                    <a:p>
                      <a:pPr algn="ctr" rtl="0" fontAlgn="ctr"/>
                      <a:r>
                        <a:rPr lang="en-US" sz="800" b="0" i="0" u="none" strike="noStrike">
                          <a:solidFill>
                            <a:srgbClr val="000000"/>
                          </a:solidFill>
                          <a:effectLst/>
                          <a:latin typeface="Calibri" panose="020F0502020204030204" pitchFamily="34" charset="0"/>
                        </a:rPr>
                        <a:t>Reliability Unit Commitment</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15</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11</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0</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11</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0</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4343150"/>
                  </a:ext>
                </a:extLst>
              </a:tr>
              <a:tr h="326900">
                <a:tc>
                  <a:txBody>
                    <a:bodyPr/>
                    <a:lstStyle/>
                    <a:p>
                      <a:pPr algn="ctr" rtl="0" fontAlgn="ctr"/>
                      <a:r>
                        <a:rPr lang="en-US" sz="800" b="0" i="0" u="none" strike="noStrike">
                          <a:solidFill>
                            <a:srgbClr val="000000"/>
                          </a:solidFill>
                          <a:effectLst/>
                          <a:latin typeface="Calibri" panose="020F0502020204030204" pitchFamily="34" charset="0"/>
                        </a:rPr>
                        <a:t>TOTAL</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dirty="0">
                          <a:solidFill>
                            <a:srgbClr val="000000"/>
                          </a:solidFill>
                          <a:effectLst/>
                          <a:latin typeface="Calibri" panose="020F0502020204030204" pitchFamily="34" charset="0"/>
                        </a:rPr>
                        <a:t>93</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62</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36</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a:solidFill>
                            <a:srgbClr val="000000"/>
                          </a:solidFill>
                          <a:effectLst/>
                          <a:latin typeface="Calibri" panose="020F0502020204030204" pitchFamily="34" charset="0"/>
                        </a:rPr>
                        <a:t>24</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800" b="0" i="0" u="none" strike="noStrike" dirty="0">
                          <a:solidFill>
                            <a:srgbClr val="000000"/>
                          </a:solidFill>
                          <a:effectLst/>
                          <a:latin typeface="Calibri" panose="020F0502020204030204" pitchFamily="34" charset="0"/>
                        </a:rPr>
                        <a:t>2</a:t>
                      </a:r>
                    </a:p>
                  </a:txBody>
                  <a:tcPr marL="4628" marR="4628" marT="46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30045047"/>
                  </a:ext>
                </a:extLst>
              </a:tr>
            </a:tbl>
          </a:graphicData>
        </a:graphic>
      </p:graphicFrame>
    </p:spTree>
    <p:extLst>
      <p:ext uri="{BB962C8B-B14F-4D97-AF65-F5344CB8AC3E}">
        <p14:creationId xmlns:p14="http://schemas.microsoft.com/office/powerpoint/2010/main" val="223175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7">
            <a:extLst>
              <a:ext uri="{FF2B5EF4-FFF2-40B4-BE49-F238E27FC236}">
                <a16:creationId xmlns:a16="http://schemas.microsoft.com/office/drawing/2014/main" id="{738B510A-57D6-4EC7-9485-2DBDD80FD154}"/>
              </a:ext>
            </a:extLst>
          </p:cNvPr>
          <p:cNvSpPr txBox="1"/>
          <p:nvPr/>
        </p:nvSpPr>
        <p:spPr>
          <a:xfrm>
            <a:off x="342900" y="4121813"/>
            <a:ext cx="2057400" cy="276999"/>
          </a:xfrm>
          <a:prstGeom prst="rect">
            <a:avLst/>
          </a:prstGeom>
          <a:noFill/>
        </p:spPr>
        <p:txBody>
          <a:bodyPr wrap="square" rtlCol="0">
            <a:spAutoFit/>
          </a:bodyPr>
          <a:lstStyle/>
          <a:p>
            <a:r>
              <a:rPr lang="en-US" sz="1200" b="1" dirty="0"/>
              <a:t>Average percent change</a:t>
            </a:r>
          </a:p>
        </p:txBody>
      </p:sp>
      <p:sp>
        <p:nvSpPr>
          <p:cNvPr id="5" name="TextBox 6">
            <a:extLst>
              <a:ext uri="{FF2B5EF4-FFF2-40B4-BE49-F238E27FC236}">
                <a16:creationId xmlns:a16="http://schemas.microsoft.com/office/drawing/2014/main" id="{0CEEE17A-855C-4A39-978A-63919E23D4BB}"/>
              </a:ext>
            </a:extLst>
          </p:cNvPr>
          <p:cNvSpPr txBox="1"/>
          <p:nvPr/>
        </p:nvSpPr>
        <p:spPr>
          <a:xfrm>
            <a:off x="342900" y="3529707"/>
            <a:ext cx="8343900" cy="338554"/>
          </a:xfrm>
          <a:prstGeom prst="rect">
            <a:avLst/>
          </a:prstGeom>
          <a:noFill/>
        </p:spPr>
        <p:txBody>
          <a:bodyPr wrap="square" rtlCol="0">
            <a:spAutoFit/>
          </a:bodyPr>
          <a:lstStyle/>
          <a:p>
            <a:r>
              <a:rPr lang="en-US" sz="800" b="1" dirty="0"/>
              <a:t>NOTE: </a:t>
            </a:r>
            <a:r>
              <a:rPr lang="en-US" sz="800" dirty="0"/>
              <a:t>ERS Final settlement OD data is not represented in graph.</a:t>
            </a:r>
          </a:p>
          <a:p>
            <a:r>
              <a:rPr lang="en-US" sz="800" dirty="0"/>
              <a:t> </a:t>
            </a:r>
          </a:p>
        </p:txBody>
      </p:sp>
      <p:graphicFrame>
        <p:nvGraphicFramePr>
          <p:cNvPr id="9" name="Table 8">
            <a:extLst>
              <a:ext uri="{FF2B5EF4-FFF2-40B4-BE49-F238E27FC236}">
                <a16:creationId xmlns:a16="http://schemas.microsoft.com/office/drawing/2014/main" id="{273DA183-5D3F-17BE-F199-C8234540BEA0}"/>
              </a:ext>
            </a:extLst>
          </p:cNvPr>
          <p:cNvGraphicFramePr>
            <a:graphicFrameLocks noGrp="1"/>
          </p:cNvGraphicFramePr>
          <p:nvPr>
            <p:extLst>
              <p:ext uri="{D42A27DB-BD31-4B8C-83A1-F6EECF244321}">
                <p14:modId xmlns:p14="http://schemas.microsoft.com/office/powerpoint/2010/main" val="2793598207"/>
              </p:ext>
            </p:extLst>
          </p:nvPr>
        </p:nvGraphicFramePr>
        <p:xfrm>
          <a:off x="381000" y="4464014"/>
          <a:ext cx="8458200" cy="1066800"/>
        </p:xfrm>
        <a:graphic>
          <a:graphicData uri="http://schemas.openxmlformats.org/drawingml/2006/table">
            <a:tbl>
              <a:tblPr/>
              <a:tblGrid>
                <a:gridCol w="563880">
                  <a:extLst>
                    <a:ext uri="{9D8B030D-6E8A-4147-A177-3AD203B41FA5}">
                      <a16:colId xmlns:a16="http://schemas.microsoft.com/office/drawing/2014/main" val="2056602018"/>
                    </a:ext>
                  </a:extLst>
                </a:gridCol>
                <a:gridCol w="563880">
                  <a:extLst>
                    <a:ext uri="{9D8B030D-6E8A-4147-A177-3AD203B41FA5}">
                      <a16:colId xmlns:a16="http://schemas.microsoft.com/office/drawing/2014/main" val="3015231616"/>
                    </a:ext>
                  </a:extLst>
                </a:gridCol>
                <a:gridCol w="563880">
                  <a:extLst>
                    <a:ext uri="{9D8B030D-6E8A-4147-A177-3AD203B41FA5}">
                      <a16:colId xmlns:a16="http://schemas.microsoft.com/office/drawing/2014/main" val="3506728729"/>
                    </a:ext>
                  </a:extLst>
                </a:gridCol>
                <a:gridCol w="563880">
                  <a:extLst>
                    <a:ext uri="{9D8B030D-6E8A-4147-A177-3AD203B41FA5}">
                      <a16:colId xmlns:a16="http://schemas.microsoft.com/office/drawing/2014/main" val="3520237723"/>
                    </a:ext>
                  </a:extLst>
                </a:gridCol>
                <a:gridCol w="563880">
                  <a:extLst>
                    <a:ext uri="{9D8B030D-6E8A-4147-A177-3AD203B41FA5}">
                      <a16:colId xmlns:a16="http://schemas.microsoft.com/office/drawing/2014/main" val="237370715"/>
                    </a:ext>
                  </a:extLst>
                </a:gridCol>
                <a:gridCol w="563880">
                  <a:extLst>
                    <a:ext uri="{9D8B030D-6E8A-4147-A177-3AD203B41FA5}">
                      <a16:colId xmlns:a16="http://schemas.microsoft.com/office/drawing/2014/main" val="4004544564"/>
                    </a:ext>
                  </a:extLst>
                </a:gridCol>
                <a:gridCol w="563880">
                  <a:extLst>
                    <a:ext uri="{9D8B030D-6E8A-4147-A177-3AD203B41FA5}">
                      <a16:colId xmlns:a16="http://schemas.microsoft.com/office/drawing/2014/main" val="1603302882"/>
                    </a:ext>
                  </a:extLst>
                </a:gridCol>
                <a:gridCol w="563880">
                  <a:extLst>
                    <a:ext uri="{9D8B030D-6E8A-4147-A177-3AD203B41FA5}">
                      <a16:colId xmlns:a16="http://schemas.microsoft.com/office/drawing/2014/main" val="2078392101"/>
                    </a:ext>
                  </a:extLst>
                </a:gridCol>
                <a:gridCol w="563880">
                  <a:extLst>
                    <a:ext uri="{9D8B030D-6E8A-4147-A177-3AD203B41FA5}">
                      <a16:colId xmlns:a16="http://schemas.microsoft.com/office/drawing/2014/main" val="2688320692"/>
                    </a:ext>
                  </a:extLst>
                </a:gridCol>
                <a:gridCol w="563880">
                  <a:extLst>
                    <a:ext uri="{9D8B030D-6E8A-4147-A177-3AD203B41FA5}">
                      <a16:colId xmlns:a16="http://schemas.microsoft.com/office/drawing/2014/main" val="608481097"/>
                    </a:ext>
                  </a:extLst>
                </a:gridCol>
                <a:gridCol w="563880">
                  <a:extLst>
                    <a:ext uri="{9D8B030D-6E8A-4147-A177-3AD203B41FA5}">
                      <a16:colId xmlns:a16="http://schemas.microsoft.com/office/drawing/2014/main" val="708699403"/>
                    </a:ext>
                  </a:extLst>
                </a:gridCol>
                <a:gridCol w="563880">
                  <a:extLst>
                    <a:ext uri="{9D8B030D-6E8A-4147-A177-3AD203B41FA5}">
                      <a16:colId xmlns:a16="http://schemas.microsoft.com/office/drawing/2014/main" val="3665338708"/>
                    </a:ext>
                  </a:extLst>
                </a:gridCol>
                <a:gridCol w="563880">
                  <a:extLst>
                    <a:ext uri="{9D8B030D-6E8A-4147-A177-3AD203B41FA5}">
                      <a16:colId xmlns:a16="http://schemas.microsoft.com/office/drawing/2014/main" val="964065069"/>
                    </a:ext>
                  </a:extLst>
                </a:gridCol>
                <a:gridCol w="563880">
                  <a:extLst>
                    <a:ext uri="{9D8B030D-6E8A-4147-A177-3AD203B41FA5}">
                      <a16:colId xmlns:a16="http://schemas.microsoft.com/office/drawing/2014/main" val="47138700"/>
                    </a:ext>
                  </a:extLst>
                </a:gridCol>
                <a:gridCol w="563880">
                  <a:extLst>
                    <a:ext uri="{9D8B030D-6E8A-4147-A177-3AD203B41FA5}">
                      <a16:colId xmlns:a16="http://schemas.microsoft.com/office/drawing/2014/main" val="3770557174"/>
                    </a:ext>
                  </a:extLst>
                </a:gridCol>
              </a:tblGrid>
              <a:tr h="355600">
                <a:tc>
                  <a:txBody>
                    <a:bodyPr/>
                    <a:lstStyle/>
                    <a:p>
                      <a:pPr algn="ctr" rtl="0" fontAlgn="ctr"/>
                      <a:r>
                        <a:rPr lang="en-US" sz="900" b="0" i="0" u="none" strike="noStrike" dirty="0">
                          <a:solidFill>
                            <a:srgbClr val="000000"/>
                          </a:solidFill>
                          <a:effectLst/>
                          <a:latin typeface="Segoe UI" panose="020B0502040204020203" pitchFamily="34" charset="0"/>
                        </a:rPr>
                        <a:t> </a:t>
                      </a:r>
                    </a:p>
                  </a:txBody>
                  <a:tcPr marL="8215" marR="8215" marT="8215" marB="0" anchor="ctr">
                    <a:lnL>
                      <a:noFill/>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2011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2014</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2015</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2018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2020</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2022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2024</a:t>
                      </a:r>
                    </a:p>
                  </a:txBody>
                  <a:tcPr marL="8215" marR="8215" marT="8215" marB="0" anchor="ctr">
                    <a:lnL w="6350" cap="flat" cmpd="sng" algn="ctr">
                      <a:solidFill>
                        <a:srgbClr val="FFFFFF"/>
                      </a:solidFill>
                      <a:prstDash val="solid"/>
                      <a:round/>
                      <a:headEnd type="none" w="med" len="med"/>
                      <a:tailEnd type="none" w="med" len="med"/>
                    </a:lnL>
                    <a:lnR>
                      <a:noFill/>
                    </a:lnR>
                    <a:lnT>
                      <a:noFill/>
                    </a:lnT>
                    <a:lnB>
                      <a:noFill/>
                    </a:lnB>
                    <a:solidFill>
                      <a:srgbClr val="AEAAAA"/>
                    </a:solidFill>
                  </a:tcPr>
                </a:tc>
                <a:extLst>
                  <a:ext uri="{0D108BD9-81ED-4DB2-BD59-A6C34878D82A}">
                    <a16:rowId xmlns:a16="http://schemas.microsoft.com/office/drawing/2014/main" val="525003922"/>
                  </a:ext>
                </a:extLst>
              </a:tr>
              <a:tr h="355600">
                <a:tc>
                  <a:txBody>
                    <a:bodyPr/>
                    <a:lstStyle/>
                    <a:p>
                      <a:pPr algn="ctr" rtl="0" fontAlgn="ctr"/>
                      <a:r>
                        <a:rPr lang="en-US" sz="900" b="0" i="0" u="none" strike="noStrike">
                          <a:solidFill>
                            <a:srgbClr val="000000"/>
                          </a:solidFill>
                          <a:effectLst/>
                          <a:latin typeface="Segoe UI" panose="020B0502040204020203" pitchFamily="34" charset="0"/>
                        </a:rPr>
                        <a:t>FINAL</a:t>
                      </a:r>
                    </a:p>
                  </a:txBody>
                  <a:tcPr marL="8215" marR="8215" marT="821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3.49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2.56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2.83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3.18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2.99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2.57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3.01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2.93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2.66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3.09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3.53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3.36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2.90</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2.34</a:t>
                      </a:r>
                    </a:p>
                  </a:txBody>
                  <a:tcPr marL="8215" marR="8215" marT="821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80364588"/>
                  </a:ext>
                </a:extLst>
              </a:tr>
              <a:tr h="355600">
                <a:tc>
                  <a:txBody>
                    <a:bodyPr/>
                    <a:lstStyle/>
                    <a:p>
                      <a:pPr algn="ctr" rtl="0" fontAlgn="ctr"/>
                      <a:r>
                        <a:rPr lang="en-US" sz="900" b="0" i="0" u="none" strike="noStrike">
                          <a:solidFill>
                            <a:srgbClr val="000000"/>
                          </a:solidFill>
                          <a:effectLst/>
                          <a:latin typeface="Segoe UI" panose="020B0502040204020203" pitchFamily="34" charset="0"/>
                        </a:rPr>
                        <a:t>TRUEUP</a:t>
                      </a:r>
                    </a:p>
                  </a:txBody>
                  <a:tcPr marL="8215" marR="8215" marT="821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0.41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0.25</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0.46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0.99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0.83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0.38</a:t>
                      </a:r>
                    </a:p>
                  </a:txBody>
                  <a:tcPr marL="8215" marR="8215" marT="821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653618833"/>
                  </a:ext>
                </a:extLst>
              </a:tr>
            </a:tbl>
          </a:graphicData>
        </a:graphic>
      </p:graphicFrame>
      <p:pic>
        <p:nvPicPr>
          <p:cNvPr id="7" name="Content Placeholder 5">
            <a:extLst>
              <a:ext uri="{FF2B5EF4-FFF2-40B4-BE49-F238E27FC236}">
                <a16:creationId xmlns:a16="http://schemas.microsoft.com/office/drawing/2014/main" id="{50F9CBFF-B7FF-08CD-0C94-DABFF48CF691}"/>
              </a:ext>
            </a:extLst>
          </p:cNvPr>
          <p:cNvPicPr>
            <a:picLocks/>
          </p:cNvPicPr>
          <p:nvPr/>
        </p:nvPicPr>
        <p:blipFill>
          <a:blip r:embed="rId3" cstate="print"/>
          <a:stretch>
            <a:fillRect/>
          </a:stretch>
        </p:blipFill>
        <p:spPr>
          <a:xfrm>
            <a:off x="91440" y="868680"/>
            <a:ext cx="8778240" cy="2560320"/>
          </a:xfrm>
          <a:prstGeom prst="rect">
            <a:avLst/>
          </a:prstGeom>
        </p:spPr>
      </p:pic>
    </p:spTree>
    <p:extLst>
      <p:ext uri="{BB962C8B-B14F-4D97-AF65-F5344CB8AC3E}">
        <p14:creationId xmlns:p14="http://schemas.microsoft.com/office/powerpoint/2010/main" val="55953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8" name="Content Placeholder 7">
            <a:extLst>
              <a:ext uri="{FF2B5EF4-FFF2-40B4-BE49-F238E27FC236}">
                <a16:creationId xmlns:a16="http://schemas.microsoft.com/office/drawing/2014/main" id="{59A2FE4F-9D2B-C6A1-1B2C-9754EF545526}"/>
              </a:ext>
            </a:extLst>
          </p:cNvPr>
          <p:cNvPicPr>
            <a:picLocks/>
          </p:cNvPicPr>
          <p:nvPr/>
        </p:nvPicPr>
        <p:blipFill>
          <a:blip r:embed="rId3" cstate="print"/>
          <a:stretch>
            <a:fillRect/>
          </a:stretch>
        </p:blipFill>
        <p:spPr>
          <a:xfrm>
            <a:off x="512064" y="813816"/>
            <a:ext cx="3931920" cy="2724912"/>
          </a:xfrm>
          <a:prstGeom prst="rect">
            <a:avLst/>
          </a:prstGeom>
        </p:spPr>
      </p:pic>
      <p:pic>
        <p:nvPicPr>
          <p:cNvPr id="9" name="Content Placeholder 8">
            <a:extLst>
              <a:ext uri="{FF2B5EF4-FFF2-40B4-BE49-F238E27FC236}">
                <a16:creationId xmlns:a16="http://schemas.microsoft.com/office/drawing/2014/main" id="{A3617E64-6C7A-3BC6-6B00-8C717CF8BC63}"/>
              </a:ext>
            </a:extLst>
          </p:cNvPr>
          <p:cNvPicPr>
            <a:picLocks/>
          </p:cNvPicPr>
          <p:nvPr/>
        </p:nvPicPr>
        <p:blipFill>
          <a:blip r:embed="rId4" cstate="print"/>
          <a:stretch>
            <a:fillRect/>
          </a:stretch>
        </p:blipFill>
        <p:spPr>
          <a:xfrm>
            <a:off x="4608576" y="813816"/>
            <a:ext cx="3931920" cy="2724912"/>
          </a:xfrm>
          <a:prstGeom prst="rect">
            <a:avLst/>
          </a:prstGeom>
        </p:spPr>
      </p:pic>
      <p:pic>
        <p:nvPicPr>
          <p:cNvPr id="10" name="Content Placeholder 9">
            <a:extLst>
              <a:ext uri="{FF2B5EF4-FFF2-40B4-BE49-F238E27FC236}">
                <a16:creationId xmlns:a16="http://schemas.microsoft.com/office/drawing/2014/main" id="{6A7DEF30-811C-A1E2-98C9-0B1A4F9B9CB5}"/>
              </a:ext>
            </a:extLst>
          </p:cNvPr>
          <p:cNvPicPr>
            <a:picLocks/>
          </p:cNvPicPr>
          <p:nvPr/>
        </p:nvPicPr>
        <p:blipFill>
          <a:blip r:embed="rId5" cstate="print"/>
          <a:stretch>
            <a:fillRect/>
          </a:stretch>
        </p:blipFill>
        <p:spPr>
          <a:xfrm>
            <a:off x="512064" y="3456432"/>
            <a:ext cx="3931920" cy="2724912"/>
          </a:xfrm>
          <a:prstGeom prst="rect">
            <a:avLst/>
          </a:prstGeom>
        </p:spPr>
      </p:pic>
      <p:pic>
        <p:nvPicPr>
          <p:cNvPr id="11" name="Content Placeholder 10">
            <a:extLst>
              <a:ext uri="{FF2B5EF4-FFF2-40B4-BE49-F238E27FC236}">
                <a16:creationId xmlns:a16="http://schemas.microsoft.com/office/drawing/2014/main" id="{6B8F1063-D92D-62BE-A648-DEE642ED7F0A}"/>
              </a:ext>
            </a:extLst>
          </p:cNvPr>
          <p:cNvPicPr>
            <a:picLocks/>
          </p:cNvPicPr>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304275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8" name="Content Placeholder 3">
            <a:extLst>
              <a:ext uri="{FF2B5EF4-FFF2-40B4-BE49-F238E27FC236}">
                <a16:creationId xmlns:a16="http://schemas.microsoft.com/office/drawing/2014/main" id="{E7EC3162-7314-B3CC-5DE1-6C03E17AA262}"/>
              </a:ext>
            </a:extLst>
          </p:cNvPr>
          <p:cNvPicPr>
            <a:picLocks/>
          </p:cNvPicPr>
          <p:nvPr/>
        </p:nvPicPr>
        <p:blipFill>
          <a:blip r:embed="rId3" cstate="print"/>
          <a:stretch>
            <a:fillRect/>
          </a:stretch>
        </p:blipFill>
        <p:spPr>
          <a:xfrm>
            <a:off x="512064" y="813816"/>
            <a:ext cx="3931920" cy="2724912"/>
          </a:xfrm>
          <a:prstGeom prst="rect">
            <a:avLst/>
          </a:prstGeom>
        </p:spPr>
      </p:pic>
      <p:pic>
        <p:nvPicPr>
          <p:cNvPr id="9" name="Content Placeholder 4">
            <a:extLst>
              <a:ext uri="{FF2B5EF4-FFF2-40B4-BE49-F238E27FC236}">
                <a16:creationId xmlns:a16="http://schemas.microsoft.com/office/drawing/2014/main" id="{136A39A9-651E-03B4-88F2-46C090A9B4E0}"/>
              </a:ext>
            </a:extLst>
          </p:cNvPr>
          <p:cNvPicPr>
            <a:picLocks/>
          </p:cNvPicPr>
          <p:nvPr/>
        </p:nvPicPr>
        <p:blipFill>
          <a:blip r:embed="rId4" cstate="print"/>
          <a:stretch>
            <a:fillRect/>
          </a:stretch>
        </p:blipFill>
        <p:spPr>
          <a:xfrm>
            <a:off x="4608576" y="813816"/>
            <a:ext cx="3931920" cy="2724912"/>
          </a:xfrm>
          <a:prstGeom prst="rect">
            <a:avLst/>
          </a:prstGeom>
        </p:spPr>
      </p:pic>
      <p:pic>
        <p:nvPicPr>
          <p:cNvPr id="10" name="Content Placeholder 5">
            <a:extLst>
              <a:ext uri="{FF2B5EF4-FFF2-40B4-BE49-F238E27FC236}">
                <a16:creationId xmlns:a16="http://schemas.microsoft.com/office/drawing/2014/main" id="{B2A84EC9-390A-B4F2-DBF5-302278BD6727}"/>
              </a:ext>
            </a:extLst>
          </p:cNvPr>
          <p:cNvPicPr>
            <a:picLocks/>
          </p:cNvPicPr>
          <p:nvPr/>
        </p:nvPicPr>
        <p:blipFill>
          <a:blip r:embed="rId5" cstate="print"/>
          <a:stretch>
            <a:fillRect/>
          </a:stretch>
        </p:blipFill>
        <p:spPr>
          <a:xfrm>
            <a:off x="512064" y="3456432"/>
            <a:ext cx="3931920" cy="2724912"/>
          </a:xfrm>
          <a:prstGeom prst="rect">
            <a:avLst/>
          </a:prstGeom>
        </p:spPr>
      </p:pic>
      <p:pic>
        <p:nvPicPr>
          <p:cNvPr id="11" name="Content Placeholder 6">
            <a:extLst>
              <a:ext uri="{FF2B5EF4-FFF2-40B4-BE49-F238E27FC236}">
                <a16:creationId xmlns:a16="http://schemas.microsoft.com/office/drawing/2014/main" id="{5DA80C9C-1822-3B10-C8C5-19C007EEFEA2}"/>
              </a:ext>
            </a:extLst>
          </p:cNvPr>
          <p:cNvPicPr>
            <a:picLocks/>
          </p:cNvPicPr>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2336318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graphicFrame>
        <p:nvGraphicFramePr>
          <p:cNvPr id="4" name="Chart 3">
            <a:extLst>
              <a:ext uri="{FF2B5EF4-FFF2-40B4-BE49-F238E27FC236}">
                <a16:creationId xmlns:a16="http://schemas.microsoft.com/office/drawing/2014/main" id="{00000000-0008-0000-0100-000002000000}"/>
              </a:ext>
            </a:extLst>
          </p:cNvPr>
          <p:cNvGraphicFramePr>
            <a:graphicFrameLocks noGrp="1"/>
          </p:cNvGraphicFramePr>
          <p:nvPr>
            <p:extLst>
              <p:ext uri="{D42A27DB-BD31-4B8C-83A1-F6EECF244321}">
                <p14:modId xmlns:p14="http://schemas.microsoft.com/office/powerpoint/2010/main" val="4250901615"/>
              </p:ext>
            </p:extLst>
          </p:nvPr>
        </p:nvGraphicFramePr>
        <p:xfrm>
          <a:off x="309562" y="685800"/>
          <a:ext cx="8524875" cy="57388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7234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graphicFrame>
        <p:nvGraphicFramePr>
          <p:cNvPr id="6" name="Chart 5">
            <a:extLst>
              <a:ext uri="{FF2B5EF4-FFF2-40B4-BE49-F238E27FC236}">
                <a16:creationId xmlns:a16="http://schemas.microsoft.com/office/drawing/2014/main" id="{00000000-0008-0000-0000-000002000000}"/>
              </a:ext>
            </a:extLst>
          </p:cNvPr>
          <p:cNvGraphicFramePr>
            <a:graphicFrameLocks noGrp="1"/>
          </p:cNvGraphicFramePr>
          <p:nvPr>
            <p:extLst>
              <p:ext uri="{D42A27DB-BD31-4B8C-83A1-F6EECF244321}">
                <p14:modId xmlns:p14="http://schemas.microsoft.com/office/powerpoint/2010/main" val="2212022294"/>
              </p:ext>
            </p:extLst>
          </p:nvPr>
        </p:nvGraphicFramePr>
        <p:xfrm>
          <a:off x="228600" y="815182"/>
          <a:ext cx="8220075" cy="55102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273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3213</TotalTime>
  <Words>2235</Words>
  <Application>Microsoft Office PowerPoint</Application>
  <PresentationFormat>On-screen Show (4:3)</PresentationFormat>
  <Paragraphs>1022</Paragraphs>
  <Slides>12</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Segoe UI</vt:lpstr>
      <vt:lpstr>times</vt:lpstr>
      <vt:lpstr>Times New Roman</vt:lpstr>
      <vt:lpstr>1_Custom Design</vt:lpstr>
      <vt:lpstr>Office Theme</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8.2(2)(c)(v) Other Settlement metrics</vt:lpstr>
      <vt:lpstr>8.2(2)(c)(v) Other Settlement metrics</vt:lpstr>
      <vt:lpstr>8.2(2)(c)(v) Other Settlement metrics</vt:lpstr>
      <vt:lpstr>8.2(2)(c)(vi) Availability of ESIID consumption data</vt:lpstr>
      <vt:lpstr>8.2(2)(c)(vi) Availability of ESIID consumption data</vt:lpstr>
      <vt:lpstr>8.2(2)(g) Net Allocation to Load - Totals and $/MWh </vt:lpstr>
      <vt:lpstr>8.2(2)(g) Net Allocation to Load - Totals and $/MWh </vt:lpstr>
      <vt:lpstr>26.2 Securitization Default Charge 27.3 Securitization Uplift Charge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Shanks, Magie</cp:lastModifiedBy>
  <cp:revision>149</cp:revision>
  <cp:lastPrinted>2016-01-21T20:53:15Z</cp:lastPrinted>
  <dcterms:created xsi:type="dcterms:W3CDTF">2016-01-21T15:20:31Z</dcterms:created>
  <dcterms:modified xsi:type="dcterms:W3CDTF">2025-01-24T17:34:43Z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2024-01-09T19:56:30Z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e29067ef-28ea-44e6-b77d-32af8f944210</vt:lpwstr>
  </property>
  <property fmtid="{D5CDD505-2E9C-101B-9397-08002B2CF9AE}" pid="9" name="MSIP_Label_7084cbda-52b8-46fb-a7b7-cb5bd465ed85_ContentBits">
    <vt:lpwstr>0</vt:lpwstr>
  </property>
</Properties>
</file>