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Lst>
  <p:notesMasterIdLst>
    <p:notesMasterId r:id="rId10"/>
  </p:notesMasterIdLst>
  <p:handoutMasterIdLst>
    <p:handoutMasterId r:id="rId11"/>
  </p:handoutMasterIdLst>
  <p:sldIdLst>
    <p:sldId id="260" r:id="rId6"/>
    <p:sldId id="274" r:id="rId7"/>
    <p:sldId id="266" r:id="rId8"/>
    <p:sldId id="271" r:id="rId9"/>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E6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1909" autoAdjust="0"/>
  </p:normalViewPr>
  <p:slideViewPr>
    <p:cSldViewPr showGuides="1">
      <p:cViewPr varScale="1">
        <p:scale>
          <a:sx n="104" d="100"/>
          <a:sy n="104" d="100"/>
        </p:scale>
        <p:origin x="1824" y="96"/>
      </p:cViewPr>
      <p:guideLst>
        <p:guide orient="horz" pos="2160"/>
        <p:guide pos="2880"/>
      </p:guideLst>
    </p:cSldViewPr>
  </p:slideViewPr>
  <p:notesTextViewPr>
    <p:cViewPr>
      <p:scale>
        <a:sx n="3" d="2"/>
        <a:sy n="3" d="2"/>
      </p:scale>
      <p:origin x="0" y="0"/>
    </p:cViewPr>
  </p:notesTextViewPr>
  <p:notesViewPr>
    <p:cSldViewPr showGuides="1">
      <p:cViewPr varScale="1">
        <p:scale>
          <a:sx n="76" d="100"/>
          <a:sy n="76" d="100"/>
        </p:scale>
        <p:origin x="2052"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handoutMaster" Target="handoutMasters/handoutMaster1.xml"/><Relationship Id="rId5" Type="http://schemas.openxmlformats.org/officeDocument/2006/relationships/slideMaster" Target="slideMasters/slideMaster2.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1/28/2025</a:t>
            </a:fld>
            <a:endParaRPr lang="en-US" dirty="0"/>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dirty="0"/>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1/28/2025</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dirty="0"/>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a:t>Competitive and NOIE breakdown:</a:t>
            </a:r>
          </a:p>
          <a:p>
            <a:pPr marL="628650" marR="0" lvl="1" indent="-171450" algn="l" defTabSz="914400" rtl="0" eaLnBrk="1" fontAlgn="auto" latinLnBrk="0" hangingPunct="1">
              <a:lnSpc>
                <a:spcPct val="100000"/>
              </a:lnSpc>
              <a:spcBef>
                <a:spcPts val="0"/>
              </a:spcBef>
              <a:spcAft>
                <a:spcPts val="0"/>
              </a:spcAft>
              <a:buClrTx/>
              <a:buSzTx/>
              <a:buFontTx/>
              <a:buChar char="-"/>
              <a:tabLst/>
              <a:defRPr/>
            </a:pPr>
            <a:r>
              <a:rPr lang="en-US" baseline="0" dirty="0"/>
              <a:t>Competitive: 1,596 MW</a:t>
            </a:r>
          </a:p>
          <a:p>
            <a:pPr marL="628650" marR="0" lvl="1" indent="-171450" algn="l" defTabSz="914400" rtl="0" eaLnBrk="1" fontAlgn="auto" latinLnBrk="0" hangingPunct="1">
              <a:lnSpc>
                <a:spcPct val="100000"/>
              </a:lnSpc>
              <a:spcBef>
                <a:spcPts val="0"/>
              </a:spcBef>
              <a:spcAft>
                <a:spcPts val="0"/>
              </a:spcAft>
              <a:buClrTx/>
              <a:buSzTx/>
              <a:buFontTx/>
              <a:buChar char="-"/>
              <a:tabLst/>
              <a:defRPr/>
            </a:pPr>
            <a:r>
              <a:rPr lang="en-US" baseline="0" dirty="0"/>
              <a:t>NOIE: 1,209 MW</a:t>
            </a:r>
          </a:p>
          <a:p>
            <a:br>
              <a:rPr lang="en-US" b="0" i="0" dirty="0">
                <a:solidFill>
                  <a:srgbClr val="FFFFFF"/>
                </a:solidFill>
                <a:effectLst/>
                <a:latin typeface="Segoe UI" panose="020B0502040204020203" pitchFamily="34" charset="0"/>
              </a:rPr>
            </a:br>
            <a:r>
              <a:rPr lang="en-US" sz="1200" b="0" i="0" u="none" strike="noStrike" dirty="0">
                <a:solidFill>
                  <a:schemeClr val="dk1"/>
                </a:solidFill>
                <a:effectLst/>
                <a:latin typeface="+mn-lt"/>
                <a:ea typeface="+mn-ea"/>
                <a:cs typeface="+mn-cs"/>
              </a:rPr>
              <a:t>* For this quarterly report, NOIE capacity below 50 kW is only included from NOIEs that have an aggregate unregistered DG capacity of more than two MW for those sites that are less than 50 kW in size, as described in Nodal Protocols Section 3.2.5.1 (2)</a:t>
            </a:r>
          </a:p>
          <a:p>
            <a:endParaRPr lang="en-US" sz="1200" b="0" i="0" u="none" strike="noStrike" dirty="0">
              <a:solidFill>
                <a:schemeClr val="dk1"/>
              </a:solidFill>
              <a:effectLst/>
              <a:latin typeface="+mn-lt"/>
              <a:ea typeface="+mn-ea"/>
              <a:cs typeface="+mn-cs"/>
            </a:endParaRPr>
          </a:p>
          <a:p>
            <a:r>
              <a:rPr lang="en-US" sz="1200" b="0" i="0" u="none" strike="noStrike" dirty="0">
                <a:solidFill>
                  <a:schemeClr val="dk1"/>
                </a:solidFill>
                <a:effectLst/>
                <a:latin typeface="+mn-lt"/>
                <a:ea typeface="+mn-ea"/>
                <a:cs typeface="+mn-cs"/>
              </a:rPr>
              <a:t>* Other Renewable category includes: biomass (wood/wood wastes), landfill gas, other biomass gases, and water</a:t>
            </a:r>
          </a:p>
          <a:p>
            <a:endParaRPr lang="en-US" sz="1200" b="0" i="0" u="none" strike="noStrike" dirty="0">
              <a:solidFill>
                <a:schemeClr val="dk1"/>
              </a:solidFill>
              <a:effectLst/>
              <a:latin typeface="+mn-lt"/>
              <a:ea typeface="+mn-ea"/>
              <a:cs typeface="+mn-cs"/>
            </a:endParaRPr>
          </a:p>
          <a:p>
            <a:r>
              <a:rPr lang="en-US" sz="1200" b="0" i="0" u="none" strike="noStrike" dirty="0">
                <a:solidFill>
                  <a:schemeClr val="dk1"/>
                </a:solidFill>
                <a:effectLst/>
                <a:latin typeface="+mn-lt"/>
                <a:ea typeface="+mn-ea"/>
                <a:cs typeface="+mn-cs"/>
              </a:rPr>
              <a:t>* Other Non-Renewable category includes: bituminous coal, subbituminous coal, lignite coal, petroleum coke, distillate fuel oil, natural gas, other gases, and waste heat not directly attributed to a fuel source</a:t>
            </a:r>
            <a:endParaRPr lang="en-US" sz="1200" dirty="0"/>
          </a:p>
          <a:p>
            <a:pPr marL="171450" marR="0" lvl="0" indent="-171450" algn="l" defTabSz="914400" rtl="0" eaLnBrk="1" fontAlgn="auto" latinLnBrk="0" hangingPunct="1">
              <a:lnSpc>
                <a:spcPct val="100000"/>
              </a:lnSpc>
              <a:spcBef>
                <a:spcPts val="0"/>
              </a:spcBef>
              <a:spcAft>
                <a:spcPts val="0"/>
              </a:spcAft>
              <a:buClrTx/>
              <a:buSzTx/>
              <a:buFontTx/>
              <a:buChar char="-"/>
              <a:tabLst/>
              <a:defRPr/>
            </a:pPr>
            <a:endParaRPr lang="en-US" b="0" i="0" dirty="0">
              <a:solidFill>
                <a:srgbClr val="FFFFFF"/>
              </a:solidFill>
              <a:effectLst/>
              <a:latin typeface="Segoe UI" panose="020B0502040204020203" pitchFamily="34" charset="0"/>
            </a:endParaRPr>
          </a:p>
        </p:txBody>
      </p:sp>
      <p:sp>
        <p:nvSpPr>
          <p:cNvPr id="4" name="Slide Number Placeholder 3"/>
          <p:cNvSpPr>
            <a:spLocks noGrp="1"/>
          </p:cNvSpPr>
          <p:nvPr>
            <p:ph type="sldNum" sz="quarter" idx="10"/>
          </p:nvPr>
        </p:nvSpPr>
        <p:spPr/>
        <p:txBody>
          <a:bodyPr/>
          <a:lstStyle/>
          <a:p>
            <a:fld id="{F62AC51D-6DAA-4455-8EA7-D54B64909A85}" type="slidenum">
              <a:rPr lang="en-US" smtClean="0"/>
              <a:t>2</a:t>
            </a:fld>
            <a:endParaRPr lang="en-US" dirty="0"/>
          </a:p>
        </p:txBody>
      </p:sp>
    </p:spTree>
    <p:extLst>
      <p:ext uri="{BB962C8B-B14F-4D97-AF65-F5344CB8AC3E}">
        <p14:creationId xmlns:p14="http://schemas.microsoft.com/office/powerpoint/2010/main" val="10965086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3</a:t>
            </a:fld>
            <a:endParaRPr lang="en-US" dirty="0"/>
          </a:p>
        </p:txBody>
      </p:sp>
    </p:spTree>
    <p:extLst>
      <p:ext uri="{BB962C8B-B14F-4D97-AF65-F5344CB8AC3E}">
        <p14:creationId xmlns:p14="http://schemas.microsoft.com/office/powerpoint/2010/main" val="37230594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4</a:t>
            </a:fld>
            <a:endParaRPr lang="en-US" dirty="0"/>
          </a:p>
        </p:txBody>
      </p:sp>
    </p:spTree>
    <p:extLst>
      <p:ext uri="{BB962C8B-B14F-4D97-AF65-F5344CB8AC3E}">
        <p14:creationId xmlns:p14="http://schemas.microsoft.com/office/powerpoint/2010/main" val="21958394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Footer Placeholder 4"/>
          <p:cNvSpPr>
            <a:spLocks noGrp="1"/>
          </p:cNvSpPr>
          <p:nvPr>
            <p:ph type="ftr" sz="quarter" idx="11"/>
          </p:nvPr>
        </p:nvSpPr>
        <p:spPr/>
        <p:txBody>
          <a:bodyPr/>
          <a:lstStyle/>
          <a:p>
            <a:r>
              <a:rPr lang="en-US" dirty="0"/>
              <a:t>Footer text goes here.</a:t>
            </a:r>
          </a:p>
        </p:txBody>
      </p:sp>
      <p:sp>
        <p:nvSpPr>
          <p:cNvPr id="7"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15744571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304800" y="990600"/>
            <a:ext cx="8534400" cy="5052221"/>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Footer Placeholder 4"/>
          <p:cNvSpPr>
            <a:spLocks noGrp="1"/>
          </p:cNvSpPr>
          <p:nvPr>
            <p:ph type="ftr" sz="quarter" idx="11"/>
          </p:nvPr>
        </p:nvSpPr>
        <p:spPr>
          <a:xfrm>
            <a:off x="2743200" y="6553200"/>
            <a:ext cx="4038600" cy="228600"/>
          </a:xfrm>
        </p:spPr>
        <p:txBody>
          <a:bodyPr/>
          <a:lstStyle/>
          <a:p>
            <a:r>
              <a:rPr lang="en-US" dirty="0"/>
              <a:t>Footer text goes here.</a:t>
            </a:r>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279008485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505200" y="0"/>
            <a:ext cx="56388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2814" y="2876277"/>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Footer text goes here.</a:t>
            </a:r>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0"/>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54675" y="6553200"/>
            <a:ext cx="707325" cy="253916"/>
          </a:xfrm>
          <a:prstGeom prst="rect">
            <a:avLst/>
          </a:prstGeom>
          <a:noFill/>
        </p:spPr>
        <p:txBody>
          <a:bodyPr wrap="square" rtlCol="0">
            <a:spAutoFit/>
          </a:bodyPr>
          <a:lstStyle/>
          <a:p>
            <a:pPr algn="l"/>
            <a:r>
              <a:rPr lang="en-US" sz="1000" b="1" baseline="0" dirty="0">
                <a:solidFill>
                  <a:schemeClr val="tx2"/>
                </a:solidFill>
              </a:rPr>
              <a:t>PUBLIC</a:t>
            </a:r>
            <a:endParaRPr lang="en-US" sz="1000" b="1" dirty="0">
              <a:solidFill>
                <a:schemeClr val="tx2"/>
              </a:solidFill>
            </a:endParaRPr>
          </a:p>
        </p:txBody>
      </p:sp>
      <p:sp>
        <p:nvSpPr>
          <p:cNvPr id="13"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810000" y="2105561"/>
            <a:ext cx="5646034" cy="2769989"/>
          </a:xfrm>
          <a:prstGeom prst="rect">
            <a:avLst/>
          </a:prstGeom>
          <a:noFill/>
        </p:spPr>
        <p:txBody>
          <a:bodyPr wrap="square" rtlCol="0">
            <a:spAutoFit/>
          </a:bodyPr>
          <a:lstStyle/>
          <a:p>
            <a:r>
              <a:rPr lang="en-US" sz="2800" b="1" dirty="0"/>
              <a:t>Unregistered Distributed Generation Report:</a:t>
            </a:r>
          </a:p>
          <a:p>
            <a:r>
              <a:rPr lang="en-US" sz="2800" b="1" dirty="0"/>
              <a:t>2024 Q4 Update</a:t>
            </a:r>
          </a:p>
          <a:p>
            <a:endParaRPr lang="en-US" dirty="0"/>
          </a:p>
          <a:p>
            <a:r>
              <a:rPr lang="en-US"/>
              <a:t>Fred Khodabakhsh</a:t>
            </a:r>
            <a:endParaRPr lang="en-US" dirty="0"/>
          </a:p>
          <a:p>
            <a:r>
              <a:rPr lang="en-US" dirty="0"/>
              <a:t>Resource Adequacy</a:t>
            </a:r>
          </a:p>
          <a:p>
            <a:endParaRPr lang="en-US" dirty="0"/>
          </a:p>
          <a:p>
            <a:r>
              <a:rPr lang="en-US" dirty="0"/>
              <a:t>2/5/2025</a:t>
            </a:r>
          </a:p>
        </p:txBody>
      </p:sp>
    </p:spTree>
    <p:extLst>
      <p:ext uri="{BB962C8B-B14F-4D97-AF65-F5344CB8AC3E}">
        <p14:creationId xmlns:p14="http://schemas.microsoft.com/office/powerpoint/2010/main" val="7306037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19882"/>
            <a:ext cx="8458200" cy="518318"/>
          </a:xfrm>
        </p:spPr>
        <p:txBody>
          <a:bodyPr/>
          <a:lstStyle/>
          <a:p>
            <a:r>
              <a:rPr lang="en-US" b="1" dirty="0">
                <a:solidFill>
                  <a:schemeClr val="accent1"/>
                </a:solidFill>
              </a:rPr>
              <a:t>2024 Q4 Unregistered Distributed Generation Report</a:t>
            </a:r>
          </a:p>
        </p:txBody>
      </p:sp>
      <p:sp>
        <p:nvSpPr>
          <p:cNvPr id="4" name="Slide Number Placeholder 3"/>
          <p:cNvSpPr>
            <a:spLocks noGrp="1"/>
          </p:cNvSpPr>
          <p:nvPr>
            <p:ph type="sldNum" sz="quarter" idx="4"/>
          </p:nvPr>
        </p:nvSpPr>
        <p:spPr/>
        <p:txBody>
          <a:bodyPr/>
          <a:lstStyle/>
          <a:p>
            <a:fld id="{1D93BD3E-1E9A-4970-A6F7-E7AC52762E0C}" type="slidenum">
              <a:rPr lang="en-US" smtClean="0"/>
              <a:pPr/>
              <a:t>2</a:t>
            </a:fld>
            <a:endParaRPr lang="en-US" dirty="0"/>
          </a:p>
        </p:txBody>
      </p:sp>
      <p:sp>
        <p:nvSpPr>
          <p:cNvPr id="6" name="TextBox 5">
            <a:extLst>
              <a:ext uri="{FF2B5EF4-FFF2-40B4-BE49-F238E27FC236}">
                <a16:creationId xmlns:a16="http://schemas.microsoft.com/office/drawing/2014/main" id="{69C8E057-9AE6-4BFE-8714-688BAD7414DD}"/>
              </a:ext>
            </a:extLst>
          </p:cNvPr>
          <p:cNvSpPr txBox="1"/>
          <p:nvPr/>
        </p:nvSpPr>
        <p:spPr>
          <a:xfrm>
            <a:off x="4114800" y="6130261"/>
            <a:ext cx="4876800" cy="276999"/>
          </a:xfrm>
          <a:prstGeom prst="rect">
            <a:avLst/>
          </a:prstGeom>
          <a:noFill/>
        </p:spPr>
        <p:txBody>
          <a:bodyPr wrap="square">
            <a:spAutoFit/>
          </a:bodyPr>
          <a:lstStyle/>
          <a:p>
            <a:r>
              <a:rPr lang="en-US" sz="1200" dirty="0"/>
              <a:t>Totals may not match the sum of their columns/rows due to rounding</a:t>
            </a:r>
          </a:p>
        </p:txBody>
      </p:sp>
      <p:sp>
        <p:nvSpPr>
          <p:cNvPr id="3" name="TextBox 2">
            <a:extLst>
              <a:ext uri="{FF2B5EF4-FFF2-40B4-BE49-F238E27FC236}">
                <a16:creationId xmlns:a16="http://schemas.microsoft.com/office/drawing/2014/main" id="{99C93114-741C-30C8-99E8-D232E5108DDA}"/>
              </a:ext>
            </a:extLst>
          </p:cNvPr>
          <p:cNvSpPr txBox="1"/>
          <p:nvPr/>
        </p:nvSpPr>
        <p:spPr>
          <a:xfrm>
            <a:off x="381000" y="5272936"/>
            <a:ext cx="8893988" cy="584775"/>
          </a:xfrm>
          <a:prstGeom prst="rect">
            <a:avLst/>
          </a:prstGeom>
          <a:noFill/>
        </p:spPr>
        <p:txBody>
          <a:bodyPr wrap="square" rtlCol="0">
            <a:spAutoFit/>
          </a:bodyPr>
          <a:lstStyle/>
          <a:p>
            <a:r>
              <a:rPr lang="en-US" sz="1600" baseline="0" dirty="0"/>
              <a:t>DG Battery </a:t>
            </a:r>
            <a:r>
              <a:rPr lang="en-US" sz="1600" dirty="0"/>
              <a:t>E</a:t>
            </a:r>
            <a:r>
              <a:rPr lang="en-US" sz="1600" baseline="0" dirty="0"/>
              <a:t>nergy </a:t>
            </a:r>
            <a:r>
              <a:rPr lang="en-US" sz="1600" dirty="0"/>
              <a:t>S</a:t>
            </a:r>
            <a:r>
              <a:rPr lang="en-US" sz="1600" baseline="0" dirty="0"/>
              <a:t>torage not included in the table above</a:t>
            </a:r>
            <a:br>
              <a:rPr lang="en-US" sz="1600" baseline="0" dirty="0"/>
            </a:br>
            <a:r>
              <a:rPr lang="en-US" sz="1600" baseline="0" dirty="0"/>
              <a:t>(40.51</a:t>
            </a:r>
            <a:r>
              <a:rPr lang="en-US" sz="1600" dirty="0"/>
              <a:t> MW Competitive, 40.26 MW NOIEs, 80.77 MW Total)</a:t>
            </a:r>
          </a:p>
        </p:txBody>
      </p:sp>
      <p:pic>
        <p:nvPicPr>
          <p:cNvPr id="8" name="Picture 7">
            <a:extLst>
              <a:ext uri="{FF2B5EF4-FFF2-40B4-BE49-F238E27FC236}">
                <a16:creationId xmlns:a16="http://schemas.microsoft.com/office/drawing/2014/main" id="{C8A0440A-7748-C40A-36A0-F670E2060209}"/>
              </a:ext>
            </a:extLst>
          </p:cNvPr>
          <p:cNvPicPr>
            <a:picLocks noChangeAspect="1"/>
          </p:cNvPicPr>
          <p:nvPr/>
        </p:nvPicPr>
        <p:blipFill>
          <a:blip r:embed="rId3"/>
          <a:stretch>
            <a:fillRect/>
          </a:stretch>
        </p:blipFill>
        <p:spPr>
          <a:xfrm>
            <a:off x="77756" y="1541627"/>
            <a:ext cx="8940617" cy="3149686"/>
          </a:xfrm>
          <a:prstGeom prst="rect">
            <a:avLst/>
          </a:prstGeom>
        </p:spPr>
      </p:pic>
    </p:spTree>
    <p:extLst>
      <p:ext uri="{BB962C8B-B14F-4D97-AF65-F5344CB8AC3E}">
        <p14:creationId xmlns:p14="http://schemas.microsoft.com/office/powerpoint/2010/main" val="22284662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19882"/>
            <a:ext cx="8458200" cy="518318"/>
          </a:xfrm>
        </p:spPr>
        <p:txBody>
          <a:bodyPr/>
          <a:lstStyle/>
          <a:p>
            <a:r>
              <a:rPr lang="en-US" b="1" dirty="0"/>
              <a:t>2024 </a:t>
            </a:r>
            <a:r>
              <a:rPr lang="en-US" dirty="0"/>
              <a:t>Q3 → 2024 Q4 </a:t>
            </a:r>
            <a:r>
              <a:rPr lang="en-US" b="1" dirty="0"/>
              <a:t>Change </a:t>
            </a:r>
            <a:endParaRPr lang="en-US" b="1" dirty="0">
              <a:solidFill>
                <a:srgbClr val="FF0000"/>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3</a:t>
            </a:fld>
            <a:endParaRPr lang="en-US" dirty="0"/>
          </a:p>
        </p:txBody>
      </p:sp>
      <p:sp>
        <p:nvSpPr>
          <p:cNvPr id="6" name="TextBox 5">
            <a:extLst>
              <a:ext uri="{FF2B5EF4-FFF2-40B4-BE49-F238E27FC236}">
                <a16:creationId xmlns:a16="http://schemas.microsoft.com/office/drawing/2014/main" id="{69C8E057-9AE6-4BFE-8714-688BAD7414DD}"/>
              </a:ext>
            </a:extLst>
          </p:cNvPr>
          <p:cNvSpPr txBox="1"/>
          <p:nvPr/>
        </p:nvSpPr>
        <p:spPr>
          <a:xfrm>
            <a:off x="4114800" y="6130261"/>
            <a:ext cx="4876800" cy="276999"/>
          </a:xfrm>
          <a:prstGeom prst="rect">
            <a:avLst/>
          </a:prstGeom>
          <a:noFill/>
        </p:spPr>
        <p:txBody>
          <a:bodyPr wrap="square">
            <a:spAutoFit/>
          </a:bodyPr>
          <a:lstStyle/>
          <a:p>
            <a:r>
              <a:rPr lang="en-US" sz="1200" dirty="0"/>
              <a:t>Totals may not match the sum of their columns/rows due to rounding</a:t>
            </a:r>
          </a:p>
        </p:txBody>
      </p:sp>
      <p:sp>
        <p:nvSpPr>
          <p:cNvPr id="3" name="TextBox 2">
            <a:extLst>
              <a:ext uri="{FF2B5EF4-FFF2-40B4-BE49-F238E27FC236}">
                <a16:creationId xmlns:a16="http://schemas.microsoft.com/office/drawing/2014/main" id="{2996F11A-E0C3-0C5A-6EBD-4B30D1A5854E}"/>
              </a:ext>
            </a:extLst>
          </p:cNvPr>
          <p:cNvSpPr txBox="1"/>
          <p:nvPr/>
        </p:nvSpPr>
        <p:spPr>
          <a:xfrm>
            <a:off x="457200" y="5545491"/>
            <a:ext cx="8229600" cy="338554"/>
          </a:xfrm>
          <a:prstGeom prst="rect">
            <a:avLst/>
          </a:prstGeom>
          <a:noFill/>
        </p:spPr>
        <p:txBody>
          <a:bodyPr wrap="square" rtlCol="0">
            <a:spAutoFit/>
          </a:bodyPr>
          <a:lstStyle/>
          <a:p>
            <a:r>
              <a:rPr lang="en-US" sz="1600" dirty="0"/>
              <a:t>MW decreases represent data corrections by NOIEs.</a:t>
            </a:r>
          </a:p>
        </p:txBody>
      </p:sp>
      <p:pic>
        <p:nvPicPr>
          <p:cNvPr id="7" name="Picture 6">
            <a:extLst>
              <a:ext uri="{FF2B5EF4-FFF2-40B4-BE49-F238E27FC236}">
                <a16:creationId xmlns:a16="http://schemas.microsoft.com/office/drawing/2014/main" id="{2D373471-3A4C-85BE-5FC2-16CC682D45E9}"/>
              </a:ext>
            </a:extLst>
          </p:cNvPr>
          <p:cNvPicPr>
            <a:picLocks noChangeAspect="1"/>
          </p:cNvPicPr>
          <p:nvPr/>
        </p:nvPicPr>
        <p:blipFill>
          <a:blip r:embed="rId3"/>
          <a:stretch>
            <a:fillRect/>
          </a:stretch>
        </p:blipFill>
        <p:spPr>
          <a:xfrm>
            <a:off x="342900" y="1649689"/>
            <a:ext cx="8458200" cy="3669082"/>
          </a:xfrm>
          <a:prstGeom prst="rect">
            <a:avLst/>
          </a:prstGeom>
        </p:spPr>
      </p:pic>
    </p:spTree>
    <p:extLst>
      <p:ext uri="{BB962C8B-B14F-4D97-AF65-F5344CB8AC3E}">
        <p14:creationId xmlns:p14="http://schemas.microsoft.com/office/powerpoint/2010/main" val="18809971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p:spPr>
        <p:txBody>
          <a:bodyPr/>
          <a:lstStyle/>
          <a:p>
            <a:r>
              <a:rPr lang="en-US" b="1" dirty="0">
                <a:solidFill>
                  <a:schemeClr val="accent1"/>
                </a:solidFill>
              </a:rPr>
              <a:t>Unregistered DG Growth: 2016-Q2* to 2024-Q4</a:t>
            </a:r>
          </a:p>
        </p:txBody>
      </p:sp>
      <p:sp>
        <p:nvSpPr>
          <p:cNvPr id="4" name="Slide Number Placeholder 3"/>
          <p:cNvSpPr>
            <a:spLocks noGrp="1"/>
          </p:cNvSpPr>
          <p:nvPr>
            <p:ph type="sldNum" sz="quarter" idx="4"/>
          </p:nvPr>
        </p:nvSpPr>
        <p:spPr/>
        <p:txBody>
          <a:bodyPr/>
          <a:lstStyle/>
          <a:p>
            <a:fld id="{1D93BD3E-1E9A-4970-A6F7-E7AC52762E0C}" type="slidenum">
              <a:rPr lang="en-US" smtClean="0"/>
              <a:pPr/>
              <a:t>4</a:t>
            </a:fld>
            <a:endParaRPr lang="en-US" dirty="0"/>
          </a:p>
        </p:txBody>
      </p:sp>
      <p:sp>
        <p:nvSpPr>
          <p:cNvPr id="3" name="TextBox 2"/>
          <p:cNvSpPr txBox="1"/>
          <p:nvPr/>
        </p:nvSpPr>
        <p:spPr>
          <a:xfrm>
            <a:off x="914400" y="5572036"/>
            <a:ext cx="7391400" cy="600164"/>
          </a:xfrm>
          <a:prstGeom prst="rect">
            <a:avLst/>
          </a:prstGeom>
          <a:noFill/>
        </p:spPr>
        <p:txBody>
          <a:bodyPr wrap="square" rtlCol="0">
            <a:spAutoFit/>
          </a:bodyPr>
          <a:lstStyle/>
          <a:p>
            <a:r>
              <a:rPr lang="en-US" sz="1100" dirty="0"/>
              <a:t>* 2016-Q2 was the first report published after implementation of report changes per NPRR794/COPMGR044</a:t>
            </a:r>
          </a:p>
          <a:p>
            <a:r>
              <a:rPr lang="en-US" sz="1100" dirty="0"/>
              <a:t>** 2019-Q3 was the first report published after implementation of report changes per NPRR891</a:t>
            </a:r>
            <a:br>
              <a:rPr lang="en-US" sz="1100" dirty="0"/>
            </a:br>
            <a:r>
              <a:rPr lang="en-US" sz="1100" dirty="0"/>
              <a:t>2024-Q2 was the first report published excluding Battery Energy Storage systems.</a:t>
            </a:r>
          </a:p>
        </p:txBody>
      </p:sp>
      <p:pic>
        <p:nvPicPr>
          <p:cNvPr id="7" name="Picture 6">
            <a:extLst>
              <a:ext uri="{FF2B5EF4-FFF2-40B4-BE49-F238E27FC236}">
                <a16:creationId xmlns:a16="http://schemas.microsoft.com/office/drawing/2014/main" id="{EE262707-32A0-A6C3-1AA5-F9895D92889B}"/>
              </a:ext>
            </a:extLst>
          </p:cNvPr>
          <p:cNvPicPr>
            <a:picLocks noChangeAspect="1"/>
          </p:cNvPicPr>
          <p:nvPr/>
        </p:nvPicPr>
        <p:blipFill>
          <a:blip r:embed="rId3"/>
          <a:stretch>
            <a:fillRect/>
          </a:stretch>
        </p:blipFill>
        <p:spPr>
          <a:xfrm>
            <a:off x="1219200" y="972980"/>
            <a:ext cx="6064562" cy="4388076"/>
          </a:xfrm>
          <a:prstGeom prst="rect">
            <a:avLst/>
          </a:prstGeom>
        </p:spPr>
      </p:pic>
    </p:spTree>
    <p:extLst>
      <p:ext uri="{BB962C8B-B14F-4D97-AF65-F5344CB8AC3E}">
        <p14:creationId xmlns:p14="http://schemas.microsoft.com/office/powerpoint/2010/main" val="4178612473"/>
      </p:ext>
    </p:extLst>
  </p:cSld>
  <p:clrMapOvr>
    <a:masterClrMapping/>
  </p:clrMapOvr>
</p:sld>
</file>

<file path=ppt/theme/theme1.xml><?xml version="1.0" encoding="utf-8"?>
<a:theme xmlns:a="http://schemas.openxmlformats.org/drawingml/2006/main" name="1_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2E2BDB63875B034C8B32518C6496ADD1" ma:contentTypeVersion="0" ma:contentTypeDescription="Create a new document." ma:contentTypeScope="" ma:versionID="2e49056469cb591c67c33c10da96a071">
  <xsd:schema xmlns:xsd="http://www.w3.org/2001/XMLSchema" xmlns:xs="http://www.w3.org/2001/XMLSchema" xmlns:p="http://schemas.microsoft.com/office/2006/metadata/properties" xmlns:ns2="c34af464-7aa1-4edd-9be4-83dffc1cb926" targetNamespace="http://schemas.microsoft.com/office/2006/metadata/properties" ma:root="true" ma:fieldsID="3a653c66fd0ce9b40621f227f901e684"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0E9AA12-8AF9-4AA6-90FE-24669859CDF3}">
  <ds:schemaRefs>
    <ds:schemaRef ds:uri="http://purl.org/dc/dcmitype/"/>
    <ds:schemaRef ds:uri="c34af464-7aa1-4edd-9be4-83dffc1cb926"/>
    <ds:schemaRef ds:uri="http://purl.org/dc/elements/1.1/"/>
    <ds:schemaRef ds:uri="http://schemas.microsoft.com/office/2006/metadata/properties"/>
    <ds:schemaRef ds:uri="http://schemas.microsoft.com/office/2006/documentManagement/types"/>
    <ds:schemaRef ds:uri="http://schemas.openxmlformats.org/package/2006/metadata/core-properties"/>
    <ds:schemaRef ds:uri="http://schemas.microsoft.com/office/infopath/2007/PartnerControls"/>
    <ds:schemaRef ds:uri="http://www.w3.org/XML/1998/namespace"/>
    <ds:schemaRef ds:uri="http://purl.org/dc/terms/"/>
  </ds:schemaRefs>
</ds:datastoreItem>
</file>

<file path=customXml/itemProps2.xml><?xml version="1.0" encoding="utf-8"?>
<ds:datastoreItem xmlns:ds="http://schemas.openxmlformats.org/officeDocument/2006/customXml" ds:itemID="{E4A68982-DD5D-44FD-B77F-4C531465FE54}">
  <ds:schemaRefs>
    <ds:schemaRef ds:uri="http://schemas.microsoft.com/sharepoint/v3/contenttype/forms"/>
  </ds:schemaRefs>
</ds:datastoreItem>
</file>

<file path=customXml/itemProps3.xml><?xml version="1.0" encoding="utf-8"?>
<ds:datastoreItem xmlns:ds="http://schemas.openxmlformats.org/officeDocument/2006/customXml" ds:itemID="{5DFABCE5-6410-4FC5-930F-1111C63E401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2826</TotalTime>
  <Words>266</Words>
  <Application>Microsoft Office PowerPoint</Application>
  <PresentationFormat>On-screen Show (4:3)</PresentationFormat>
  <Paragraphs>30</Paragraphs>
  <Slides>4</Slides>
  <Notes>3</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4</vt:i4>
      </vt:variant>
    </vt:vector>
  </HeadingPairs>
  <TitlesOfParts>
    <vt:vector size="9" baseType="lpstr">
      <vt:lpstr>Arial</vt:lpstr>
      <vt:lpstr>Calibri</vt:lpstr>
      <vt:lpstr>Segoe UI</vt:lpstr>
      <vt:lpstr>1_Custom Design</vt:lpstr>
      <vt:lpstr>Office Theme</vt:lpstr>
      <vt:lpstr>PowerPoint Presentation</vt:lpstr>
      <vt:lpstr>2024 Q4 Unregistered Distributed Generation Report</vt:lpstr>
      <vt:lpstr>2024 Q3 → 2024 Q4 Change </vt:lpstr>
      <vt:lpstr>Unregistered DG Growth: 2016-Q2* to 2024-Q4</vt:lpstr>
    </vt:vector>
  </TitlesOfParts>
  <Company>The Electric Reliability Council of Texas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Anderson, Connor</dc:creator>
  <cp:lastModifiedBy>Clifton, Suzy</cp:lastModifiedBy>
  <cp:revision>184</cp:revision>
  <cp:lastPrinted>2016-01-21T20:53:15Z</cp:lastPrinted>
  <dcterms:created xsi:type="dcterms:W3CDTF">2016-01-21T15:20:31Z</dcterms:created>
  <dcterms:modified xsi:type="dcterms:W3CDTF">2025-01-28T20:11:20Z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0x0101002E2BDB63875B034C8B32518C6496ADD1</vt:lpwstr>
  </property>
  <property fmtid="{D5CDD505-2E9C-101B-9397-08002B2CF9AE}" pid="3" name="MSIP_Label_c144db1d-993e-40da-980d-6eea152adc50_Enabled">
    <vt:lpwstr>true</vt:lpwstr>
  </property>
  <property fmtid="{D5CDD505-2E9C-101B-9397-08002B2CF9AE}" pid="4" name="MSIP_Label_c144db1d-993e-40da-980d-6eea152adc50_SetDate">
    <vt:lpwstr>2025-01-28T20:11:15Z</vt:lpwstr>
  </property>
  <property fmtid="{D5CDD505-2E9C-101B-9397-08002B2CF9AE}" pid="5" name="MSIP_Label_c144db1d-993e-40da-980d-6eea152adc50_Method">
    <vt:lpwstr>Privileged</vt:lpwstr>
  </property>
  <property fmtid="{D5CDD505-2E9C-101B-9397-08002B2CF9AE}" pid="6" name="MSIP_Label_c144db1d-993e-40da-980d-6eea152adc50_Name">
    <vt:lpwstr>Public</vt:lpwstr>
  </property>
  <property fmtid="{D5CDD505-2E9C-101B-9397-08002B2CF9AE}" pid="7" name="MSIP_Label_c144db1d-993e-40da-980d-6eea152adc50_SiteId">
    <vt:lpwstr>0afb747d-bff7-4596-a9fc-950ef9e0ec45</vt:lpwstr>
  </property>
  <property fmtid="{D5CDD505-2E9C-101B-9397-08002B2CF9AE}" pid="8" name="MSIP_Label_c144db1d-993e-40da-980d-6eea152adc50_ActionId">
    <vt:lpwstr>13bcb2c8-f019-4f83-b7de-34dcd9bff437</vt:lpwstr>
  </property>
  <property fmtid="{D5CDD505-2E9C-101B-9397-08002B2CF9AE}" pid="9" name="MSIP_Label_c144db1d-993e-40da-980d-6eea152adc50_ContentBits">
    <vt:lpwstr>0</vt:lpwstr>
  </property>
</Properties>
</file>