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645" r:id="rId8"/>
    <p:sldId id="646" r:id="rId9"/>
    <p:sldId id="644" r:id="rId10"/>
    <p:sldId id="647" r:id="rId11"/>
    <p:sldId id="648" r:id="rId12"/>
    <p:sldId id="64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36" d="100"/>
          <a:sy n="136" d="100"/>
        </p:scale>
        <p:origin x="139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19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89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40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4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1272025-DSWG-Meeting-_-Web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ERCOTLRandSODG@ercot.com" TargetMode="External"/><Relationship Id="rId4" Type="http://schemas.openxmlformats.org/officeDocument/2006/relationships/hyperlink" Target="mailto:ERS@ercot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RS@ercot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ERCOTLRandSODG@ercot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2362200"/>
            <a:ext cx="56460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Demand Side Working Group (DSWG)</a:t>
            </a:r>
          </a:p>
          <a:p>
            <a:r>
              <a:rPr lang="en-US" sz="2200" b="1" dirty="0"/>
              <a:t>ERCOT Update</a:t>
            </a:r>
          </a:p>
          <a:p>
            <a:endParaRPr lang="en-US" sz="2000" dirty="0"/>
          </a:p>
          <a:p>
            <a:r>
              <a:rPr lang="en-US" sz="2000" dirty="0"/>
              <a:t>January 27, 2025</a:t>
            </a:r>
          </a:p>
          <a:p>
            <a:r>
              <a:rPr lang="en-US" sz="2000" dirty="0"/>
              <a:t>ERCOT Staff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533400"/>
          </a:xfrm>
        </p:spPr>
        <p:txBody>
          <a:bodyPr/>
          <a:lstStyle/>
          <a:p>
            <a:r>
              <a:rPr lang="en-US" altLang="en-US" sz="2400" dirty="0"/>
              <a:t>Type of Load associated with ERS Resources and LRs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409316A4-1087-4F83-9012-628B01A0C0B5}"/>
              </a:ext>
            </a:extLst>
          </p:cNvPr>
          <p:cNvSpPr txBox="1"/>
          <p:nvPr/>
        </p:nvSpPr>
        <p:spPr>
          <a:xfrm>
            <a:off x="381000" y="1066800"/>
            <a:ext cx="80772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New requirement for participation</a:t>
            </a:r>
            <a:endParaRPr lang="en-US" altLang="en-US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To improve ERCOT’s visibility into the type of Load associated with ERS Resources and LRs, ERCOT will start requiring this information during the respective submission and registration processes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The types of Loads will be available in a dropdown list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A draft list has been posted on the </a:t>
            </a:r>
            <a:r>
              <a:rPr lang="en-US" altLang="en-US" sz="1600" dirty="0">
                <a:hlinkClick r:id="rId3"/>
              </a:rPr>
              <a:t>1/27/2025 DSWG meeting webpage </a:t>
            </a:r>
            <a:r>
              <a:rPr lang="en-US" altLang="en-US" sz="1600" dirty="0"/>
              <a:t>for review and comment 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Please send any feedback or questions to </a:t>
            </a:r>
            <a:r>
              <a:rPr lang="en-US" altLang="en-US" sz="1600" dirty="0">
                <a:hlinkClick r:id="rId4"/>
              </a:rPr>
              <a:t>ERS@ercot.com</a:t>
            </a:r>
            <a:r>
              <a:rPr lang="en-US" altLang="en-US" sz="1600" dirty="0"/>
              <a:t> and  </a:t>
            </a:r>
            <a:r>
              <a:rPr lang="en-US" altLang="en-US" sz="1600" dirty="0">
                <a:hlinkClick r:id="rId5"/>
              </a:rPr>
              <a:t>ERCOTLRandSODG@ercot.com</a:t>
            </a:r>
            <a:r>
              <a:rPr lang="en-US" altLang="en-US" sz="1600" dirty="0"/>
              <a:t> 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The completed list will be posted for the next DSWG meeting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4286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533400"/>
          </a:xfrm>
        </p:spPr>
        <p:txBody>
          <a:bodyPr/>
          <a:lstStyle/>
          <a:p>
            <a:r>
              <a:rPr lang="en-US" altLang="en-US" sz="2400" dirty="0"/>
              <a:t>Type of Load associated with ERS Resources and LRs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409316A4-1087-4F83-9012-628B01A0C0B5}"/>
              </a:ext>
            </a:extLst>
          </p:cNvPr>
          <p:cNvSpPr txBox="1"/>
          <p:nvPr/>
        </p:nvSpPr>
        <p:spPr>
          <a:xfrm>
            <a:off x="381000" y="990600"/>
            <a:ext cx="78486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For ERS Resources: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The “Load and Type(s) of Processes to be Curtailed” data field (column W) in the ERS Resource ID (ERID) file will be required in both the R tab and the Alt tab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This field is currently optional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This requirement will become effective with the ERID submissions for the JUN-SEP 2025 Standard Contract Term (SCT), which will begin on 4/7/2025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3088ACA-C76E-3E0D-30E6-960CFD073EEE}"/>
              </a:ext>
            </a:extLst>
          </p:cNvPr>
          <p:cNvGrpSpPr/>
          <p:nvPr/>
        </p:nvGrpSpPr>
        <p:grpSpPr>
          <a:xfrm>
            <a:off x="2438400" y="3429000"/>
            <a:ext cx="4800600" cy="2178032"/>
            <a:chOff x="1066800" y="3384569"/>
            <a:chExt cx="4800600" cy="217803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39E61CF-50B1-2AEA-32AD-91E03F769A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41217" r="16674" b="20719"/>
            <a:stretch/>
          </p:blipFill>
          <p:spPr>
            <a:xfrm>
              <a:off x="1066800" y="3581400"/>
              <a:ext cx="4495800" cy="1981201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CB7FD3D-98A4-2DE4-BBFA-2E02F014DE03}"/>
                </a:ext>
              </a:extLst>
            </p:cNvPr>
            <p:cNvSpPr txBox="1"/>
            <p:nvPr/>
          </p:nvSpPr>
          <p:spPr>
            <a:xfrm>
              <a:off x="4114800" y="3384569"/>
              <a:ext cx="1752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3347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533400"/>
          </a:xfrm>
        </p:spPr>
        <p:txBody>
          <a:bodyPr/>
          <a:lstStyle/>
          <a:p>
            <a:r>
              <a:rPr lang="en-US" altLang="en-US" sz="2400" dirty="0"/>
              <a:t>Type of Load associated with ERS Resources and LRs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409316A4-1087-4F83-9012-628B01A0C0B5}"/>
              </a:ext>
            </a:extLst>
          </p:cNvPr>
          <p:cNvSpPr txBox="1"/>
          <p:nvPr/>
        </p:nvSpPr>
        <p:spPr>
          <a:xfrm>
            <a:off x="381000" y="990600"/>
            <a:ext cx="7848600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For Load Resources: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The “Type of Load being served” will be a required field for all new LRs created using the Resource Integration &amp; Ongoing Operations – Interconnection Services application (RIOO – IS)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This field likely will not be added to RIOO until the 2nd half of this year, and ERCOT will communicate the effective date before it’s implemented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After the field is added to RIOO – IS, ERCOT will also contact Resource Entities to collect the type of Load for all existing LRs so data can be added to RIOO – Resource Services (RS)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9358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533400"/>
          </a:xfrm>
        </p:spPr>
        <p:txBody>
          <a:bodyPr/>
          <a:lstStyle/>
          <a:p>
            <a:r>
              <a:rPr lang="en-US" altLang="en-US" sz="2400" dirty="0"/>
              <a:t>Type of Load associated with ERS Resources and LRs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409316A4-1087-4F83-9012-628B01A0C0B5}"/>
              </a:ext>
            </a:extLst>
          </p:cNvPr>
          <p:cNvSpPr txBox="1"/>
          <p:nvPr/>
        </p:nvSpPr>
        <p:spPr>
          <a:xfrm>
            <a:off x="381000" y="1143000"/>
            <a:ext cx="80772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Reminder to review the list and send any feedback or questions to </a:t>
            </a:r>
            <a:r>
              <a:rPr lang="en-US" altLang="en-US" sz="2000" dirty="0">
                <a:hlinkClick r:id="rId3"/>
              </a:rPr>
              <a:t>ERS@ercot.com</a:t>
            </a:r>
            <a:r>
              <a:rPr lang="en-US" altLang="en-US" sz="2000" dirty="0"/>
              <a:t> and  </a:t>
            </a:r>
            <a:r>
              <a:rPr lang="en-US" altLang="en-US" sz="2000" dirty="0">
                <a:hlinkClick r:id="rId4"/>
              </a:rPr>
              <a:t>ERCOTLRandSODG@ercot.com</a:t>
            </a:r>
            <a:r>
              <a:rPr lang="en-US" altLang="en-US" sz="2000" dirty="0"/>
              <a:t> 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The completed list will be posted for the next DSWG meeting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0033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7A05-0F67-0F78-A37B-BA49B1823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Summary of DR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FC75E-6AC2-BB3C-1C0D-B793DF32E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81833"/>
          </a:xfrm>
        </p:spPr>
        <p:txBody>
          <a:bodyPr/>
          <a:lstStyle/>
          <a:p>
            <a:r>
              <a:rPr lang="en-US" sz="2000" dirty="0"/>
              <a:t>NPRR1253 - </a:t>
            </a:r>
            <a:r>
              <a:rPr lang="en-US" sz="2000" i="0" dirty="0">
                <a:solidFill>
                  <a:srgbClr val="212529"/>
                </a:solidFill>
                <a:effectLst/>
              </a:rPr>
              <a:t>Incorporate ESR Charging Load Information into ICCP</a:t>
            </a:r>
          </a:p>
          <a:p>
            <a:pPr lvl="1"/>
            <a:r>
              <a:rPr lang="en-US" sz="1600" dirty="0">
                <a:solidFill>
                  <a:srgbClr val="212529"/>
                </a:solidFill>
              </a:rPr>
              <a:t>During the January 22 TAC meeting ERCOT communicated that upon further review we support the approval of NPRR1253 as recommended by PRS</a:t>
            </a:r>
          </a:p>
          <a:p>
            <a:pPr lvl="1"/>
            <a:r>
              <a:rPr lang="en-US" sz="1600" dirty="0">
                <a:solidFill>
                  <a:srgbClr val="212529"/>
                </a:solidFill>
              </a:rPr>
              <a:t>Distribute by ICCP and post to the ERCOT Website</a:t>
            </a:r>
          </a:p>
          <a:p>
            <a:pPr lvl="1"/>
            <a:r>
              <a:rPr lang="en-US" sz="1600" dirty="0">
                <a:solidFill>
                  <a:srgbClr val="212529"/>
                </a:solidFill>
              </a:rPr>
              <a:t>Implement by June 1, 2025</a:t>
            </a:r>
          </a:p>
          <a:p>
            <a:pPr lvl="1"/>
            <a:r>
              <a:rPr lang="en-US" sz="1600" dirty="0">
                <a:solidFill>
                  <a:srgbClr val="212529"/>
                </a:solidFill>
              </a:rPr>
              <a:t>Also, data currently available through the Energy Storage Resources Dashboard </a:t>
            </a:r>
          </a:p>
          <a:p>
            <a:pPr lvl="1"/>
            <a:endParaRPr lang="en-US" sz="1600" dirty="0">
              <a:solidFill>
                <a:srgbClr val="212529"/>
              </a:solidFill>
            </a:endParaRPr>
          </a:p>
          <a:p>
            <a:r>
              <a:rPr lang="en-US" sz="2000" dirty="0">
                <a:solidFill>
                  <a:srgbClr val="212529"/>
                </a:solidFill>
              </a:rPr>
              <a:t>NPRR1226 – Demand Response Monitor</a:t>
            </a:r>
          </a:p>
          <a:p>
            <a:pPr lvl="1"/>
            <a:r>
              <a:rPr lang="en-US" sz="1600" dirty="0">
                <a:solidFill>
                  <a:srgbClr val="212529"/>
                </a:solidFill>
              </a:rPr>
              <a:t>Remains tabled at PRS</a:t>
            </a:r>
          </a:p>
          <a:p>
            <a:pPr lvl="1"/>
            <a:r>
              <a:rPr lang="en-US" sz="1600" dirty="0">
                <a:solidFill>
                  <a:srgbClr val="212529"/>
                </a:solidFill>
              </a:rPr>
              <a:t>Limited development </a:t>
            </a:r>
          </a:p>
          <a:p>
            <a:pPr lvl="1"/>
            <a:endParaRPr lang="en-US" sz="1600" dirty="0">
              <a:solidFill>
                <a:srgbClr val="212529"/>
              </a:solidFill>
            </a:endParaRPr>
          </a:p>
          <a:p>
            <a:r>
              <a:rPr lang="en-US" sz="2000" dirty="0">
                <a:solidFill>
                  <a:srgbClr val="212529"/>
                </a:solidFill>
              </a:rPr>
              <a:t>NPRR1265 – Unregistered Distributed Generator (UDG)</a:t>
            </a:r>
          </a:p>
          <a:p>
            <a:pPr lvl="1"/>
            <a:r>
              <a:rPr lang="en-US" sz="1600" dirty="0"/>
              <a:t>Evolved out of HB 3390</a:t>
            </a:r>
          </a:p>
          <a:p>
            <a:pPr lvl="1"/>
            <a:r>
              <a:rPr lang="en-US" sz="1600" dirty="0"/>
              <a:t>Creates Definition for UDG</a:t>
            </a:r>
          </a:p>
          <a:p>
            <a:pPr lvl="1"/>
            <a:r>
              <a:rPr lang="en-US" sz="1600" dirty="0"/>
              <a:t>Requirement for UDGs to provide information to their respective DSP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F99D-F4C2-24BD-3972-0CF6AF25E8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2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66F3-8BF8-9157-7CD5-B177E472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Summary of DR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B76C5-1D30-D117-7FE5-8C3A36ED4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</p:spPr>
        <p:txBody>
          <a:bodyPr/>
          <a:lstStyle/>
          <a:p>
            <a:r>
              <a:rPr lang="en-US" sz="2000" dirty="0">
                <a:latin typeface="+mj-lt"/>
              </a:rPr>
              <a:t>NPRR 1260 - 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+mj-lt"/>
              </a:rPr>
              <a:t>Corrections for CLR Requirements Inadvertently Removed</a:t>
            </a:r>
          </a:p>
          <a:p>
            <a:pPr lvl="1"/>
            <a:r>
              <a:rPr lang="en-US" sz="1600" b="0" i="0" dirty="0">
                <a:solidFill>
                  <a:srgbClr val="212529"/>
                </a:solidFill>
                <a:effectLst/>
                <a:latin typeface="+mj-lt"/>
              </a:rPr>
              <a:t>Reinstates requirements applicable to CLRs that were inadvertently removed during the process to approve and implement NPRR863 (ECRS)</a:t>
            </a:r>
          </a:p>
          <a:p>
            <a:pPr lvl="1"/>
            <a:r>
              <a:rPr lang="en-US" sz="1600" dirty="0">
                <a:solidFill>
                  <a:srgbClr val="212529"/>
                </a:solidFill>
                <a:latin typeface="+mj-lt"/>
              </a:rPr>
              <a:t>TAC Approved</a:t>
            </a:r>
          </a:p>
          <a:p>
            <a:pPr lvl="1"/>
            <a:endParaRPr lang="en-US" sz="1600" dirty="0">
              <a:solidFill>
                <a:srgbClr val="212529"/>
              </a:solidFill>
              <a:latin typeface="+mj-lt"/>
            </a:endParaRPr>
          </a:p>
          <a:p>
            <a:r>
              <a:rPr lang="en-US" sz="2000" dirty="0">
                <a:solidFill>
                  <a:srgbClr val="212529"/>
                </a:solidFill>
              </a:rPr>
              <a:t>NPRR 1238 -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Voluntary Registration of Loads with Curtailable Load Capabilities</a:t>
            </a:r>
          </a:p>
          <a:p>
            <a:pPr lvl="1"/>
            <a:r>
              <a:rPr lang="en-US" sz="1600" dirty="0"/>
              <a:t>Establishes process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which Loads may inform ERCOT that the Load consumer is willing to curtail in the event of a PRC shortfall</a:t>
            </a:r>
          </a:p>
          <a:p>
            <a:pPr lvl="1"/>
            <a:r>
              <a:rPr lang="en-US" sz="1600" dirty="0"/>
              <a:t>Assist Utilities during Firm Load Shed events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3019AF-BAF3-22DB-B953-4E6251185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222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283659</TotalTime>
  <Words>542</Words>
  <Application>Microsoft Office PowerPoint</Application>
  <PresentationFormat>On-screen Show (4:3)</PresentationFormat>
  <Paragraphs>61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Type of Load associated with ERS Resources and LRs </vt:lpstr>
      <vt:lpstr>Type of Load associated with ERS Resources and LRs </vt:lpstr>
      <vt:lpstr>Type of Load associated with ERS Resources and LRs </vt:lpstr>
      <vt:lpstr>Type of Load associated with ERS Resources and LRs </vt:lpstr>
      <vt:lpstr>Summary of DR Activities</vt:lpstr>
      <vt:lpstr>Summary of DR Activities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dhouse</dc:creator>
  <cp:lastModifiedBy>Garza, Thelma</cp:lastModifiedBy>
  <cp:revision>2920</cp:revision>
  <cp:lastPrinted>2020-02-05T17:47:59Z</cp:lastPrinted>
  <dcterms:created xsi:type="dcterms:W3CDTF">2016-01-21T15:20:31Z</dcterms:created>
  <dcterms:modified xsi:type="dcterms:W3CDTF">2025-01-24T20:29:51Z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2024-01-16T17:28:29Z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06cf58e6-c254-411b-ac27-61ee519039e4</vt:lpwstr>
  </property>
  <property fmtid="{D5CDD505-2E9C-101B-9397-08002B2CF9AE}" pid="9" name="MSIP_Label_7084cbda-52b8-46fb-a7b7-cb5bd465ed85_ContentBits">
    <vt:lpwstr>0</vt:lpwstr>
  </property>
</Properties>
</file>