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9"/>
  </p:notesMasterIdLst>
  <p:handoutMasterIdLst>
    <p:handoutMasterId r:id="rId10"/>
  </p:handoutMasterIdLst>
  <p:sldIdLst>
    <p:sldId id="256" r:id="rId2"/>
    <p:sldId id="406" r:id="rId3"/>
    <p:sldId id="413" r:id="rId4"/>
    <p:sldId id="407" r:id="rId5"/>
    <p:sldId id="410" r:id="rId6"/>
    <p:sldId id="411" r:id="rId7"/>
    <p:sldId id="412" r:id="rId8"/>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ck Wood" initials="PW" lastIdx="3" clrIdx="0">
    <p:extLst>
      <p:ext uri="{19B8F6BF-5375-455C-9EA6-DF929625EA0E}">
        <p15:presenceInfo xmlns:p15="http://schemas.microsoft.com/office/powerpoint/2012/main" userId="3f41e10082fe89f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9"/>
  </p:normalViewPr>
  <p:slideViewPr>
    <p:cSldViewPr>
      <p:cViewPr varScale="1">
        <p:scale>
          <a:sx n="76" d="100"/>
          <a:sy n="76" d="100"/>
        </p:scale>
        <p:origin x="1586"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ms Siddiqi" userId="8515217b9be739cd" providerId="LiveId" clId="{C553B273-1A4C-4C0C-BB78-7351BA8E893D}"/>
    <pc:docChg chg="modSld">
      <pc:chgData name="Shams Siddiqi" userId="8515217b9be739cd" providerId="LiveId" clId="{C553B273-1A4C-4C0C-BB78-7351BA8E893D}" dt="2025-01-10T17:38:07.337" v="29" actId="20577"/>
      <pc:docMkLst>
        <pc:docMk/>
      </pc:docMkLst>
      <pc:sldChg chg="modSp mod">
        <pc:chgData name="Shams Siddiqi" userId="8515217b9be739cd" providerId="LiveId" clId="{C553B273-1A4C-4C0C-BB78-7351BA8E893D}" dt="2025-01-10T17:38:07.337" v="29" actId="20577"/>
        <pc:sldMkLst>
          <pc:docMk/>
          <pc:sldMk cId="3785097205" sldId="413"/>
        </pc:sldMkLst>
        <pc:spChg chg="mod">
          <ac:chgData name="Shams Siddiqi" userId="8515217b9be739cd" providerId="LiveId" clId="{C553B273-1A4C-4C0C-BB78-7351BA8E893D}" dt="2025-01-10T17:38:07.337" v="29" actId="20577"/>
          <ac:spMkLst>
            <pc:docMk/>
            <pc:sldMk cId="3785097205" sldId="413"/>
            <ac:spMk id="9221" creationId="{176FF7DE-CA83-66DF-6405-CEF984D727A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6B9A2601-A6AC-B860-C87B-92672D0301C2}"/>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7" name="Rectangle 3">
            <a:extLst>
              <a:ext uri="{FF2B5EF4-FFF2-40B4-BE49-F238E27FC236}">
                <a16:creationId xmlns:a16="http://schemas.microsoft.com/office/drawing/2014/main" id="{7667BFDE-FCFC-CBFF-FC53-A9B90D0BBB92}"/>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72708" name="Rectangle 4">
            <a:extLst>
              <a:ext uri="{FF2B5EF4-FFF2-40B4-BE49-F238E27FC236}">
                <a16:creationId xmlns:a16="http://schemas.microsoft.com/office/drawing/2014/main" id="{972D1A1A-7505-3C04-8F41-C1C8B533CB01}"/>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9" name="Rectangle 5">
            <a:extLst>
              <a:ext uri="{FF2B5EF4-FFF2-40B4-BE49-F238E27FC236}">
                <a16:creationId xmlns:a16="http://schemas.microsoft.com/office/drawing/2014/main" id="{6763FC17-303D-24BD-593F-AFE42CAF585F}"/>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67896AB9-E865-4E0A-AD54-79321AEDAD4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67D744D-9CE9-9ACF-E2BC-378AB5DCD063}"/>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3" name="Rectangle 3">
            <a:extLst>
              <a:ext uri="{FF2B5EF4-FFF2-40B4-BE49-F238E27FC236}">
                <a16:creationId xmlns:a16="http://schemas.microsoft.com/office/drawing/2014/main" id="{BF378D37-4A1F-0A54-5E9B-4E9CB2D9D80B}"/>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3076" name="Rectangle 4">
            <a:extLst>
              <a:ext uri="{FF2B5EF4-FFF2-40B4-BE49-F238E27FC236}">
                <a16:creationId xmlns:a16="http://schemas.microsoft.com/office/drawing/2014/main" id="{5CAE6A66-5757-17AB-3704-595C59D554C9}"/>
              </a:ext>
            </a:extLst>
          </p:cNvPr>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3EE40649-FE1E-6679-BC5E-4C8DCD4BC65B}"/>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3E8861D6-C213-BA1E-7D4F-E40020B80B5F}"/>
              </a:ext>
            </a:extLst>
          </p:cNvPr>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7" name="Rectangle 7">
            <a:extLst>
              <a:ext uri="{FF2B5EF4-FFF2-40B4-BE49-F238E27FC236}">
                <a16:creationId xmlns:a16="http://schemas.microsoft.com/office/drawing/2014/main" id="{D6950F17-EF6A-17AC-90DB-57DDEDAE191C}"/>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305F5976-DC91-4BB4-939A-A2F956F530E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23234D7-48E4-45A9-7F3F-0605CFB7D4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EB8E49D-4BF8-4AB6-8A31-F2D4E822C18B}" type="slidenum">
              <a:rPr lang="en-US" altLang="en-US" smtClean="0"/>
              <a:pPr>
                <a:spcBef>
                  <a:spcPct val="0"/>
                </a:spcBef>
              </a:pPr>
              <a:t>1</a:t>
            </a:fld>
            <a:endParaRPr lang="en-US" altLang="en-US"/>
          </a:p>
        </p:txBody>
      </p:sp>
      <p:sp>
        <p:nvSpPr>
          <p:cNvPr id="6147" name="Rectangle 2">
            <a:extLst>
              <a:ext uri="{FF2B5EF4-FFF2-40B4-BE49-F238E27FC236}">
                <a16:creationId xmlns:a16="http://schemas.microsoft.com/office/drawing/2014/main" id="{A368776C-B7FF-9EBA-8F90-2BA021EB354F}"/>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6D269CE6-A2F2-8FD7-862D-20E10A7B24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2</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C4F0E4-9F68-8B7F-9ACF-21B0AF390B81}"/>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691DE5FB-0980-F750-5565-DD8E99B2D56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3</a:t>
            </a:fld>
            <a:endParaRPr lang="en-US" altLang="en-US"/>
          </a:p>
        </p:txBody>
      </p:sp>
      <p:sp>
        <p:nvSpPr>
          <p:cNvPr id="10243" name="Rectangle 2">
            <a:extLst>
              <a:ext uri="{FF2B5EF4-FFF2-40B4-BE49-F238E27FC236}">
                <a16:creationId xmlns:a16="http://schemas.microsoft.com/office/drawing/2014/main" id="{3EF80314-92FE-8C7D-19CC-85AF2660AFCD}"/>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49331D28-1978-BA18-E77A-C496BF27FEF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1214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4</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3881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EE35EB-D7D0-7EAF-7407-E5D83FD3AA2E}"/>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4B7FA7E3-DBDF-E147-1D3C-F09BEBDC90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5</a:t>
            </a:fld>
            <a:endParaRPr lang="en-US" altLang="en-US"/>
          </a:p>
        </p:txBody>
      </p:sp>
      <p:sp>
        <p:nvSpPr>
          <p:cNvPr id="10243" name="Rectangle 2">
            <a:extLst>
              <a:ext uri="{FF2B5EF4-FFF2-40B4-BE49-F238E27FC236}">
                <a16:creationId xmlns:a16="http://schemas.microsoft.com/office/drawing/2014/main" id="{8E971D5D-6F64-FD37-8085-0ED55DC49109}"/>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C7233AB2-FD07-4E4E-B6AD-B288549D5C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6036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7D7DC-D313-760A-E5AD-4A42D6D0AA66}"/>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CF167DB8-D441-1430-B80A-AFDFEDDA01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6</a:t>
            </a:fld>
            <a:endParaRPr lang="en-US" altLang="en-US"/>
          </a:p>
        </p:txBody>
      </p:sp>
      <p:sp>
        <p:nvSpPr>
          <p:cNvPr id="10243" name="Rectangle 2">
            <a:extLst>
              <a:ext uri="{FF2B5EF4-FFF2-40B4-BE49-F238E27FC236}">
                <a16:creationId xmlns:a16="http://schemas.microsoft.com/office/drawing/2014/main" id="{796E2769-9823-BC38-46E2-E44C8E7D5EFA}"/>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40398534-F9BB-C159-66F8-2E3C82AC0D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0235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EF4AD1-A207-AF4F-1A0A-C4A37405E76D}"/>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6B15AFAF-4138-9868-B30B-735BC021F4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7</a:t>
            </a:fld>
            <a:endParaRPr lang="en-US" altLang="en-US"/>
          </a:p>
        </p:txBody>
      </p:sp>
      <p:sp>
        <p:nvSpPr>
          <p:cNvPr id="10243" name="Rectangle 2">
            <a:extLst>
              <a:ext uri="{FF2B5EF4-FFF2-40B4-BE49-F238E27FC236}">
                <a16:creationId xmlns:a16="http://schemas.microsoft.com/office/drawing/2014/main" id="{4BE9B985-4EB7-533C-D39E-47C3A53726EC}"/>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08D2C989-33FD-BEF4-B34F-E66E65C8DCC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0741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F2041B77-AD32-3F55-C8AF-8445D6243EB9}"/>
              </a:ext>
            </a:extLst>
          </p:cNvPr>
          <p:cNvGrpSpPr>
            <a:grpSpLocks/>
          </p:cNvGrpSpPr>
          <p:nvPr/>
        </p:nvGrpSpPr>
        <p:grpSpPr bwMode="auto">
          <a:xfrm>
            <a:off x="228600" y="2889250"/>
            <a:ext cx="8610600" cy="201613"/>
            <a:chOff x="144" y="1680"/>
            <a:chExt cx="5424" cy="144"/>
          </a:xfrm>
        </p:grpSpPr>
        <p:sp>
          <p:nvSpPr>
            <p:cNvPr id="3" name="Rectangle 8">
              <a:extLst>
                <a:ext uri="{FF2B5EF4-FFF2-40B4-BE49-F238E27FC236}">
                  <a16:creationId xmlns:a16="http://schemas.microsoft.com/office/drawing/2014/main" id="{AB92B168-F425-15AE-86BC-6C31A53E51A0}"/>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4" name="Rectangle 9">
              <a:extLst>
                <a:ext uri="{FF2B5EF4-FFF2-40B4-BE49-F238E27FC236}">
                  <a16:creationId xmlns:a16="http://schemas.microsoft.com/office/drawing/2014/main" id="{276910A9-E156-9789-E197-27870072283A}"/>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5" name="Rectangle 10">
              <a:extLst>
                <a:ext uri="{FF2B5EF4-FFF2-40B4-BE49-F238E27FC236}">
                  <a16:creationId xmlns:a16="http://schemas.microsoft.com/office/drawing/2014/main" id="{0A32B266-5ACA-0747-71E7-84CDF2FA4695}"/>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grpSp>
      <p:sp>
        <p:nvSpPr>
          <p:cNvPr id="5122"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F4EB84DA-6801-1936-78A8-A51B420EC635}"/>
              </a:ext>
            </a:extLst>
          </p:cNvPr>
          <p:cNvSpPr>
            <a:spLocks noGrp="1" noChangeArrowheads="1"/>
          </p:cNvSpPr>
          <p:nvPr>
            <p:ph type="dt" sz="half" idx="10"/>
          </p:nvPr>
        </p:nvSpPr>
        <p:spPr/>
        <p:txBody>
          <a:bodyPr/>
          <a:lstStyle>
            <a:lvl1pPr>
              <a:defRPr/>
            </a:lvl1pPr>
          </a:lstStyle>
          <a:p>
            <a:pPr>
              <a:defRPr/>
            </a:pPr>
            <a:r>
              <a:rPr lang="en-US"/>
              <a:t>January 2025</a:t>
            </a:r>
          </a:p>
        </p:txBody>
      </p:sp>
      <p:sp>
        <p:nvSpPr>
          <p:cNvPr id="7" name="Rectangle 5">
            <a:extLst>
              <a:ext uri="{FF2B5EF4-FFF2-40B4-BE49-F238E27FC236}">
                <a16:creationId xmlns:a16="http://schemas.microsoft.com/office/drawing/2014/main" id="{1BE876E4-1147-96F6-F2C9-5255D0246C7F}"/>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15138911-4793-AF47-B707-EEB58BE76215}"/>
              </a:ext>
            </a:extLst>
          </p:cNvPr>
          <p:cNvSpPr>
            <a:spLocks noGrp="1" noChangeArrowheads="1"/>
          </p:cNvSpPr>
          <p:nvPr>
            <p:ph type="sldNum" sz="quarter" idx="12"/>
          </p:nvPr>
        </p:nvSpPr>
        <p:spPr/>
        <p:txBody>
          <a:bodyPr/>
          <a:lstStyle>
            <a:lvl1pPr>
              <a:defRPr/>
            </a:lvl1pPr>
          </a:lstStyle>
          <a:p>
            <a:pPr>
              <a:defRPr/>
            </a:pPr>
            <a:fld id="{BB4C31CB-EC68-4B41-AC68-202A333007EE}" type="slidenum">
              <a:rPr lang="en-US" altLang="en-US"/>
              <a:pPr>
                <a:defRPr/>
              </a:pPr>
              <a:t>‹#›</a:t>
            </a:fld>
            <a:endParaRPr lang="en-US" altLang="en-US"/>
          </a:p>
        </p:txBody>
      </p:sp>
    </p:spTree>
    <p:extLst>
      <p:ext uri="{BB962C8B-B14F-4D97-AF65-F5344CB8AC3E}">
        <p14:creationId xmlns:p14="http://schemas.microsoft.com/office/powerpoint/2010/main" val="18952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C0A8A86-087E-302A-A343-58580D53FAAE}"/>
              </a:ext>
            </a:extLst>
          </p:cNvPr>
          <p:cNvSpPr>
            <a:spLocks noGrp="1" noChangeArrowheads="1"/>
          </p:cNvSpPr>
          <p:nvPr>
            <p:ph type="dt" sz="half" idx="10"/>
          </p:nvPr>
        </p:nvSpPr>
        <p:spPr>
          <a:ln/>
        </p:spPr>
        <p:txBody>
          <a:bodyPr/>
          <a:lstStyle>
            <a:lvl1pPr>
              <a:defRPr/>
            </a:lvl1pPr>
          </a:lstStyle>
          <a:p>
            <a:pPr>
              <a:defRPr/>
            </a:pPr>
            <a:r>
              <a:rPr lang="en-US"/>
              <a:t>January 2025</a:t>
            </a:r>
          </a:p>
        </p:txBody>
      </p:sp>
      <p:sp>
        <p:nvSpPr>
          <p:cNvPr id="5" name="Rectangle 5">
            <a:extLst>
              <a:ext uri="{FF2B5EF4-FFF2-40B4-BE49-F238E27FC236}">
                <a16:creationId xmlns:a16="http://schemas.microsoft.com/office/drawing/2014/main" id="{DB78493A-8748-FD69-43B2-3DB3A7271E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6E99F7-03E8-23E2-D4C7-65636678778A}"/>
              </a:ext>
            </a:extLst>
          </p:cNvPr>
          <p:cNvSpPr>
            <a:spLocks noGrp="1" noChangeArrowheads="1"/>
          </p:cNvSpPr>
          <p:nvPr>
            <p:ph type="sldNum" sz="quarter" idx="12"/>
          </p:nvPr>
        </p:nvSpPr>
        <p:spPr>
          <a:ln/>
        </p:spPr>
        <p:txBody>
          <a:bodyPr/>
          <a:lstStyle>
            <a:lvl1pPr>
              <a:defRPr/>
            </a:lvl1pPr>
          </a:lstStyle>
          <a:p>
            <a:pPr>
              <a:defRPr/>
            </a:pPr>
            <a:fld id="{53B5DB7F-0158-40FB-B3F0-D941C1D551D7}" type="slidenum">
              <a:rPr lang="en-US" altLang="en-US"/>
              <a:pPr>
                <a:defRPr/>
              </a:pPr>
              <a:t>‹#›</a:t>
            </a:fld>
            <a:endParaRPr lang="en-US" altLang="en-US"/>
          </a:p>
        </p:txBody>
      </p:sp>
    </p:spTree>
    <p:extLst>
      <p:ext uri="{BB962C8B-B14F-4D97-AF65-F5344CB8AC3E}">
        <p14:creationId xmlns:p14="http://schemas.microsoft.com/office/powerpoint/2010/main" val="153007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0B467A9-D6B8-1F77-4C89-ACEB4DFC288A}"/>
              </a:ext>
            </a:extLst>
          </p:cNvPr>
          <p:cNvSpPr>
            <a:spLocks noGrp="1" noChangeArrowheads="1"/>
          </p:cNvSpPr>
          <p:nvPr>
            <p:ph type="dt" sz="half" idx="10"/>
          </p:nvPr>
        </p:nvSpPr>
        <p:spPr>
          <a:ln/>
        </p:spPr>
        <p:txBody>
          <a:bodyPr/>
          <a:lstStyle>
            <a:lvl1pPr>
              <a:defRPr/>
            </a:lvl1pPr>
          </a:lstStyle>
          <a:p>
            <a:pPr>
              <a:defRPr/>
            </a:pPr>
            <a:r>
              <a:rPr lang="en-US"/>
              <a:t>January 2025</a:t>
            </a:r>
          </a:p>
        </p:txBody>
      </p:sp>
      <p:sp>
        <p:nvSpPr>
          <p:cNvPr id="5" name="Rectangle 5">
            <a:extLst>
              <a:ext uri="{FF2B5EF4-FFF2-40B4-BE49-F238E27FC236}">
                <a16:creationId xmlns:a16="http://schemas.microsoft.com/office/drawing/2014/main" id="{40203E07-2FC0-1323-E6A3-73604441EB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33DA997-A966-B7E8-5B7A-69F36C9E9468}"/>
              </a:ext>
            </a:extLst>
          </p:cNvPr>
          <p:cNvSpPr>
            <a:spLocks noGrp="1" noChangeArrowheads="1"/>
          </p:cNvSpPr>
          <p:nvPr>
            <p:ph type="sldNum" sz="quarter" idx="12"/>
          </p:nvPr>
        </p:nvSpPr>
        <p:spPr>
          <a:ln/>
        </p:spPr>
        <p:txBody>
          <a:bodyPr/>
          <a:lstStyle>
            <a:lvl1pPr>
              <a:defRPr/>
            </a:lvl1pPr>
          </a:lstStyle>
          <a:p>
            <a:pPr>
              <a:defRPr/>
            </a:pPr>
            <a:fld id="{86C9ABEC-FCC6-469C-9763-6CDD5A81643F}" type="slidenum">
              <a:rPr lang="en-US" altLang="en-US"/>
              <a:pPr>
                <a:defRPr/>
              </a:pPr>
              <a:t>‹#›</a:t>
            </a:fld>
            <a:endParaRPr lang="en-US" altLang="en-US"/>
          </a:p>
        </p:txBody>
      </p:sp>
    </p:spTree>
    <p:extLst>
      <p:ext uri="{BB962C8B-B14F-4D97-AF65-F5344CB8AC3E}">
        <p14:creationId xmlns:p14="http://schemas.microsoft.com/office/powerpoint/2010/main" val="32965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7EB1634-6FC8-4080-59F4-FD8BF8DC4D6F}"/>
              </a:ext>
            </a:extLst>
          </p:cNvPr>
          <p:cNvSpPr>
            <a:spLocks noGrp="1" noChangeArrowheads="1"/>
          </p:cNvSpPr>
          <p:nvPr>
            <p:ph type="dt" sz="half" idx="10"/>
          </p:nvPr>
        </p:nvSpPr>
        <p:spPr>
          <a:ln/>
        </p:spPr>
        <p:txBody>
          <a:bodyPr/>
          <a:lstStyle>
            <a:lvl1pPr>
              <a:defRPr/>
            </a:lvl1pPr>
          </a:lstStyle>
          <a:p>
            <a:pPr>
              <a:defRPr/>
            </a:pPr>
            <a:r>
              <a:rPr lang="en-US"/>
              <a:t>January 2025</a:t>
            </a:r>
          </a:p>
        </p:txBody>
      </p:sp>
      <p:sp>
        <p:nvSpPr>
          <p:cNvPr id="5" name="Rectangle 5">
            <a:extLst>
              <a:ext uri="{FF2B5EF4-FFF2-40B4-BE49-F238E27FC236}">
                <a16:creationId xmlns:a16="http://schemas.microsoft.com/office/drawing/2014/main" id="{4DEBBEF2-2C27-7546-7A47-15E290025B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0C4FC9D-3857-8A82-AD73-E734A9621DBF}"/>
              </a:ext>
            </a:extLst>
          </p:cNvPr>
          <p:cNvSpPr>
            <a:spLocks noGrp="1" noChangeArrowheads="1"/>
          </p:cNvSpPr>
          <p:nvPr>
            <p:ph type="sldNum" sz="quarter" idx="12"/>
          </p:nvPr>
        </p:nvSpPr>
        <p:spPr>
          <a:ln/>
        </p:spPr>
        <p:txBody>
          <a:bodyPr/>
          <a:lstStyle>
            <a:lvl1pPr>
              <a:defRPr/>
            </a:lvl1pPr>
          </a:lstStyle>
          <a:p>
            <a:pPr>
              <a:defRPr/>
            </a:pPr>
            <a:fld id="{FB90721B-D0FC-42F8-946C-01E541E53719}" type="slidenum">
              <a:rPr lang="en-US" altLang="en-US"/>
              <a:pPr>
                <a:defRPr/>
              </a:pPr>
              <a:t>‹#›</a:t>
            </a:fld>
            <a:endParaRPr lang="en-US" altLang="en-US"/>
          </a:p>
        </p:txBody>
      </p:sp>
    </p:spTree>
    <p:extLst>
      <p:ext uri="{BB962C8B-B14F-4D97-AF65-F5344CB8AC3E}">
        <p14:creationId xmlns:p14="http://schemas.microsoft.com/office/powerpoint/2010/main" val="338855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B0ED2EE-A8B4-0616-7292-6374BF4C8184}"/>
              </a:ext>
            </a:extLst>
          </p:cNvPr>
          <p:cNvSpPr>
            <a:spLocks noGrp="1" noChangeArrowheads="1"/>
          </p:cNvSpPr>
          <p:nvPr>
            <p:ph type="dt" sz="half" idx="10"/>
          </p:nvPr>
        </p:nvSpPr>
        <p:spPr>
          <a:ln/>
        </p:spPr>
        <p:txBody>
          <a:bodyPr/>
          <a:lstStyle>
            <a:lvl1pPr>
              <a:defRPr/>
            </a:lvl1pPr>
          </a:lstStyle>
          <a:p>
            <a:pPr>
              <a:defRPr/>
            </a:pPr>
            <a:r>
              <a:rPr lang="en-US"/>
              <a:t>January 2025</a:t>
            </a:r>
          </a:p>
        </p:txBody>
      </p:sp>
      <p:sp>
        <p:nvSpPr>
          <p:cNvPr id="5" name="Rectangle 5">
            <a:extLst>
              <a:ext uri="{FF2B5EF4-FFF2-40B4-BE49-F238E27FC236}">
                <a16:creationId xmlns:a16="http://schemas.microsoft.com/office/drawing/2014/main" id="{C7822F6F-576B-35A6-ED0D-2DD9DDA0FC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B5E7D00-A8D6-6504-416B-67915E7E0E0D}"/>
              </a:ext>
            </a:extLst>
          </p:cNvPr>
          <p:cNvSpPr>
            <a:spLocks noGrp="1" noChangeArrowheads="1"/>
          </p:cNvSpPr>
          <p:nvPr>
            <p:ph type="sldNum" sz="quarter" idx="12"/>
          </p:nvPr>
        </p:nvSpPr>
        <p:spPr>
          <a:ln/>
        </p:spPr>
        <p:txBody>
          <a:bodyPr/>
          <a:lstStyle>
            <a:lvl1pPr>
              <a:defRPr/>
            </a:lvl1pPr>
          </a:lstStyle>
          <a:p>
            <a:pPr>
              <a:defRPr/>
            </a:pPr>
            <a:fld id="{324F10DC-2E5E-482B-A911-773A7A4DC826}" type="slidenum">
              <a:rPr lang="en-US" altLang="en-US"/>
              <a:pPr>
                <a:defRPr/>
              </a:pPr>
              <a:t>‹#›</a:t>
            </a:fld>
            <a:endParaRPr lang="en-US" altLang="en-US"/>
          </a:p>
        </p:txBody>
      </p:sp>
    </p:spTree>
    <p:extLst>
      <p:ext uri="{BB962C8B-B14F-4D97-AF65-F5344CB8AC3E}">
        <p14:creationId xmlns:p14="http://schemas.microsoft.com/office/powerpoint/2010/main" val="331529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1B5FCF1-94ED-04E1-6CCF-CBF05227EB08}"/>
              </a:ext>
            </a:extLst>
          </p:cNvPr>
          <p:cNvSpPr>
            <a:spLocks noGrp="1" noChangeArrowheads="1"/>
          </p:cNvSpPr>
          <p:nvPr>
            <p:ph type="dt" sz="half" idx="10"/>
          </p:nvPr>
        </p:nvSpPr>
        <p:spPr>
          <a:ln/>
        </p:spPr>
        <p:txBody>
          <a:bodyPr/>
          <a:lstStyle>
            <a:lvl1pPr>
              <a:defRPr/>
            </a:lvl1pPr>
          </a:lstStyle>
          <a:p>
            <a:pPr>
              <a:defRPr/>
            </a:pPr>
            <a:r>
              <a:rPr lang="en-US"/>
              <a:t>January 2025</a:t>
            </a:r>
          </a:p>
        </p:txBody>
      </p:sp>
      <p:sp>
        <p:nvSpPr>
          <p:cNvPr id="6" name="Rectangle 5">
            <a:extLst>
              <a:ext uri="{FF2B5EF4-FFF2-40B4-BE49-F238E27FC236}">
                <a16:creationId xmlns:a16="http://schemas.microsoft.com/office/drawing/2014/main" id="{F8C27739-0A0E-62D2-7F5B-1069D2FDF1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2BDBBA1-2AC8-ED46-7C6F-EF8A5216D05F}"/>
              </a:ext>
            </a:extLst>
          </p:cNvPr>
          <p:cNvSpPr>
            <a:spLocks noGrp="1" noChangeArrowheads="1"/>
          </p:cNvSpPr>
          <p:nvPr>
            <p:ph type="sldNum" sz="quarter" idx="12"/>
          </p:nvPr>
        </p:nvSpPr>
        <p:spPr>
          <a:ln/>
        </p:spPr>
        <p:txBody>
          <a:bodyPr/>
          <a:lstStyle>
            <a:lvl1pPr>
              <a:defRPr/>
            </a:lvl1pPr>
          </a:lstStyle>
          <a:p>
            <a:pPr>
              <a:defRPr/>
            </a:pPr>
            <a:fld id="{1B49A6CB-DF96-4A1B-96B8-2CA30659CB9B}" type="slidenum">
              <a:rPr lang="en-US" altLang="en-US"/>
              <a:pPr>
                <a:defRPr/>
              </a:pPr>
              <a:t>‹#›</a:t>
            </a:fld>
            <a:endParaRPr lang="en-US" altLang="en-US"/>
          </a:p>
        </p:txBody>
      </p:sp>
    </p:spTree>
    <p:extLst>
      <p:ext uri="{BB962C8B-B14F-4D97-AF65-F5344CB8AC3E}">
        <p14:creationId xmlns:p14="http://schemas.microsoft.com/office/powerpoint/2010/main" val="2725105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1AFB631-117B-0C1B-ACAB-A31E7BC7BE0A}"/>
              </a:ext>
            </a:extLst>
          </p:cNvPr>
          <p:cNvSpPr>
            <a:spLocks noGrp="1" noChangeArrowheads="1"/>
          </p:cNvSpPr>
          <p:nvPr>
            <p:ph type="dt" sz="half" idx="10"/>
          </p:nvPr>
        </p:nvSpPr>
        <p:spPr>
          <a:ln/>
        </p:spPr>
        <p:txBody>
          <a:bodyPr/>
          <a:lstStyle>
            <a:lvl1pPr>
              <a:defRPr/>
            </a:lvl1pPr>
          </a:lstStyle>
          <a:p>
            <a:pPr>
              <a:defRPr/>
            </a:pPr>
            <a:r>
              <a:rPr lang="en-US"/>
              <a:t>January 2025</a:t>
            </a:r>
          </a:p>
        </p:txBody>
      </p:sp>
      <p:sp>
        <p:nvSpPr>
          <p:cNvPr id="8" name="Rectangle 5">
            <a:extLst>
              <a:ext uri="{FF2B5EF4-FFF2-40B4-BE49-F238E27FC236}">
                <a16:creationId xmlns:a16="http://schemas.microsoft.com/office/drawing/2014/main" id="{E239B4CF-8FF9-71DB-077E-FACF424774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574D733-8A1D-AA08-E1FF-EE3996E5C2A6}"/>
              </a:ext>
            </a:extLst>
          </p:cNvPr>
          <p:cNvSpPr>
            <a:spLocks noGrp="1" noChangeArrowheads="1"/>
          </p:cNvSpPr>
          <p:nvPr>
            <p:ph type="sldNum" sz="quarter" idx="12"/>
          </p:nvPr>
        </p:nvSpPr>
        <p:spPr>
          <a:ln/>
        </p:spPr>
        <p:txBody>
          <a:bodyPr/>
          <a:lstStyle>
            <a:lvl1pPr>
              <a:defRPr/>
            </a:lvl1pPr>
          </a:lstStyle>
          <a:p>
            <a:pPr>
              <a:defRPr/>
            </a:pPr>
            <a:fld id="{B6C61B77-6736-4ED0-9F8E-23DA1C7D7AD4}" type="slidenum">
              <a:rPr lang="en-US" altLang="en-US"/>
              <a:pPr>
                <a:defRPr/>
              </a:pPr>
              <a:t>‹#›</a:t>
            </a:fld>
            <a:endParaRPr lang="en-US" altLang="en-US"/>
          </a:p>
        </p:txBody>
      </p:sp>
    </p:spTree>
    <p:extLst>
      <p:ext uri="{BB962C8B-B14F-4D97-AF65-F5344CB8AC3E}">
        <p14:creationId xmlns:p14="http://schemas.microsoft.com/office/powerpoint/2010/main" val="2675244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FCE9D26-A1C5-030E-4F37-5432CB57CF71}"/>
              </a:ext>
            </a:extLst>
          </p:cNvPr>
          <p:cNvSpPr>
            <a:spLocks noGrp="1" noChangeArrowheads="1"/>
          </p:cNvSpPr>
          <p:nvPr>
            <p:ph type="dt" sz="half" idx="10"/>
          </p:nvPr>
        </p:nvSpPr>
        <p:spPr>
          <a:ln/>
        </p:spPr>
        <p:txBody>
          <a:bodyPr/>
          <a:lstStyle>
            <a:lvl1pPr>
              <a:defRPr/>
            </a:lvl1pPr>
          </a:lstStyle>
          <a:p>
            <a:pPr>
              <a:defRPr/>
            </a:pPr>
            <a:r>
              <a:rPr lang="en-US"/>
              <a:t>January 2025</a:t>
            </a:r>
          </a:p>
        </p:txBody>
      </p:sp>
      <p:sp>
        <p:nvSpPr>
          <p:cNvPr id="4" name="Rectangle 5">
            <a:extLst>
              <a:ext uri="{FF2B5EF4-FFF2-40B4-BE49-F238E27FC236}">
                <a16:creationId xmlns:a16="http://schemas.microsoft.com/office/drawing/2014/main" id="{971EC6F8-612D-87C3-F30E-1100E46F6A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6C4E5A5-37EB-BACD-E0E2-BC5F22B27EB6}"/>
              </a:ext>
            </a:extLst>
          </p:cNvPr>
          <p:cNvSpPr>
            <a:spLocks noGrp="1" noChangeArrowheads="1"/>
          </p:cNvSpPr>
          <p:nvPr>
            <p:ph type="sldNum" sz="quarter" idx="12"/>
          </p:nvPr>
        </p:nvSpPr>
        <p:spPr>
          <a:ln/>
        </p:spPr>
        <p:txBody>
          <a:bodyPr/>
          <a:lstStyle>
            <a:lvl1pPr>
              <a:defRPr/>
            </a:lvl1pPr>
          </a:lstStyle>
          <a:p>
            <a:pPr>
              <a:defRPr/>
            </a:pPr>
            <a:fld id="{B8E6FFD9-8304-4E39-98AE-CA1DC6390AFF}" type="slidenum">
              <a:rPr lang="en-US" altLang="en-US"/>
              <a:pPr>
                <a:defRPr/>
              </a:pPr>
              <a:t>‹#›</a:t>
            </a:fld>
            <a:endParaRPr lang="en-US" altLang="en-US"/>
          </a:p>
        </p:txBody>
      </p:sp>
    </p:spTree>
    <p:extLst>
      <p:ext uri="{BB962C8B-B14F-4D97-AF65-F5344CB8AC3E}">
        <p14:creationId xmlns:p14="http://schemas.microsoft.com/office/powerpoint/2010/main" val="285966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3A5768-7AB9-DA3C-6D50-D9FA40121D6E}"/>
              </a:ext>
            </a:extLst>
          </p:cNvPr>
          <p:cNvSpPr>
            <a:spLocks noGrp="1" noChangeArrowheads="1"/>
          </p:cNvSpPr>
          <p:nvPr>
            <p:ph type="dt" sz="half" idx="10"/>
          </p:nvPr>
        </p:nvSpPr>
        <p:spPr>
          <a:ln/>
        </p:spPr>
        <p:txBody>
          <a:bodyPr/>
          <a:lstStyle>
            <a:lvl1pPr>
              <a:defRPr/>
            </a:lvl1pPr>
          </a:lstStyle>
          <a:p>
            <a:pPr>
              <a:defRPr/>
            </a:pPr>
            <a:r>
              <a:rPr lang="en-US"/>
              <a:t>January 2025</a:t>
            </a:r>
          </a:p>
        </p:txBody>
      </p:sp>
      <p:sp>
        <p:nvSpPr>
          <p:cNvPr id="3" name="Rectangle 5">
            <a:extLst>
              <a:ext uri="{FF2B5EF4-FFF2-40B4-BE49-F238E27FC236}">
                <a16:creationId xmlns:a16="http://schemas.microsoft.com/office/drawing/2014/main" id="{8857B4D6-F8DD-E11A-3DF6-07D7A8436A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8F8DBA9-AC8C-717F-0312-3D5EA72C62DC}"/>
              </a:ext>
            </a:extLst>
          </p:cNvPr>
          <p:cNvSpPr>
            <a:spLocks noGrp="1" noChangeArrowheads="1"/>
          </p:cNvSpPr>
          <p:nvPr>
            <p:ph type="sldNum" sz="quarter" idx="12"/>
          </p:nvPr>
        </p:nvSpPr>
        <p:spPr>
          <a:ln/>
        </p:spPr>
        <p:txBody>
          <a:bodyPr/>
          <a:lstStyle>
            <a:lvl1pPr>
              <a:defRPr/>
            </a:lvl1pPr>
          </a:lstStyle>
          <a:p>
            <a:pPr>
              <a:defRPr/>
            </a:pPr>
            <a:fld id="{DA3A7DA9-49B9-4A38-A72E-9EB6707F05B6}" type="slidenum">
              <a:rPr lang="en-US" altLang="en-US"/>
              <a:pPr>
                <a:defRPr/>
              </a:pPr>
              <a:t>‹#›</a:t>
            </a:fld>
            <a:endParaRPr lang="en-US" altLang="en-US"/>
          </a:p>
        </p:txBody>
      </p:sp>
    </p:spTree>
    <p:extLst>
      <p:ext uri="{BB962C8B-B14F-4D97-AF65-F5344CB8AC3E}">
        <p14:creationId xmlns:p14="http://schemas.microsoft.com/office/powerpoint/2010/main" val="160524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7B760CA-1AEE-E8E9-0B92-B3B1A02D0190}"/>
              </a:ext>
            </a:extLst>
          </p:cNvPr>
          <p:cNvSpPr>
            <a:spLocks noGrp="1" noChangeArrowheads="1"/>
          </p:cNvSpPr>
          <p:nvPr>
            <p:ph type="dt" sz="half" idx="10"/>
          </p:nvPr>
        </p:nvSpPr>
        <p:spPr>
          <a:ln/>
        </p:spPr>
        <p:txBody>
          <a:bodyPr/>
          <a:lstStyle>
            <a:lvl1pPr>
              <a:defRPr/>
            </a:lvl1pPr>
          </a:lstStyle>
          <a:p>
            <a:pPr>
              <a:defRPr/>
            </a:pPr>
            <a:r>
              <a:rPr lang="en-US"/>
              <a:t>January 2025</a:t>
            </a:r>
          </a:p>
        </p:txBody>
      </p:sp>
      <p:sp>
        <p:nvSpPr>
          <p:cNvPr id="6" name="Rectangle 5">
            <a:extLst>
              <a:ext uri="{FF2B5EF4-FFF2-40B4-BE49-F238E27FC236}">
                <a16:creationId xmlns:a16="http://schemas.microsoft.com/office/drawing/2014/main" id="{FD2C5FBC-19C8-1745-D521-1637CEE46F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C113824-C789-C307-5F06-E0968CCB0C49}"/>
              </a:ext>
            </a:extLst>
          </p:cNvPr>
          <p:cNvSpPr>
            <a:spLocks noGrp="1" noChangeArrowheads="1"/>
          </p:cNvSpPr>
          <p:nvPr>
            <p:ph type="sldNum" sz="quarter" idx="12"/>
          </p:nvPr>
        </p:nvSpPr>
        <p:spPr>
          <a:ln/>
        </p:spPr>
        <p:txBody>
          <a:bodyPr/>
          <a:lstStyle>
            <a:lvl1pPr>
              <a:defRPr/>
            </a:lvl1pPr>
          </a:lstStyle>
          <a:p>
            <a:pPr>
              <a:defRPr/>
            </a:pPr>
            <a:fld id="{801594A2-EE34-4C56-9702-FDBA8C02C1E4}" type="slidenum">
              <a:rPr lang="en-US" altLang="en-US"/>
              <a:pPr>
                <a:defRPr/>
              </a:pPr>
              <a:t>‹#›</a:t>
            </a:fld>
            <a:endParaRPr lang="en-US" altLang="en-US"/>
          </a:p>
        </p:txBody>
      </p:sp>
    </p:spTree>
    <p:extLst>
      <p:ext uri="{BB962C8B-B14F-4D97-AF65-F5344CB8AC3E}">
        <p14:creationId xmlns:p14="http://schemas.microsoft.com/office/powerpoint/2010/main" val="31208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283C6A3-EB36-1D36-6181-942C6E089651}"/>
              </a:ext>
            </a:extLst>
          </p:cNvPr>
          <p:cNvSpPr>
            <a:spLocks noGrp="1" noChangeArrowheads="1"/>
          </p:cNvSpPr>
          <p:nvPr>
            <p:ph type="dt" sz="half" idx="10"/>
          </p:nvPr>
        </p:nvSpPr>
        <p:spPr>
          <a:ln/>
        </p:spPr>
        <p:txBody>
          <a:bodyPr/>
          <a:lstStyle>
            <a:lvl1pPr>
              <a:defRPr/>
            </a:lvl1pPr>
          </a:lstStyle>
          <a:p>
            <a:pPr>
              <a:defRPr/>
            </a:pPr>
            <a:r>
              <a:rPr lang="en-US"/>
              <a:t>January 2025</a:t>
            </a:r>
          </a:p>
        </p:txBody>
      </p:sp>
      <p:sp>
        <p:nvSpPr>
          <p:cNvPr id="6" name="Rectangle 5">
            <a:extLst>
              <a:ext uri="{FF2B5EF4-FFF2-40B4-BE49-F238E27FC236}">
                <a16:creationId xmlns:a16="http://schemas.microsoft.com/office/drawing/2014/main" id="{FD22205A-68BB-7F70-BB60-E317C8F712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E368873-68A9-D28A-1B40-3940D9B74BEB}"/>
              </a:ext>
            </a:extLst>
          </p:cNvPr>
          <p:cNvSpPr>
            <a:spLocks noGrp="1" noChangeArrowheads="1"/>
          </p:cNvSpPr>
          <p:nvPr>
            <p:ph type="sldNum" sz="quarter" idx="12"/>
          </p:nvPr>
        </p:nvSpPr>
        <p:spPr>
          <a:ln/>
        </p:spPr>
        <p:txBody>
          <a:bodyPr/>
          <a:lstStyle>
            <a:lvl1pPr>
              <a:defRPr/>
            </a:lvl1pPr>
          </a:lstStyle>
          <a:p>
            <a:pPr>
              <a:defRPr/>
            </a:pPr>
            <a:fld id="{27D10042-5AF9-47A9-AD2D-AEB5041A701A}" type="slidenum">
              <a:rPr lang="en-US" altLang="en-US"/>
              <a:pPr>
                <a:defRPr/>
              </a:pPr>
              <a:t>‹#›</a:t>
            </a:fld>
            <a:endParaRPr lang="en-US" altLang="en-US"/>
          </a:p>
        </p:txBody>
      </p:sp>
    </p:spTree>
    <p:extLst>
      <p:ext uri="{BB962C8B-B14F-4D97-AF65-F5344CB8AC3E}">
        <p14:creationId xmlns:p14="http://schemas.microsoft.com/office/powerpoint/2010/main" val="102055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7CB507C-3F44-F199-0B85-3078ABD07229}"/>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3B8C4B-C525-FA67-B112-0BA43A64310B}"/>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CDE811D7-90B0-1EA1-C8F8-519020B4D5AB}"/>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January 2025</a:t>
            </a:r>
          </a:p>
        </p:txBody>
      </p:sp>
      <p:sp>
        <p:nvSpPr>
          <p:cNvPr id="4101" name="Rectangle 5">
            <a:extLst>
              <a:ext uri="{FF2B5EF4-FFF2-40B4-BE49-F238E27FC236}">
                <a16:creationId xmlns:a16="http://schemas.microsoft.com/office/drawing/2014/main" id="{3E1590DB-80C7-48E4-D991-BFCC104E1749}"/>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2C00FFB4-429B-6491-35F6-36430A09309D}"/>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73AA2215-3D16-4841-90AE-AC6637DACDBA}" type="slidenum">
              <a:rPr lang="en-US" altLang="en-US"/>
              <a:pPr>
                <a:defRPr/>
              </a:pPr>
              <a:t>‹#›</a:t>
            </a:fld>
            <a:endParaRPr lang="en-US" altLang="en-US"/>
          </a:p>
        </p:txBody>
      </p:sp>
      <p:sp>
        <p:nvSpPr>
          <p:cNvPr id="1031" name="Rectangle 7">
            <a:extLst>
              <a:ext uri="{FF2B5EF4-FFF2-40B4-BE49-F238E27FC236}">
                <a16:creationId xmlns:a16="http://schemas.microsoft.com/office/drawing/2014/main" id="{DCB60D10-51E6-8570-06AE-405320D3A6A5}"/>
              </a:ext>
            </a:extLst>
          </p:cNvPr>
          <p:cNvSpPr>
            <a:spLocks noChangeArrowheads="1"/>
          </p:cNvSpPr>
          <p:nvPr/>
        </p:nvSpPr>
        <p:spPr bwMode="auto">
          <a:xfrm>
            <a:off x="0" y="0"/>
            <a:ext cx="2286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5133DE3E-7D3A-FB95-215D-6FFFC1F87A12}"/>
              </a:ext>
            </a:extLst>
          </p:cNvPr>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 name="Rectangle 9">
            <a:extLst>
              <a:ext uri="{FF2B5EF4-FFF2-40B4-BE49-F238E27FC236}">
                <a16:creationId xmlns:a16="http://schemas.microsoft.com/office/drawing/2014/main" id="{926F98DC-A43B-22C9-941F-AA426A1F197D}"/>
              </a:ext>
            </a:extLst>
          </p:cNvPr>
          <p:cNvSpPr>
            <a:spLocks noChangeArrowheads="1"/>
          </p:cNvSpPr>
          <p:nvPr/>
        </p:nvSpPr>
        <p:spPr bwMode="auto">
          <a:xfrm>
            <a:off x="0" y="2286000"/>
            <a:ext cx="2286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7685DF19-BFC0-AF36-300C-121CF2CD9227}"/>
              </a:ext>
            </a:extLst>
          </p:cNvPr>
          <p:cNvSpPr>
            <a:spLocks noChangeArrowheads="1"/>
          </p:cNvSpPr>
          <p:nvPr/>
        </p:nvSpPr>
        <p:spPr bwMode="auto">
          <a:xfrm>
            <a:off x="0" y="4572000"/>
            <a:ext cx="2286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4220" r:id="rId1"/>
    <p:sldLayoutId id="2147484210" r:id="rId2"/>
    <p:sldLayoutId id="2147484211" r:id="rId3"/>
    <p:sldLayoutId id="2147484212" r:id="rId4"/>
    <p:sldLayoutId id="2147484213" r:id="rId5"/>
    <p:sldLayoutId id="2147484214" r:id="rId6"/>
    <p:sldLayoutId id="2147484215" r:id="rId7"/>
    <p:sldLayoutId id="2147484216" r:id="rId8"/>
    <p:sldLayoutId id="2147484217" r:id="rId9"/>
    <p:sldLayoutId id="2147484218" r:id="rId10"/>
    <p:sldLayoutId id="2147484219" r:id="rId11"/>
  </p:sldLayoutIdLst>
  <p:hf hdr="0" ft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ms@crescentpower.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AC76799-6A2F-DAB4-808D-BA29161BC88F}"/>
              </a:ext>
            </a:extLst>
          </p:cNvPr>
          <p:cNvSpPr>
            <a:spLocks noGrp="1" noChangeArrowheads="1"/>
          </p:cNvSpPr>
          <p:nvPr>
            <p:ph type="ctrTitle"/>
          </p:nvPr>
        </p:nvSpPr>
        <p:spPr>
          <a:xfrm>
            <a:off x="533400" y="304800"/>
            <a:ext cx="8077200" cy="2508250"/>
          </a:xfrm>
        </p:spPr>
        <p:txBody>
          <a:bodyPr/>
          <a:lstStyle/>
          <a:p>
            <a:pPr eaLnBrk="1" hangingPunct="1"/>
            <a:br>
              <a:rPr lang="en-US" altLang="en-US" sz="4000" dirty="0"/>
            </a:br>
            <a:br>
              <a:rPr lang="en-US" altLang="en-US" sz="4000" dirty="0"/>
            </a:br>
            <a:r>
              <a:rPr lang="en-US" altLang="en-US" sz="4000" dirty="0"/>
              <a:t>HEN Strawman for DRRS Design to address Resource Adequacy and </a:t>
            </a:r>
            <a:br>
              <a:rPr lang="en-US" altLang="en-US" sz="4000" dirty="0"/>
            </a:br>
            <a:r>
              <a:rPr lang="en-US" altLang="en-US" sz="4000" dirty="0"/>
              <a:t>PURA </a:t>
            </a:r>
            <a:r>
              <a:rPr lang="en-US" sz="4000" kern="100" dirty="0">
                <a:effectLst/>
                <a:ea typeface="Aptos" panose="020B0004020202020204" pitchFamily="34" charset="0"/>
                <a:cs typeface="Times New Roman" panose="02020603050405020304" pitchFamily="18" charset="0"/>
              </a:rPr>
              <a:t>§ 39.159(d)</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r>
              <a:rPr lang="en-US" altLang="en-US" sz="4000" dirty="0"/>
              <a:t> </a:t>
            </a:r>
            <a:endParaRPr lang="en-US" altLang="en-US" sz="4400" dirty="0"/>
          </a:p>
        </p:txBody>
      </p:sp>
      <p:sp>
        <p:nvSpPr>
          <p:cNvPr id="5123" name="Rectangle 3">
            <a:extLst>
              <a:ext uri="{FF2B5EF4-FFF2-40B4-BE49-F238E27FC236}">
                <a16:creationId xmlns:a16="http://schemas.microsoft.com/office/drawing/2014/main" id="{648F9BFE-A2EB-4979-EC7E-7C52D0C99987}"/>
              </a:ext>
            </a:extLst>
          </p:cNvPr>
          <p:cNvSpPr>
            <a:spLocks noGrp="1" noChangeArrowheads="1"/>
          </p:cNvSpPr>
          <p:nvPr>
            <p:ph type="subTitle" idx="1"/>
          </p:nvPr>
        </p:nvSpPr>
        <p:spPr>
          <a:xfrm>
            <a:off x="609600" y="3270250"/>
            <a:ext cx="7848600" cy="2209800"/>
          </a:xfrm>
        </p:spPr>
        <p:txBody>
          <a:bodyPr/>
          <a:lstStyle/>
          <a:p>
            <a:pPr eaLnBrk="1" hangingPunct="1">
              <a:lnSpc>
                <a:spcPct val="90000"/>
              </a:lnSpc>
            </a:pPr>
            <a:r>
              <a:rPr lang="en-US" altLang="en-US" sz="2000" dirty="0"/>
              <a:t>Shams Siddiqi, Ph.D.</a:t>
            </a:r>
          </a:p>
          <a:p>
            <a:pPr eaLnBrk="1" hangingPunct="1">
              <a:lnSpc>
                <a:spcPct val="90000"/>
              </a:lnSpc>
            </a:pPr>
            <a:r>
              <a:rPr lang="en-US" altLang="en-US" sz="2000" b="1" dirty="0"/>
              <a:t>Hunt Energy Network (HEN)</a:t>
            </a:r>
          </a:p>
          <a:p>
            <a:pPr eaLnBrk="1" hangingPunct="1">
              <a:lnSpc>
                <a:spcPct val="90000"/>
              </a:lnSpc>
            </a:pPr>
            <a:r>
              <a:rPr lang="en-US" altLang="en-US" sz="2000" dirty="0"/>
              <a:t>(512) 619-3532</a:t>
            </a:r>
          </a:p>
          <a:p>
            <a:pPr eaLnBrk="1" hangingPunct="1">
              <a:lnSpc>
                <a:spcPct val="90000"/>
              </a:lnSpc>
            </a:pPr>
            <a:r>
              <a:rPr lang="en-US" altLang="en-US" sz="2000" dirty="0">
                <a:hlinkClick r:id="rId3"/>
              </a:rPr>
              <a:t>shams@crescentpower.net</a:t>
            </a:r>
            <a:endParaRPr lang="en-US" altLang="en-US" sz="2000" dirty="0"/>
          </a:p>
          <a:p>
            <a:pPr eaLnBrk="1" hangingPunct="1">
              <a:lnSpc>
                <a:spcPct val="90000"/>
              </a:lnSpc>
            </a:pPr>
            <a:endParaRPr lang="en-US"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January 2025</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2</a:t>
            </a:fld>
            <a:endParaRPr lang="en-US" altLang="en-US" sz="100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a:xfrm>
            <a:off x="457200" y="-1"/>
            <a:ext cx="8229600" cy="1417639"/>
          </a:xfrm>
        </p:spPr>
        <p:txBody>
          <a:bodyPr/>
          <a:lstStyle/>
          <a:p>
            <a:pPr algn="ctr" eaLnBrk="1" hangingPunct="1"/>
            <a:br>
              <a:rPr lang="en-US" altLang="en-US" sz="3000" dirty="0"/>
            </a:br>
            <a:br>
              <a:rPr lang="en-US" altLang="en-US" sz="3000" dirty="0"/>
            </a:br>
            <a:br>
              <a:rPr lang="en-US" altLang="en-US" sz="3000" dirty="0"/>
            </a:br>
            <a:br>
              <a:rPr lang="en-US" altLang="en-US" sz="3000" dirty="0"/>
            </a:br>
            <a:r>
              <a:rPr lang="en-US" altLang="en-US" sz="2800" dirty="0"/>
              <a:t>HEN Strawman for DRRS </a:t>
            </a:r>
            <a:br>
              <a:rPr lang="en-US" altLang="en-US" sz="2800" dirty="0"/>
            </a:br>
            <a:r>
              <a:rPr lang="en-US" altLang="en-US" sz="2800" dirty="0"/>
              <a:t>To Provide Resource Adequacy Consistent with PURA </a:t>
            </a:r>
            <a:r>
              <a:rPr lang="en-US" sz="2800" kern="100" dirty="0">
                <a:effectLst/>
                <a:ea typeface="Aptos" panose="020B0004020202020204" pitchFamily="34" charset="0"/>
                <a:cs typeface="Times New Roman" panose="02020603050405020304" pitchFamily="18" charset="0"/>
              </a:rPr>
              <a:t>§ 39.159(d)</a:t>
            </a:r>
            <a:r>
              <a:rPr lang="en-US" altLang="en-US" sz="2800" dirty="0"/>
              <a:t> </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17638"/>
            <a:ext cx="8382000" cy="4530725"/>
          </a:xfrm>
        </p:spPr>
        <p:txBody>
          <a:bodyPr/>
          <a:lstStyle/>
          <a:p>
            <a:pPr marL="346075" indent="-285750">
              <a:lnSpc>
                <a:spcPct val="95000"/>
              </a:lnSpc>
              <a:spcBef>
                <a:spcPct val="25000"/>
              </a:spcBef>
              <a:buClr>
                <a:schemeClr val="tx1"/>
              </a:buClr>
            </a:pPr>
            <a:r>
              <a:rPr lang="en-US" altLang="en-US" sz="1600" dirty="0"/>
              <a:t>HEN appreciates ERCOT’s initiative and openness to design DRRS to meet all the </a:t>
            </a:r>
            <a:r>
              <a:rPr lang="en-US" altLang="en-US" sz="1600" b="1" dirty="0"/>
              <a:t>goals of HB1500 </a:t>
            </a:r>
            <a:r>
              <a:rPr lang="en-US" altLang="en-US" sz="1600" dirty="0"/>
              <a:t>including to meet “a targeted reliability standard”.</a:t>
            </a:r>
            <a:endParaRPr lang="en-US" altLang="en-US" sz="1400" dirty="0"/>
          </a:p>
          <a:p>
            <a:pPr marL="346075" indent="-285750">
              <a:lnSpc>
                <a:spcPct val="95000"/>
              </a:lnSpc>
              <a:spcBef>
                <a:spcPct val="25000"/>
              </a:spcBef>
              <a:buClr>
                <a:schemeClr val="tx1"/>
              </a:buClr>
            </a:pPr>
            <a:r>
              <a:rPr lang="en-US" altLang="en-US" sz="1600" dirty="0"/>
              <a:t>Severe winter storms of long duration, with little solar and wind support, are the greatest reliability challenges for ERCOT for foreseeable future</a:t>
            </a:r>
          </a:p>
          <a:p>
            <a:pPr marL="746125" lvl="1">
              <a:lnSpc>
                <a:spcPct val="95000"/>
              </a:lnSpc>
              <a:spcBef>
                <a:spcPct val="25000"/>
              </a:spcBef>
              <a:buClr>
                <a:schemeClr val="tx1"/>
              </a:buClr>
            </a:pPr>
            <a:r>
              <a:rPr lang="en-US" altLang="en-US" sz="1400" dirty="0"/>
              <a:t>With ERCOT’s current suite of Ancillary Services, ERCOT meets all operational reliability needs as required by NERC and ERCOT has not identified the need for any additional AS for operational reliability</a:t>
            </a:r>
          </a:p>
          <a:p>
            <a:pPr marL="346075" indent="-285750">
              <a:lnSpc>
                <a:spcPct val="95000"/>
              </a:lnSpc>
              <a:spcBef>
                <a:spcPct val="25000"/>
              </a:spcBef>
              <a:buClr>
                <a:schemeClr val="tx1"/>
              </a:buClr>
            </a:pPr>
            <a:r>
              <a:rPr lang="en-US" altLang="en-US" sz="1600" dirty="0"/>
              <a:t>Since Performance Credit Mechanism is unlikely to move forward, DRRS may be the only tool left (and specifically provided by the legislature) to meet ERCOT’s winter Magnitude challenge in a targeted manner.</a:t>
            </a:r>
          </a:p>
          <a:p>
            <a:pPr marL="346075" indent="-285750">
              <a:lnSpc>
                <a:spcPct val="95000"/>
              </a:lnSpc>
              <a:spcBef>
                <a:spcPct val="25000"/>
              </a:spcBef>
              <a:buClr>
                <a:schemeClr val="tx1"/>
              </a:buClr>
            </a:pPr>
            <a:r>
              <a:rPr lang="en-US" altLang="en-US" sz="1600" dirty="0"/>
              <a:t>There is about 70GW of Long-duration Dispatchable Resources (LDRs) and ERCOT studies have shown about a 25GW LDR deficit to avoid firm Load Shed in a severe winter storm.</a:t>
            </a:r>
          </a:p>
          <a:p>
            <a:pPr marL="346075" indent="-285750">
              <a:lnSpc>
                <a:spcPct val="95000"/>
              </a:lnSpc>
              <a:spcBef>
                <a:spcPct val="25000"/>
              </a:spcBef>
              <a:buClr>
                <a:schemeClr val="tx1"/>
              </a:buClr>
            </a:pPr>
            <a:r>
              <a:rPr lang="en-US" altLang="en-US" sz="1600" dirty="0"/>
              <a:t>PUCT directed ERCOT at the December 19, 2024, Open Meeting to design a resource adequacy component for DRRS that could be utilized in the future.</a:t>
            </a:r>
          </a:p>
          <a:p>
            <a:pPr marL="346075" indent="-285750">
              <a:lnSpc>
                <a:spcPct val="95000"/>
              </a:lnSpc>
              <a:spcBef>
                <a:spcPct val="25000"/>
              </a:spcBef>
              <a:buClr>
                <a:schemeClr val="tx1"/>
              </a:buClr>
            </a:pPr>
            <a:r>
              <a:rPr lang="en-US" altLang="en-US" sz="1600" dirty="0"/>
              <a:t>HEN proposes modifications to ERCOT’s DRRS “Concept 1” (presented at November SAWG) to address resource adequacy to ensure LDRs are built and existing LDRs are supported at the lowest cost to consumers while simplifying implementation.</a:t>
            </a:r>
          </a:p>
        </p:txBody>
      </p:sp>
    </p:spTree>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3729BC-1165-07DF-9C9B-A137B3630482}"/>
            </a:ext>
          </a:extLst>
        </p:cNvPr>
        <p:cNvGrpSpPr/>
        <p:nvPr/>
      </p:nvGrpSpPr>
      <p:grpSpPr>
        <a:xfrm>
          <a:off x="0" y="0"/>
          <a:ext cx="0" cy="0"/>
          <a:chOff x="0" y="0"/>
          <a:chExt cx="0" cy="0"/>
        </a:xfrm>
      </p:grpSpPr>
      <p:sp>
        <p:nvSpPr>
          <p:cNvPr id="9218" name="Date Placeholder 3">
            <a:extLst>
              <a:ext uri="{FF2B5EF4-FFF2-40B4-BE49-F238E27FC236}">
                <a16:creationId xmlns:a16="http://schemas.microsoft.com/office/drawing/2014/main" id="{04DCA78B-61F7-85F2-DAB3-F8FE8D8C7E8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January 2025</a:t>
            </a:r>
            <a:endParaRPr lang="en-US" altLang="en-US" sz="1000" dirty="0"/>
          </a:p>
        </p:txBody>
      </p:sp>
      <p:sp>
        <p:nvSpPr>
          <p:cNvPr id="9219" name="Slide Number Placeholder 5">
            <a:extLst>
              <a:ext uri="{FF2B5EF4-FFF2-40B4-BE49-F238E27FC236}">
                <a16:creationId xmlns:a16="http://schemas.microsoft.com/office/drawing/2014/main" id="{7227EC6F-D246-6F47-004F-0FE7C8972C0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3</a:t>
            </a:fld>
            <a:endParaRPr lang="en-US" altLang="en-US" sz="1000"/>
          </a:p>
        </p:txBody>
      </p:sp>
      <p:sp>
        <p:nvSpPr>
          <p:cNvPr id="9220" name="Rectangle 2">
            <a:extLst>
              <a:ext uri="{FF2B5EF4-FFF2-40B4-BE49-F238E27FC236}">
                <a16:creationId xmlns:a16="http://schemas.microsoft.com/office/drawing/2014/main" id="{DEC6EC6E-3637-7445-034A-5997BBAC6657}"/>
              </a:ext>
            </a:extLst>
          </p:cNvPr>
          <p:cNvSpPr>
            <a:spLocks noGrp="1" noChangeArrowheads="1"/>
          </p:cNvSpPr>
          <p:nvPr>
            <p:ph type="title"/>
          </p:nvPr>
        </p:nvSpPr>
        <p:spPr/>
        <p:txBody>
          <a:bodyPr/>
          <a:lstStyle/>
          <a:p>
            <a:pPr algn="ctr" eaLnBrk="1" hangingPunct="1"/>
            <a:r>
              <a:rPr lang="en-US" altLang="en-US" sz="3600" dirty="0"/>
              <a:t>Implications of the HEN Strawman Proposal</a:t>
            </a:r>
          </a:p>
        </p:txBody>
      </p:sp>
      <p:sp>
        <p:nvSpPr>
          <p:cNvPr id="9221" name="Rectangle 3">
            <a:extLst>
              <a:ext uri="{FF2B5EF4-FFF2-40B4-BE49-F238E27FC236}">
                <a16:creationId xmlns:a16="http://schemas.microsoft.com/office/drawing/2014/main" id="{176FF7DE-CA83-66DF-6405-CEF984D727A7}"/>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600" dirty="0"/>
              <a:t>Ensures new LDRs are built at least to meet the Magnitude limit of the ERCOT market’s targeted reliability standard as </a:t>
            </a:r>
            <a:r>
              <a:rPr lang="en-US" altLang="en-US" sz="1600" i="1" dirty="0"/>
              <a:t>required by statute </a:t>
            </a:r>
            <a:r>
              <a:rPr lang="en-US" altLang="en-US" sz="1600" dirty="0"/>
              <a:t>while providing support to existing competitive LDRs.</a:t>
            </a:r>
          </a:p>
          <a:p>
            <a:pPr marL="346075" indent="-285750">
              <a:lnSpc>
                <a:spcPct val="95000"/>
              </a:lnSpc>
              <a:spcBef>
                <a:spcPct val="25000"/>
              </a:spcBef>
              <a:buClr>
                <a:schemeClr val="tx1"/>
              </a:buClr>
            </a:pPr>
            <a:r>
              <a:rPr lang="en-US" altLang="en-US" sz="1600" dirty="0"/>
              <a:t>Effectively reduces and/or eliminates all RUCs</a:t>
            </a:r>
          </a:p>
          <a:p>
            <a:pPr marL="346075" indent="-285750">
              <a:lnSpc>
                <a:spcPct val="95000"/>
              </a:lnSpc>
              <a:spcBef>
                <a:spcPct val="25000"/>
              </a:spcBef>
              <a:buClr>
                <a:schemeClr val="tx1"/>
              </a:buClr>
            </a:pPr>
            <a:r>
              <a:rPr lang="en-US" altLang="en-US" sz="1600" dirty="0"/>
              <a:t>Is procured both in DAM (virtual) and RTM and thus complies with the statute.</a:t>
            </a:r>
          </a:p>
          <a:p>
            <a:pPr marL="346075" indent="-285750">
              <a:lnSpc>
                <a:spcPct val="95000"/>
              </a:lnSpc>
              <a:spcBef>
                <a:spcPct val="25000"/>
              </a:spcBef>
              <a:buClr>
                <a:schemeClr val="tx1"/>
              </a:buClr>
            </a:pPr>
            <a:r>
              <a:rPr lang="en-US" altLang="en-US" sz="1600" dirty="0"/>
              <a:t>Minimizes consumer costs by bifurcating DRRS between new and existing LDRs.</a:t>
            </a:r>
          </a:p>
          <a:p>
            <a:pPr marL="346075" indent="-285750">
              <a:lnSpc>
                <a:spcPct val="95000"/>
              </a:lnSpc>
              <a:spcBef>
                <a:spcPct val="25000"/>
              </a:spcBef>
              <a:buClr>
                <a:schemeClr val="tx1"/>
              </a:buClr>
            </a:pPr>
            <a:r>
              <a:rPr lang="en-US" altLang="en-US" sz="1600" dirty="0"/>
              <a:t>Should not cause an increase in energy and AS prices since LDR capacity is not withheld from the energy and AS markets.</a:t>
            </a:r>
          </a:p>
          <a:p>
            <a:pPr marL="346075" indent="-285750">
              <a:lnSpc>
                <a:spcPct val="95000"/>
              </a:lnSpc>
              <a:spcBef>
                <a:spcPct val="25000"/>
              </a:spcBef>
              <a:buClr>
                <a:schemeClr val="tx1"/>
              </a:buClr>
            </a:pPr>
            <a:r>
              <a:rPr lang="en-US" altLang="en-US" sz="1600" dirty="0"/>
              <a:t>Even with RDPA for Offline LDR commitments by ERCOT, the significant addition of new LDRs may suppress market prices. If so, after some years of experience with DRRS, it may be necessary to revisit the ASDCs for the other AS products and AS and Energy prices caps to better align with VOLL.</a:t>
            </a:r>
            <a:endParaRPr lang="en-US" altLang="en-US" sz="1200" dirty="0"/>
          </a:p>
          <a:p>
            <a:pPr marL="346075" indent="-285750">
              <a:lnSpc>
                <a:spcPct val="95000"/>
              </a:lnSpc>
              <a:spcBef>
                <a:spcPct val="25000"/>
              </a:spcBef>
              <a:buClr>
                <a:schemeClr val="tx1"/>
              </a:buClr>
            </a:pPr>
            <a:endParaRPr lang="en-US" altLang="en-US" sz="1400" dirty="0"/>
          </a:p>
        </p:txBody>
      </p:sp>
    </p:spTree>
    <p:extLst>
      <p:ext uri="{BB962C8B-B14F-4D97-AF65-F5344CB8AC3E}">
        <p14:creationId xmlns:p14="http://schemas.microsoft.com/office/powerpoint/2010/main" val="3785097205"/>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January 2025</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4</a:t>
            </a:fld>
            <a:endParaRPr lang="en-US" altLang="en-US" sz="100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algn="ctr" eaLnBrk="1" hangingPunct="1"/>
            <a:r>
              <a:rPr lang="en-US" altLang="en-US" sz="3600" dirty="0"/>
              <a:t>HEN’s Strawman DRRS Design</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600" dirty="0"/>
              <a:t>Procured in both DAM and Real-Time, using the same Ancillary Service Demand Curve (ASDC) but not co-optimized with other AS and Energy (simple intersection of DRRS ASDC and DRRS supply sets DRRS MCPC).</a:t>
            </a:r>
          </a:p>
          <a:p>
            <a:pPr marL="346075" indent="-285750">
              <a:lnSpc>
                <a:spcPct val="95000"/>
              </a:lnSpc>
              <a:spcBef>
                <a:spcPct val="25000"/>
              </a:spcBef>
              <a:buClr>
                <a:schemeClr val="tx1"/>
              </a:buClr>
            </a:pPr>
            <a:r>
              <a:rPr lang="en-US" altLang="en-US" sz="1600" dirty="0"/>
              <a:t>Thus, LDRs awarded DRRS can also be awarded other AS and Energy for the same capacity – ensuring no upward pressure on market prices but likely to create downward pressure – so Energy Offer Curves of LDRs must be greater than or equal to marginal cost.</a:t>
            </a:r>
          </a:p>
          <a:p>
            <a:pPr marL="346075" indent="-285750">
              <a:lnSpc>
                <a:spcPct val="95000"/>
              </a:lnSpc>
              <a:spcBef>
                <a:spcPct val="25000"/>
              </a:spcBef>
              <a:buClr>
                <a:schemeClr val="tx1"/>
              </a:buClr>
            </a:pPr>
            <a:r>
              <a:rPr lang="en-US" altLang="en-US" sz="1600" dirty="0"/>
              <a:t>Like other AS, DAM is financial and voluntary and DRRS-qualified LDRs must offer into SCED or proxy DRRS Offer Curve will be created. </a:t>
            </a:r>
          </a:p>
          <a:p>
            <a:pPr marL="346075" indent="-285750">
              <a:lnSpc>
                <a:spcPct val="95000"/>
              </a:lnSpc>
              <a:spcBef>
                <a:spcPct val="25000"/>
              </a:spcBef>
              <a:buClr>
                <a:schemeClr val="tx1"/>
              </a:buClr>
            </a:pPr>
            <a:r>
              <a:rPr lang="en-US" altLang="en-US" sz="1600" dirty="0"/>
              <a:t>DRRS qualifications: </a:t>
            </a:r>
          </a:p>
          <a:p>
            <a:pPr marL="746125" lvl="1">
              <a:lnSpc>
                <a:spcPct val="95000"/>
              </a:lnSpc>
              <a:spcBef>
                <a:spcPct val="25000"/>
              </a:spcBef>
              <a:buClr>
                <a:schemeClr val="tx1"/>
              </a:buClr>
            </a:pPr>
            <a:r>
              <a:rPr lang="en-US" altLang="en-US" sz="1600" dirty="0"/>
              <a:t>Dispatchable by SCED when On-line</a:t>
            </a:r>
          </a:p>
          <a:p>
            <a:pPr marL="746125" lvl="1">
              <a:lnSpc>
                <a:spcPct val="95000"/>
              </a:lnSpc>
              <a:spcBef>
                <a:spcPct val="25000"/>
              </a:spcBef>
              <a:buClr>
                <a:schemeClr val="tx1"/>
              </a:buClr>
            </a:pPr>
            <a:r>
              <a:rPr lang="en-US" altLang="en-US" sz="1600" dirty="0"/>
              <a:t>If Off-line, capable of starting within 2 hours</a:t>
            </a:r>
          </a:p>
          <a:p>
            <a:pPr marL="746125" lvl="1">
              <a:lnSpc>
                <a:spcPct val="95000"/>
              </a:lnSpc>
              <a:spcBef>
                <a:spcPct val="25000"/>
              </a:spcBef>
              <a:buClr>
                <a:schemeClr val="tx1"/>
              </a:buClr>
            </a:pPr>
            <a:r>
              <a:rPr lang="en-US" altLang="en-US" sz="1600" dirty="0"/>
              <a:t>Able to sustain their HSL for at least 12 hours in Dec-Feb and 6 hours in all other months</a:t>
            </a:r>
          </a:p>
          <a:p>
            <a:pPr marL="346075" indent="-285750">
              <a:lnSpc>
                <a:spcPct val="95000"/>
              </a:lnSpc>
              <a:spcBef>
                <a:spcPct val="25000"/>
              </a:spcBef>
              <a:buClr>
                <a:schemeClr val="tx1"/>
              </a:buClr>
            </a:pPr>
            <a:r>
              <a:rPr lang="en-US" altLang="en-US" sz="1600" dirty="0"/>
              <a:t>All Offline DRRS-qualified LDRs will submit “DRRS” COP status unless “OUT” and RUC will prioritize committing an Off-Line Resource with a “DRRS” COP status before one with an “OFF” COP status.</a:t>
            </a:r>
            <a:endParaRPr lang="en-US" altLang="en-US" sz="1400" dirty="0"/>
          </a:p>
        </p:txBody>
      </p:sp>
    </p:spTree>
    <p:extLst>
      <p:ext uri="{BB962C8B-B14F-4D97-AF65-F5344CB8AC3E}">
        <p14:creationId xmlns:p14="http://schemas.microsoft.com/office/powerpoint/2010/main" val="381356053"/>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C3578-95B8-E561-94CB-914FD001AF8D}"/>
            </a:ext>
          </a:extLst>
        </p:cNvPr>
        <p:cNvGrpSpPr/>
        <p:nvPr/>
      </p:nvGrpSpPr>
      <p:grpSpPr>
        <a:xfrm>
          <a:off x="0" y="0"/>
          <a:ext cx="0" cy="0"/>
          <a:chOff x="0" y="0"/>
          <a:chExt cx="0" cy="0"/>
        </a:xfrm>
      </p:grpSpPr>
      <p:sp>
        <p:nvSpPr>
          <p:cNvPr id="9218" name="Date Placeholder 3">
            <a:extLst>
              <a:ext uri="{FF2B5EF4-FFF2-40B4-BE49-F238E27FC236}">
                <a16:creationId xmlns:a16="http://schemas.microsoft.com/office/drawing/2014/main" id="{D0E8D405-5D2F-E552-6441-AE4200D77990}"/>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January 2025</a:t>
            </a:r>
            <a:endParaRPr lang="en-US" altLang="en-US" sz="1000" dirty="0"/>
          </a:p>
        </p:txBody>
      </p:sp>
      <p:sp>
        <p:nvSpPr>
          <p:cNvPr id="9219" name="Slide Number Placeholder 5">
            <a:extLst>
              <a:ext uri="{FF2B5EF4-FFF2-40B4-BE49-F238E27FC236}">
                <a16:creationId xmlns:a16="http://schemas.microsoft.com/office/drawing/2014/main" id="{41064C3B-F0D1-94A0-805C-465AD74D343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5</a:t>
            </a:fld>
            <a:endParaRPr lang="en-US" altLang="en-US" sz="1000"/>
          </a:p>
        </p:txBody>
      </p:sp>
      <p:sp>
        <p:nvSpPr>
          <p:cNvPr id="9220" name="Rectangle 2">
            <a:extLst>
              <a:ext uri="{FF2B5EF4-FFF2-40B4-BE49-F238E27FC236}">
                <a16:creationId xmlns:a16="http://schemas.microsoft.com/office/drawing/2014/main" id="{1892F9A8-A565-4EF0-D67A-3568DAA39086}"/>
              </a:ext>
            </a:extLst>
          </p:cNvPr>
          <p:cNvSpPr>
            <a:spLocks noGrp="1" noChangeArrowheads="1"/>
          </p:cNvSpPr>
          <p:nvPr>
            <p:ph type="title"/>
          </p:nvPr>
        </p:nvSpPr>
        <p:spPr/>
        <p:txBody>
          <a:bodyPr/>
          <a:lstStyle/>
          <a:p>
            <a:pPr algn="ctr" eaLnBrk="1" hangingPunct="1"/>
            <a:r>
              <a:rPr lang="en-US" altLang="en-US" sz="3600" dirty="0"/>
              <a:t>HEN’s Strawman DRRS ASDC</a:t>
            </a:r>
          </a:p>
        </p:txBody>
      </p:sp>
      <p:sp>
        <p:nvSpPr>
          <p:cNvPr id="9221" name="Rectangle 3">
            <a:extLst>
              <a:ext uri="{FF2B5EF4-FFF2-40B4-BE49-F238E27FC236}">
                <a16:creationId xmlns:a16="http://schemas.microsoft.com/office/drawing/2014/main" id="{42C172D2-2333-8B6F-4B9D-201F01CF1D55}"/>
              </a:ext>
            </a:extLst>
          </p:cNvPr>
          <p:cNvSpPr>
            <a:spLocks noGrp="1" noChangeArrowheads="1"/>
          </p:cNvSpPr>
          <p:nvPr>
            <p:ph type="body" idx="1"/>
          </p:nvPr>
        </p:nvSpPr>
        <p:spPr>
          <a:xfrm>
            <a:off x="457200" y="1447800"/>
            <a:ext cx="8382000" cy="4876800"/>
          </a:xfrm>
        </p:spPr>
        <p:txBody>
          <a:bodyPr/>
          <a:lstStyle/>
          <a:p>
            <a:pPr marL="346075" indent="-285750">
              <a:lnSpc>
                <a:spcPct val="95000"/>
              </a:lnSpc>
              <a:spcBef>
                <a:spcPct val="25000"/>
              </a:spcBef>
              <a:buClr>
                <a:schemeClr val="tx1"/>
              </a:buClr>
            </a:pPr>
            <a:r>
              <a:rPr lang="en-US" altLang="en-US" sz="1600" dirty="0"/>
              <a:t>To reduce consumer costs of DRRS, HEN proposes bifurcating DRRS into New LDR DRRS and Existing LDR DRRS since the cost of supporting existing LDRs is generally lower than CONE of new LDRs.</a:t>
            </a:r>
          </a:p>
          <a:p>
            <a:pPr marL="346075" indent="-285750">
              <a:lnSpc>
                <a:spcPct val="95000"/>
              </a:lnSpc>
              <a:spcBef>
                <a:spcPct val="25000"/>
              </a:spcBef>
              <a:buClr>
                <a:schemeClr val="tx1"/>
              </a:buClr>
            </a:pPr>
            <a:r>
              <a:rPr lang="en-US" altLang="en-US" sz="1600" dirty="0"/>
              <a:t>Existing LDRs are those with COD prior to a date certain (e.g., 1/1/2026) and New LDRs are those with COD after that date. Ten years after COD, New LDRs become part of Existing LDRs.</a:t>
            </a:r>
          </a:p>
          <a:p>
            <a:pPr marL="346075" indent="-285750">
              <a:lnSpc>
                <a:spcPct val="95000"/>
              </a:lnSpc>
              <a:spcBef>
                <a:spcPct val="25000"/>
              </a:spcBef>
              <a:buClr>
                <a:schemeClr val="tx1"/>
              </a:buClr>
            </a:pPr>
            <a:r>
              <a:rPr lang="en-US" altLang="en-US" sz="1600" dirty="0"/>
              <a:t>DRRS ASDC is designed to ensure recovery of PUCT-set CONE for New LDRs and competitively set cost recovery to maintain Existing LDRs.</a:t>
            </a:r>
          </a:p>
          <a:p>
            <a:pPr marL="346075" indent="-285750">
              <a:lnSpc>
                <a:spcPct val="95000"/>
              </a:lnSpc>
              <a:spcBef>
                <a:spcPct val="25000"/>
              </a:spcBef>
              <a:buClr>
                <a:schemeClr val="tx1"/>
              </a:buClr>
            </a:pPr>
            <a:r>
              <a:rPr lang="en-US" altLang="en-US" sz="1600" dirty="0"/>
              <a:t>Since meeting the winter storm challenge with LDRs is one of the goals of DRRS and this exposure is throughout the day, capacity needed to meet Magnitude of Reliability Standard sets ASDC at ASDC cap for New DRRS for every hour sloping linearly down to $0 at 150% of firm Load Shed amount. </a:t>
            </a:r>
          </a:p>
          <a:p>
            <a:pPr marL="746125" lvl="1">
              <a:lnSpc>
                <a:spcPct val="95000"/>
              </a:lnSpc>
              <a:spcBef>
                <a:spcPct val="25000"/>
              </a:spcBef>
              <a:buClr>
                <a:schemeClr val="tx1"/>
              </a:buClr>
            </a:pPr>
            <a:r>
              <a:rPr lang="en-US" altLang="en-US" sz="1200" dirty="0"/>
              <a:t>E.g., 25GW Load Shed exposure and 8GW Magnitude limit would imply first 17GW at ASDC cap and then linearly decreasing to $0 at 29GW.</a:t>
            </a:r>
          </a:p>
          <a:p>
            <a:pPr marL="346075" indent="-285750">
              <a:lnSpc>
                <a:spcPct val="95000"/>
              </a:lnSpc>
              <a:spcBef>
                <a:spcPct val="25000"/>
              </a:spcBef>
              <a:buClr>
                <a:schemeClr val="tx1"/>
              </a:buClr>
            </a:pPr>
            <a:r>
              <a:rPr lang="en-US" altLang="en-US" sz="1600" dirty="0"/>
              <a:t>ASDC caps for New DRRS in non-winter months add up to 10% of CONE allocated monthly blocks for hours based on LOLE.</a:t>
            </a:r>
          </a:p>
          <a:p>
            <a:pPr marL="346075" indent="-285750">
              <a:lnSpc>
                <a:spcPct val="95000"/>
              </a:lnSpc>
              <a:spcBef>
                <a:spcPct val="25000"/>
              </a:spcBef>
              <a:buClr>
                <a:schemeClr val="tx1"/>
              </a:buClr>
            </a:pPr>
            <a:r>
              <a:rPr lang="en-US" altLang="en-US" sz="1600" dirty="0"/>
              <a:t>ASDC cap for New DRRS in Dec-Feb is set just prior to Dec equal to (2 x LDR CONE minus prior 21-month LDR Net Margin)/(No. of hours in winter)</a:t>
            </a:r>
          </a:p>
          <a:p>
            <a:pPr marL="746125" lvl="1">
              <a:lnSpc>
                <a:spcPct val="95000"/>
              </a:lnSpc>
              <a:spcBef>
                <a:spcPct val="25000"/>
              </a:spcBef>
              <a:buClr>
                <a:schemeClr val="tx1"/>
              </a:buClr>
            </a:pPr>
            <a:r>
              <a:rPr lang="en-US" altLang="en-US" sz="1200" dirty="0"/>
              <a:t>E.g., for LDR CONE of $200/kW-yr and 21-month of LDR Net Margin of $300/kW, Dec-Feb ASDC cap = 100,000/(90x24) = $46/MW/Hour)</a:t>
            </a:r>
          </a:p>
          <a:p>
            <a:pPr marL="346075" indent="-285750">
              <a:lnSpc>
                <a:spcPct val="95000"/>
              </a:lnSpc>
              <a:spcBef>
                <a:spcPct val="25000"/>
              </a:spcBef>
              <a:buClr>
                <a:schemeClr val="tx1"/>
              </a:buClr>
            </a:pPr>
            <a:endParaRPr lang="en-US" altLang="en-US" sz="1400" dirty="0"/>
          </a:p>
        </p:txBody>
      </p:sp>
    </p:spTree>
    <p:extLst>
      <p:ext uri="{BB962C8B-B14F-4D97-AF65-F5344CB8AC3E}">
        <p14:creationId xmlns:p14="http://schemas.microsoft.com/office/powerpoint/2010/main" val="452850210"/>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1B8F74-E67A-2B09-E104-8E3B7286F9E9}"/>
            </a:ext>
          </a:extLst>
        </p:cNvPr>
        <p:cNvGrpSpPr/>
        <p:nvPr/>
      </p:nvGrpSpPr>
      <p:grpSpPr>
        <a:xfrm>
          <a:off x="0" y="0"/>
          <a:ext cx="0" cy="0"/>
          <a:chOff x="0" y="0"/>
          <a:chExt cx="0" cy="0"/>
        </a:xfrm>
      </p:grpSpPr>
      <p:sp>
        <p:nvSpPr>
          <p:cNvPr id="9218" name="Date Placeholder 3">
            <a:extLst>
              <a:ext uri="{FF2B5EF4-FFF2-40B4-BE49-F238E27FC236}">
                <a16:creationId xmlns:a16="http://schemas.microsoft.com/office/drawing/2014/main" id="{2DF8939B-48C6-B330-1AA6-B4C432A2347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January 2025</a:t>
            </a:r>
            <a:endParaRPr lang="en-US" altLang="en-US" sz="1000" dirty="0"/>
          </a:p>
        </p:txBody>
      </p:sp>
      <p:sp>
        <p:nvSpPr>
          <p:cNvPr id="9219" name="Slide Number Placeholder 5">
            <a:extLst>
              <a:ext uri="{FF2B5EF4-FFF2-40B4-BE49-F238E27FC236}">
                <a16:creationId xmlns:a16="http://schemas.microsoft.com/office/drawing/2014/main" id="{28E530B1-6795-9AF2-132E-75351FCEBB5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6</a:t>
            </a:fld>
            <a:endParaRPr lang="en-US" altLang="en-US" sz="1000"/>
          </a:p>
        </p:txBody>
      </p:sp>
      <p:sp>
        <p:nvSpPr>
          <p:cNvPr id="9220" name="Rectangle 2">
            <a:extLst>
              <a:ext uri="{FF2B5EF4-FFF2-40B4-BE49-F238E27FC236}">
                <a16:creationId xmlns:a16="http://schemas.microsoft.com/office/drawing/2014/main" id="{BEE1FB9A-81E1-F727-486D-2B843CBCD439}"/>
              </a:ext>
            </a:extLst>
          </p:cNvPr>
          <p:cNvSpPr>
            <a:spLocks noGrp="1" noChangeArrowheads="1"/>
          </p:cNvSpPr>
          <p:nvPr>
            <p:ph type="title"/>
          </p:nvPr>
        </p:nvSpPr>
        <p:spPr/>
        <p:txBody>
          <a:bodyPr/>
          <a:lstStyle/>
          <a:p>
            <a:pPr algn="ctr" eaLnBrk="1" hangingPunct="1"/>
            <a:r>
              <a:rPr lang="en-US" altLang="en-US" sz="3600" dirty="0"/>
              <a:t>HEN’s Strawman DRRS ASDC (cont.)</a:t>
            </a:r>
          </a:p>
        </p:txBody>
      </p:sp>
      <p:sp>
        <p:nvSpPr>
          <p:cNvPr id="9221" name="Rectangle 3">
            <a:extLst>
              <a:ext uri="{FF2B5EF4-FFF2-40B4-BE49-F238E27FC236}">
                <a16:creationId xmlns:a16="http://schemas.microsoft.com/office/drawing/2014/main" id="{C266354B-465F-2EEF-35A3-289BC5B13DFC}"/>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600" dirty="0"/>
              <a:t>Existing DRRS ASDCs are set as follows:</a:t>
            </a:r>
          </a:p>
          <a:p>
            <a:pPr marL="746125" lvl="1">
              <a:lnSpc>
                <a:spcPct val="95000"/>
              </a:lnSpc>
              <a:spcBef>
                <a:spcPct val="25000"/>
              </a:spcBef>
              <a:buClr>
                <a:schemeClr val="tx1"/>
              </a:buClr>
            </a:pPr>
            <a:r>
              <a:rPr lang="en-US" altLang="en-US" sz="1600" dirty="0"/>
              <a:t>Existing DRRS ASDC cap will extend to 80% of existing LDR capacity and then the Existing DRRS ASDC would slope down linearly to $0 at 110% of existing LDR capacity.</a:t>
            </a:r>
          </a:p>
          <a:p>
            <a:pPr marL="746125" lvl="1">
              <a:lnSpc>
                <a:spcPct val="95000"/>
              </a:lnSpc>
              <a:spcBef>
                <a:spcPct val="25000"/>
              </a:spcBef>
              <a:buClr>
                <a:schemeClr val="tx1"/>
              </a:buClr>
            </a:pPr>
            <a:r>
              <a:rPr lang="en-US" altLang="en-US" sz="1200" dirty="0"/>
              <a:t>E.g., for 70GW existing LDR, the Existing DRRS ASDC would be at the cap for 56GW and the slope down to $0 at 77GW. This implies that all existing LDRs would be supported only if their cost of maintaining those LDRs was 33% of that of new resource. Existing ASDCs ensure that Existing DRRS MCPCs are competitively set. [Note: New DRRS MCPCs are set at the ASDC cap until New LDRs are sufficient to meet or exceed the capacity deficiency to meet the Magnitude limit.]</a:t>
            </a:r>
          </a:p>
          <a:p>
            <a:pPr marL="346075" indent="-285750">
              <a:lnSpc>
                <a:spcPct val="95000"/>
              </a:lnSpc>
              <a:spcBef>
                <a:spcPct val="25000"/>
              </a:spcBef>
              <a:buClr>
                <a:schemeClr val="tx1"/>
              </a:buClr>
            </a:pPr>
            <a:r>
              <a:rPr lang="en-US" altLang="en-US" sz="1600" dirty="0"/>
              <a:t>The proposed DRRS ASDC design ensures that existing LDRs compete to ensure DRRS award while new LDRs are assured their CONE recovery for at least 10 years until sufficient LDRs are built to address the winter storm challenge.</a:t>
            </a:r>
            <a:endParaRPr lang="en-US" altLang="en-US" sz="1200" dirty="0"/>
          </a:p>
          <a:p>
            <a:pPr marL="346075" indent="-285750">
              <a:lnSpc>
                <a:spcPct val="95000"/>
              </a:lnSpc>
              <a:spcBef>
                <a:spcPct val="25000"/>
              </a:spcBef>
              <a:buClr>
                <a:schemeClr val="tx1"/>
              </a:buClr>
            </a:pPr>
            <a:endParaRPr lang="en-US" altLang="en-US" sz="1400" dirty="0"/>
          </a:p>
        </p:txBody>
      </p:sp>
    </p:spTree>
    <p:extLst>
      <p:ext uri="{BB962C8B-B14F-4D97-AF65-F5344CB8AC3E}">
        <p14:creationId xmlns:p14="http://schemas.microsoft.com/office/powerpoint/2010/main" val="416390342"/>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67D0E-72E6-93C5-47BA-91B48AC34C8F}"/>
            </a:ext>
          </a:extLst>
        </p:cNvPr>
        <p:cNvGrpSpPr/>
        <p:nvPr/>
      </p:nvGrpSpPr>
      <p:grpSpPr>
        <a:xfrm>
          <a:off x="0" y="0"/>
          <a:ext cx="0" cy="0"/>
          <a:chOff x="0" y="0"/>
          <a:chExt cx="0" cy="0"/>
        </a:xfrm>
      </p:grpSpPr>
      <p:sp>
        <p:nvSpPr>
          <p:cNvPr id="9218" name="Date Placeholder 3">
            <a:extLst>
              <a:ext uri="{FF2B5EF4-FFF2-40B4-BE49-F238E27FC236}">
                <a16:creationId xmlns:a16="http://schemas.microsoft.com/office/drawing/2014/main" id="{72C2E5E2-CFFF-B93E-3A3B-E45865E455FE}"/>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January 2025</a:t>
            </a:r>
            <a:endParaRPr lang="en-US" altLang="en-US" sz="1000" dirty="0"/>
          </a:p>
        </p:txBody>
      </p:sp>
      <p:sp>
        <p:nvSpPr>
          <p:cNvPr id="9219" name="Slide Number Placeholder 5">
            <a:extLst>
              <a:ext uri="{FF2B5EF4-FFF2-40B4-BE49-F238E27FC236}">
                <a16:creationId xmlns:a16="http://schemas.microsoft.com/office/drawing/2014/main" id="{EDFA1854-57BB-5901-2BE8-671BE93EAA9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7</a:t>
            </a:fld>
            <a:endParaRPr lang="en-US" altLang="en-US" sz="1000"/>
          </a:p>
        </p:txBody>
      </p:sp>
      <p:sp>
        <p:nvSpPr>
          <p:cNvPr id="9220" name="Rectangle 2">
            <a:extLst>
              <a:ext uri="{FF2B5EF4-FFF2-40B4-BE49-F238E27FC236}">
                <a16:creationId xmlns:a16="http://schemas.microsoft.com/office/drawing/2014/main" id="{EACA3222-6577-C2B3-0C81-9F5919B8E79D}"/>
              </a:ext>
            </a:extLst>
          </p:cNvPr>
          <p:cNvSpPr>
            <a:spLocks noGrp="1" noChangeArrowheads="1"/>
          </p:cNvSpPr>
          <p:nvPr>
            <p:ph type="title"/>
          </p:nvPr>
        </p:nvSpPr>
        <p:spPr/>
        <p:txBody>
          <a:bodyPr/>
          <a:lstStyle/>
          <a:p>
            <a:pPr algn="ctr" eaLnBrk="1" hangingPunct="1"/>
            <a:r>
              <a:rPr lang="en-US" altLang="en-US" sz="3600" dirty="0"/>
              <a:t>Impact on RUC from HEN’s Proposal</a:t>
            </a:r>
          </a:p>
        </p:txBody>
      </p:sp>
      <p:sp>
        <p:nvSpPr>
          <p:cNvPr id="9221" name="Rectangle 3">
            <a:extLst>
              <a:ext uri="{FF2B5EF4-FFF2-40B4-BE49-F238E27FC236}">
                <a16:creationId xmlns:a16="http://schemas.microsoft.com/office/drawing/2014/main" id="{3E399BE1-4CF9-F764-1F7B-EA5C01907795}"/>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600" dirty="0"/>
              <a:t>RUC will commit DRRS LDRs prior to any other capacity.</a:t>
            </a:r>
          </a:p>
          <a:p>
            <a:pPr marL="346075" indent="-285750">
              <a:lnSpc>
                <a:spcPct val="95000"/>
              </a:lnSpc>
              <a:spcBef>
                <a:spcPct val="25000"/>
              </a:spcBef>
              <a:buClr>
                <a:schemeClr val="tx1"/>
              </a:buClr>
            </a:pPr>
            <a:r>
              <a:rPr lang="en-US" altLang="en-US" sz="1600" dirty="0"/>
              <a:t>ERCOT Commitment of DRRS LDR does not provide RUC make-whole payment to the LDR; however, such commitment is treated as a RUC for RDPA purposes to undo the price suppression caused by such commitment.</a:t>
            </a:r>
          </a:p>
          <a:p>
            <a:pPr marL="346075" indent="-285750">
              <a:lnSpc>
                <a:spcPct val="95000"/>
              </a:lnSpc>
              <a:spcBef>
                <a:spcPct val="25000"/>
              </a:spcBef>
              <a:buClr>
                <a:schemeClr val="tx1"/>
              </a:buClr>
            </a:pPr>
            <a:r>
              <a:rPr lang="en-US" altLang="en-US" sz="1600" dirty="0"/>
              <a:t>Since almost all LDRs would qualify for DRRS, there would likely be no RUC-related charges once DRRS is implemented – a statutory goal of DRRS.</a:t>
            </a:r>
          </a:p>
          <a:p>
            <a:pPr marL="346075" indent="-285750">
              <a:lnSpc>
                <a:spcPct val="95000"/>
              </a:lnSpc>
              <a:spcBef>
                <a:spcPct val="25000"/>
              </a:spcBef>
              <a:buClr>
                <a:schemeClr val="tx1"/>
              </a:buClr>
            </a:pPr>
            <a:r>
              <a:rPr lang="en-US" altLang="en-US" sz="1600" dirty="0"/>
              <a:t>The only way LDRs can be </a:t>
            </a:r>
            <a:r>
              <a:rPr lang="en-US" altLang="en-US" sz="1600" dirty="0" err="1"/>
              <a:t>RUCed</a:t>
            </a:r>
            <a:r>
              <a:rPr lang="en-US" altLang="en-US" sz="1600" dirty="0"/>
              <a:t> and receive RUC make-whole guarantee is when the LDR decides not to register as a DRRS-eligible resource.</a:t>
            </a:r>
            <a:endParaRPr lang="en-US" altLang="en-US" sz="1200" dirty="0"/>
          </a:p>
          <a:p>
            <a:pPr marL="346075" indent="-285750">
              <a:lnSpc>
                <a:spcPct val="95000"/>
              </a:lnSpc>
              <a:spcBef>
                <a:spcPct val="25000"/>
              </a:spcBef>
              <a:buClr>
                <a:schemeClr val="tx1"/>
              </a:buClr>
            </a:pPr>
            <a:endParaRPr lang="en-US" altLang="en-US" sz="1400" dirty="0"/>
          </a:p>
        </p:txBody>
      </p:sp>
    </p:spTree>
    <p:extLst>
      <p:ext uri="{BB962C8B-B14F-4D97-AF65-F5344CB8AC3E}">
        <p14:creationId xmlns:p14="http://schemas.microsoft.com/office/powerpoint/2010/main" val="3950033889"/>
      </p:ext>
    </p:extLst>
  </p:cSld>
  <p:clrMapOvr>
    <a:masterClrMapping/>
  </p:clrMapOvr>
  <p:transition advClick="0"/>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22433</TotalTime>
  <Words>1230</Words>
  <Application>Microsoft Office PowerPoint</Application>
  <PresentationFormat>On-screen Show (4:3)</PresentationFormat>
  <Paragraphs>67</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Aptos</vt:lpstr>
      <vt:lpstr>Arial</vt:lpstr>
      <vt:lpstr>Garamond</vt:lpstr>
      <vt:lpstr>Times New Roman</vt:lpstr>
      <vt:lpstr>Verdana</vt:lpstr>
      <vt:lpstr>Wingdings</vt:lpstr>
      <vt:lpstr>Level</vt:lpstr>
      <vt:lpstr>  HEN Strawman for DRRS Design to address Resource Adequacy and  PURA § 39.159(d)  </vt:lpstr>
      <vt:lpstr>    HEN Strawman for DRRS  To Provide Resource Adequacy Consistent with PURA § 39.159(d) </vt:lpstr>
      <vt:lpstr>Implications of the HEN Strawman Proposal</vt:lpstr>
      <vt:lpstr>HEN’s Strawman DRRS Design</vt:lpstr>
      <vt:lpstr>HEN’s Strawman DRRS ASDC</vt:lpstr>
      <vt:lpstr>HEN’s Strawman DRRS ASDC (cont.)</vt:lpstr>
      <vt:lpstr>Impact on RUC from HEN’s Proposal</vt:lpstr>
    </vt:vector>
  </TitlesOfParts>
  <Company>Lower Colorado River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Locational Marginal Pricing: The Texas Nodal Market</dc:title>
  <dc:creator>ssiddiqi</dc:creator>
  <cp:lastModifiedBy>Shams Siddiqi</cp:lastModifiedBy>
  <cp:revision>211</cp:revision>
  <dcterms:created xsi:type="dcterms:W3CDTF">2006-07-23T21:38:03Z</dcterms:created>
  <dcterms:modified xsi:type="dcterms:W3CDTF">2025-01-10T17:38:14Z</dcterms:modified>
</cp:coreProperties>
</file>