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6"/>
  </p:notesMasterIdLst>
  <p:handoutMasterIdLst>
    <p:handoutMasterId r:id="rId17"/>
  </p:handoutMasterIdLst>
  <p:sldIdLst>
    <p:sldId id="260" r:id="rId7"/>
    <p:sldId id="300" r:id="rId8"/>
    <p:sldId id="303" r:id="rId9"/>
    <p:sldId id="304" r:id="rId10"/>
    <p:sldId id="305" r:id="rId11"/>
    <p:sldId id="307" r:id="rId12"/>
    <p:sldId id="306" r:id="rId13"/>
    <p:sldId id="308" r:id="rId14"/>
    <p:sldId id="264"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nojosa, Jose Luis" initials="HJL" lastIdx="1" clrIdx="0">
    <p:extLst>
      <p:ext uri="{19B8F6BF-5375-455C-9EA6-DF929625EA0E}">
        <p15:presenceInfo xmlns:p15="http://schemas.microsoft.com/office/powerpoint/2012/main" userId="S-1-5-21-639947351-343809578-3807592339-379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623" autoAdjust="0"/>
    <p:restoredTop sz="78614" autoAdjust="0"/>
  </p:normalViewPr>
  <p:slideViewPr>
    <p:cSldViewPr showGuides="1">
      <p:cViewPr varScale="1">
        <p:scale>
          <a:sx n="101" d="100"/>
          <a:sy n="101" d="100"/>
        </p:scale>
        <p:origin x="1512"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1/22/2025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1/22/2025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unit experienced runback when carrying ~557 MW and tripped offline while carrying ~ 166 MW</a:t>
            </a:r>
            <a:endParaRPr lang="en-US" baseline="0" dirty="0"/>
          </a:p>
          <a:p>
            <a:endParaRPr lang="en-US" baseline="0" dirty="0"/>
          </a:p>
          <a:p>
            <a:r>
              <a:rPr lang="en-US" baseline="0" dirty="0"/>
              <a:t>Minimum Frequency: 59.954 Hz</a:t>
            </a:r>
          </a:p>
          <a:p>
            <a:r>
              <a:rPr lang="en-US" baseline="0" dirty="0"/>
              <a:t>Recovery Time(back to deadband): 5 minutes 41 seconds</a:t>
            </a:r>
          </a:p>
          <a:p>
            <a:r>
              <a:rPr lang="en-US" baseline="0" dirty="0"/>
              <a:t>ECRS Released: 0 MW</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Trip Reason: </a:t>
            </a:r>
            <a:r>
              <a:rPr lang="en-US" b="0" i="0" dirty="0">
                <a:solidFill>
                  <a:srgbClr val="5B6770"/>
                </a:solidFill>
                <a:effectLst/>
                <a:latin typeface="Trade Gothic Pro Light"/>
              </a:rPr>
              <a:t>ID Fan issues</a:t>
            </a:r>
          </a:p>
          <a:p>
            <a:endParaRPr lang="en-US" baseline="0" dirty="0"/>
          </a:p>
          <a:p>
            <a:r>
              <a:rPr lang="en-US" baseline="0" dirty="0"/>
              <a:t>Contextual Information: A total of 543 MW of regulation Up was deployed during the event</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No Selection Reason: Unit trip is not clean and small event</a:t>
            </a:r>
          </a:p>
          <a:p>
            <a:endParaRPr lang="en-US" baseline="0" dirty="0"/>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627749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unit tripped for a loss of approximately 754 MW</a:t>
            </a:r>
            <a:endParaRPr lang="en-US" baseline="0" dirty="0"/>
          </a:p>
          <a:p>
            <a:endParaRPr lang="en-US" baseline="0" dirty="0"/>
          </a:p>
          <a:p>
            <a:r>
              <a:rPr lang="en-US" baseline="0" dirty="0"/>
              <a:t>Starting Frequency: 59.965 Hz</a:t>
            </a:r>
          </a:p>
          <a:p>
            <a:r>
              <a:rPr lang="en-US" baseline="0" dirty="0"/>
              <a:t>Minimum Frequency: 59.893 Hz</a:t>
            </a:r>
          </a:p>
          <a:p>
            <a:r>
              <a:rPr lang="en-US" baseline="0" dirty="0"/>
              <a:t>A-C Time : 3 seconds</a:t>
            </a:r>
          </a:p>
          <a:p>
            <a:r>
              <a:rPr lang="en-US" baseline="0" dirty="0"/>
              <a:t>Recovery Time(back to deadband): 4 minutes 20 seconds</a:t>
            </a:r>
          </a:p>
          <a:p>
            <a:r>
              <a:rPr lang="en-US" baseline="0" dirty="0"/>
              <a:t>ECRS Released: 476 MW</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Trip Reason: </a:t>
            </a:r>
            <a:r>
              <a:rPr lang="en-US" b="0" i="0" dirty="0">
                <a:solidFill>
                  <a:srgbClr val="5B6770"/>
                </a:solidFill>
                <a:effectLst/>
                <a:latin typeface="Trade Gothic Pro Light"/>
              </a:rPr>
              <a:t>Unknown at this time.</a:t>
            </a:r>
          </a:p>
          <a:p>
            <a:endParaRPr lang="en-US" baseline="0" dirty="0"/>
          </a:p>
          <a:p>
            <a:r>
              <a:rPr lang="en-US" baseline="0" dirty="0"/>
              <a:t>Contextual Information: A total of 391 MW of regulation Up was deployed and SCED manual offset of 400 MW was applied during the event.</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No Selection Reason: Starting Frequency is outside low deadband </a:t>
            </a:r>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59686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unit experienced runback and tripped offline while carrying ~637 MW</a:t>
            </a:r>
            <a:endParaRPr lang="en-US" baseline="0" dirty="0"/>
          </a:p>
          <a:p>
            <a:endParaRPr lang="en-US" baseline="0" dirty="0"/>
          </a:p>
          <a:p>
            <a:r>
              <a:rPr lang="en-US" baseline="0" dirty="0"/>
              <a:t>Starting Frequency: 59.989 Hz</a:t>
            </a:r>
          </a:p>
          <a:p>
            <a:r>
              <a:rPr lang="en-US" baseline="0" dirty="0"/>
              <a:t>Minimum Frequency: 59.921 Hz</a:t>
            </a:r>
          </a:p>
          <a:p>
            <a:r>
              <a:rPr lang="en-US" baseline="0" dirty="0"/>
              <a:t>A-C Time : 4 seconds</a:t>
            </a:r>
          </a:p>
          <a:p>
            <a:r>
              <a:rPr lang="en-US" baseline="0" dirty="0"/>
              <a:t>Recovery Time(back to deadband): 4 minutes 6 seconds</a:t>
            </a:r>
          </a:p>
          <a:p>
            <a:r>
              <a:rPr lang="en-US" baseline="0" dirty="0"/>
              <a:t>ECRS Released: 0 MW</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Trip Reason: </a:t>
            </a:r>
            <a:r>
              <a:rPr lang="en-US" b="0" i="0" dirty="0">
                <a:solidFill>
                  <a:srgbClr val="5B6770"/>
                </a:solidFill>
                <a:effectLst/>
                <a:latin typeface="Trade Gothic Pro Light"/>
              </a:rPr>
              <a:t> Instrument air issues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US" baseline="0" dirty="0"/>
              <a:t>Contextual Information: A total of 387 MW of regulation Up was deployed during the event</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No Selection Reason: Frequency is outside low deadband </a:t>
            </a:r>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337772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unit experienced runback and tripped offline while carrying ~ 558 MW</a:t>
            </a:r>
            <a:endParaRPr lang="en-US" baseline="0" dirty="0"/>
          </a:p>
          <a:p>
            <a:endParaRPr lang="en-US" baseline="0" dirty="0"/>
          </a:p>
          <a:p>
            <a:r>
              <a:rPr lang="en-US" baseline="0" dirty="0"/>
              <a:t>Starting Frequency: 59.971 Hz</a:t>
            </a:r>
          </a:p>
          <a:p>
            <a:r>
              <a:rPr lang="en-US" baseline="0" dirty="0"/>
              <a:t>Minimum Frequency: 59.934 Hz</a:t>
            </a:r>
          </a:p>
          <a:p>
            <a:r>
              <a:rPr lang="en-US" baseline="0" dirty="0"/>
              <a:t>A-C Time : 3 seconds</a:t>
            </a:r>
          </a:p>
          <a:p>
            <a:r>
              <a:rPr lang="en-US" baseline="0" dirty="0"/>
              <a:t>Recovery Time(back to deadband): 2 minutes 16 seconds</a:t>
            </a:r>
          </a:p>
          <a:p>
            <a:r>
              <a:rPr lang="en-US" baseline="0" dirty="0"/>
              <a:t>ECRS Released: 0 MW</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Trip Reason: </a:t>
            </a:r>
            <a:r>
              <a:rPr lang="en-US" b="0" i="0" dirty="0">
                <a:solidFill>
                  <a:srgbClr val="5B6770"/>
                </a:solidFill>
                <a:effectLst/>
                <a:latin typeface="Trade Gothic Pro Light"/>
              </a:rPr>
              <a:t> ID fan issue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US" baseline="0" dirty="0"/>
              <a:t>Contextual Information: A total of 391MW of regulation Up was deployed during the event</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No Selection Reason: Frequency is outside low deadband and unit experienced runback</a:t>
            </a:r>
          </a:p>
          <a:p>
            <a:endParaRPr lang="en-US" baseline="0"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161942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unit tripped offline while carrying ~527 MW</a:t>
            </a:r>
            <a:endParaRPr lang="en-US" baseline="0" dirty="0"/>
          </a:p>
          <a:p>
            <a:endParaRPr lang="en-US" baseline="0" dirty="0"/>
          </a:p>
          <a:p>
            <a:r>
              <a:rPr lang="en-US" baseline="0" dirty="0"/>
              <a:t>Starting Frequency: 60.014 Hz</a:t>
            </a:r>
          </a:p>
          <a:p>
            <a:r>
              <a:rPr lang="en-US" baseline="0" dirty="0"/>
              <a:t>Minimum Frequency: 59.930 Hz</a:t>
            </a:r>
          </a:p>
          <a:p>
            <a:r>
              <a:rPr lang="en-US" baseline="0" dirty="0"/>
              <a:t>A-C Time : 3 seconds</a:t>
            </a:r>
          </a:p>
          <a:p>
            <a:r>
              <a:rPr lang="en-US" baseline="0" dirty="0"/>
              <a:t>Recovery Time(back to deadband): 12 minutes 44 seconds</a:t>
            </a:r>
          </a:p>
          <a:p>
            <a:r>
              <a:rPr lang="en-US" baseline="0" dirty="0"/>
              <a:t>ECRS Released: 0 MW</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Trip Reason: </a:t>
            </a:r>
            <a:r>
              <a:rPr lang="en-US" b="0" i="0" dirty="0">
                <a:solidFill>
                  <a:srgbClr val="5B6770"/>
                </a:solidFill>
                <a:effectLst/>
                <a:latin typeface="Trade Gothic Pro Light"/>
              </a:rPr>
              <a:t> Due to aux transformer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US" baseline="0" dirty="0"/>
              <a:t>Contextual Information: A total of 716 MW of regulation Up was deployed during the event</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No Selection Reason: C point is 59.93</a:t>
            </a:r>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370417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unit experienced slight runback and tripped offline while carrying ~499 MW</a:t>
            </a:r>
            <a:endParaRPr lang="en-US" baseline="0" dirty="0"/>
          </a:p>
          <a:p>
            <a:endParaRPr lang="en-US" baseline="0" dirty="0"/>
          </a:p>
          <a:p>
            <a:r>
              <a:rPr lang="en-US" baseline="0" dirty="0"/>
              <a:t>Starting Frequency: 59.998 Hz</a:t>
            </a:r>
          </a:p>
          <a:p>
            <a:r>
              <a:rPr lang="en-US" baseline="0" dirty="0"/>
              <a:t>Minimum Frequency: 59.929 Hz</a:t>
            </a:r>
          </a:p>
          <a:p>
            <a:r>
              <a:rPr lang="en-US" baseline="0" dirty="0"/>
              <a:t>A-C Time : 3 seconds</a:t>
            </a:r>
          </a:p>
          <a:p>
            <a:r>
              <a:rPr lang="en-US" baseline="0" dirty="0"/>
              <a:t>Recovery Time(back to deadband): 3 minutes 20 seconds</a:t>
            </a:r>
          </a:p>
          <a:p>
            <a:r>
              <a:rPr lang="en-US" baseline="0" dirty="0"/>
              <a:t>ECRS Released: 0 MW</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Trip Reason: </a:t>
            </a:r>
            <a:r>
              <a:rPr lang="en-US" b="0" i="0" dirty="0">
                <a:solidFill>
                  <a:srgbClr val="5B6770"/>
                </a:solidFill>
                <a:effectLst/>
                <a:latin typeface="Trade Gothic Pro Light"/>
              </a:rPr>
              <a:t> Unknown at this time.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US" baseline="0" dirty="0"/>
              <a:t>Contextual Information: A total of 177 MW of regulation Up was deployed during the event</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No Selection Reason: C point is 59.929 Hz</a:t>
            </a:r>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761406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two units tripped offline while carrying a total of ~630 MW</a:t>
            </a:r>
            <a:endParaRPr lang="en-US" baseline="0" dirty="0"/>
          </a:p>
          <a:p>
            <a:endParaRPr lang="en-US" baseline="0" dirty="0"/>
          </a:p>
          <a:p>
            <a:r>
              <a:rPr lang="en-US" baseline="0" dirty="0"/>
              <a:t>Starting Frequency: </a:t>
            </a:r>
          </a:p>
          <a:p>
            <a:r>
              <a:rPr lang="en-US" baseline="0" dirty="0"/>
              <a:t>Minimum Frequency: 59.955</a:t>
            </a:r>
          </a:p>
          <a:p>
            <a:r>
              <a:rPr lang="en-US" baseline="0" dirty="0"/>
              <a:t>A-C Time : </a:t>
            </a:r>
          </a:p>
          <a:p>
            <a:r>
              <a:rPr lang="en-US" baseline="0" dirty="0"/>
              <a:t>Recovery Time(back to deadband): </a:t>
            </a:r>
          </a:p>
          <a:p>
            <a:r>
              <a:rPr lang="en-US" baseline="0" dirty="0"/>
              <a:t>ECRS Released: 0 MW</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Trip Reason: </a:t>
            </a:r>
            <a:r>
              <a:rPr lang="en-US" b="0" i="0" dirty="0">
                <a:solidFill>
                  <a:srgbClr val="5B6770"/>
                </a:solidFill>
                <a:effectLst/>
                <a:latin typeface="Trade Gothic Pro Light"/>
              </a:rPr>
              <a:t> Unknown at this time.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US" baseline="0" dirty="0"/>
              <a:t>Contextual Information: A total of 294 MW of regulation Up was deployed during the event. </a:t>
            </a:r>
          </a:p>
          <a:p>
            <a:endParaRPr lang="en-US" baseline="0" dirty="0"/>
          </a:p>
          <a:p>
            <a:r>
              <a:rPr lang="en-US" baseline="0" dirty="0"/>
              <a:t>Unit telemetry failed at the time of the trip and the QSE reported that they have no information when the unit came offline or the manner in which the units came offline. </a:t>
            </a:r>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623570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14400"/>
            <a:ext cx="8534400" cy="51816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2031325"/>
          </a:xfrm>
          <a:prstGeom prst="rect">
            <a:avLst/>
          </a:prstGeom>
          <a:noFill/>
        </p:spPr>
        <p:txBody>
          <a:bodyPr wrap="square" rtlCol="0">
            <a:spAutoFit/>
          </a:bodyPr>
          <a:lstStyle/>
          <a:p>
            <a:r>
              <a:rPr lang="en-US" b="1" dirty="0">
                <a:solidFill>
                  <a:srgbClr val="5B6770"/>
                </a:solidFill>
              </a:rPr>
              <a:t>ERCOT Frequency Events</a:t>
            </a:r>
          </a:p>
          <a:p>
            <a:r>
              <a:rPr lang="en-US" b="1" dirty="0">
                <a:solidFill>
                  <a:srgbClr val="5B6770"/>
                </a:solidFill>
              </a:rPr>
              <a:t>November 2024</a:t>
            </a:r>
          </a:p>
          <a:p>
            <a:endParaRPr lang="en-US" dirty="0">
              <a:solidFill>
                <a:srgbClr val="5B6770"/>
              </a:solidFill>
            </a:endParaRPr>
          </a:p>
          <a:p>
            <a:r>
              <a:rPr lang="en-US" dirty="0">
                <a:solidFill>
                  <a:srgbClr val="5B6770"/>
                </a:solidFill>
              </a:rPr>
              <a:t>ERCOT</a:t>
            </a:r>
          </a:p>
          <a:p>
            <a:r>
              <a:rPr lang="en-US" dirty="0">
                <a:solidFill>
                  <a:srgbClr val="5B6770"/>
                </a:solidFill>
              </a:rPr>
              <a:t>Operations Planning</a:t>
            </a:r>
          </a:p>
          <a:p>
            <a:endParaRPr lang="en-US" dirty="0">
              <a:solidFill>
                <a:srgbClr val="5B6770"/>
              </a:solidFill>
            </a:endParaRPr>
          </a:p>
          <a:p>
            <a:r>
              <a:rPr lang="en-US" dirty="0">
                <a:solidFill>
                  <a:srgbClr val="5B6770"/>
                </a:solidFill>
              </a:rPr>
              <a:t>PDCWG </a:t>
            </a:r>
            <a:r>
              <a:rPr lang="en-US">
                <a:solidFill>
                  <a:srgbClr val="5B6770"/>
                </a:solidFill>
              </a:rPr>
              <a:t>| January 23, 2025</a:t>
            </a:r>
            <a:endParaRPr lang="en-US" dirty="0">
              <a:solidFill>
                <a:srgbClr val="5B6770"/>
              </a:solidFill>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11/7/2024 15:40:20 (Non-FME)</a:t>
            </a:r>
            <a:br>
              <a:rPr lang="en-US" dirty="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pic>
        <p:nvPicPr>
          <p:cNvPr id="5" name="Picture 4">
            <a:extLst>
              <a:ext uri="{FF2B5EF4-FFF2-40B4-BE49-F238E27FC236}">
                <a16:creationId xmlns:a16="http://schemas.microsoft.com/office/drawing/2014/main" id="{77C7E735-D194-ACCB-53AC-470401C90707}"/>
              </a:ext>
            </a:extLst>
          </p:cNvPr>
          <p:cNvPicPr>
            <a:picLocks noChangeAspect="1"/>
          </p:cNvPicPr>
          <p:nvPr/>
        </p:nvPicPr>
        <p:blipFill>
          <a:blip r:embed="rId3"/>
          <a:stretch>
            <a:fillRect/>
          </a:stretch>
        </p:blipFill>
        <p:spPr>
          <a:xfrm>
            <a:off x="304800" y="1219200"/>
            <a:ext cx="8534400" cy="4419600"/>
          </a:xfrm>
          <a:prstGeom prst="rect">
            <a:avLst/>
          </a:prstGeom>
        </p:spPr>
      </p:pic>
    </p:spTree>
    <p:extLst>
      <p:ext uri="{BB962C8B-B14F-4D97-AF65-F5344CB8AC3E}">
        <p14:creationId xmlns:p14="http://schemas.microsoft.com/office/powerpoint/2010/main" val="2411751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11/17/2024 12:58:53 (Non-FME)</a:t>
            </a:r>
            <a:br>
              <a:rPr lang="en-US" dirty="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pic>
        <p:nvPicPr>
          <p:cNvPr id="5" name="Picture 4">
            <a:extLst>
              <a:ext uri="{FF2B5EF4-FFF2-40B4-BE49-F238E27FC236}">
                <a16:creationId xmlns:a16="http://schemas.microsoft.com/office/drawing/2014/main" id="{B9ADBC7E-85CD-AF20-FEC0-B487FD049B99}"/>
              </a:ext>
            </a:extLst>
          </p:cNvPr>
          <p:cNvPicPr>
            <a:picLocks noChangeAspect="1"/>
          </p:cNvPicPr>
          <p:nvPr/>
        </p:nvPicPr>
        <p:blipFill>
          <a:blip r:embed="rId3"/>
          <a:stretch>
            <a:fillRect/>
          </a:stretch>
        </p:blipFill>
        <p:spPr>
          <a:xfrm>
            <a:off x="228600" y="1219200"/>
            <a:ext cx="8686800" cy="4343400"/>
          </a:xfrm>
          <a:prstGeom prst="rect">
            <a:avLst/>
          </a:prstGeom>
        </p:spPr>
      </p:pic>
    </p:spTree>
    <p:extLst>
      <p:ext uri="{BB962C8B-B14F-4D97-AF65-F5344CB8AC3E}">
        <p14:creationId xmlns:p14="http://schemas.microsoft.com/office/powerpoint/2010/main" val="3778868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11/21/2024 5:28:17 (Non-FME)</a:t>
            </a:r>
            <a:br>
              <a:rPr lang="en-US" dirty="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pic>
        <p:nvPicPr>
          <p:cNvPr id="5" name="Picture 4">
            <a:extLst>
              <a:ext uri="{FF2B5EF4-FFF2-40B4-BE49-F238E27FC236}">
                <a16:creationId xmlns:a16="http://schemas.microsoft.com/office/drawing/2014/main" id="{BFFE00DF-515F-CC51-24E0-0726C2A330C0}"/>
              </a:ext>
            </a:extLst>
          </p:cNvPr>
          <p:cNvPicPr>
            <a:picLocks noChangeAspect="1"/>
          </p:cNvPicPr>
          <p:nvPr/>
        </p:nvPicPr>
        <p:blipFill>
          <a:blip r:embed="rId3"/>
          <a:stretch>
            <a:fillRect/>
          </a:stretch>
        </p:blipFill>
        <p:spPr>
          <a:xfrm>
            <a:off x="152400" y="1295400"/>
            <a:ext cx="8686800" cy="4343400"/>
          </a:xfrm>
          <a:prstGeom prst="rect">
            <a:avLst/>
          </a:prstGeom>
        </p:spPr>
      </p:pic>
    </p:spTree>
    <p:extLst>
      <p:ext uri="{BB962C8B-B14F-4D97-AF65-F5344CB8AC3E}">
        <p14:creationId xmlns:p14="http://schemas.microsoft.com/office/powerpoint/2010/main" val="1140400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11/23/2024 17:40:46 (Non-FME)</a:t>
            </a:r>
            <a:br>
              <a:rPr lang="en-US" dirty="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pic>
        <p:nvPicPr>
          <p:cNvPr id="5" name="Picture 4">
            <a:extLst>
              <a:ext uri="{FF2B5EF4-FFF2-40B4-BE49-F238E27FC236}">
                <a16:creationId xmlns:a16="http://schemas.microsoft.com/office/drawing/2014/main" id="{5999A895-5857-D58C-690C-E27F612E3D34}"/>
              </a:ext>
            </a:extLst>
          </p:cNvPr>
          <p:cNvPicPr>
            <a:picLocks noChangeAspect="1"/>
          </p:cNvPicPr>
          <p:nvPr/>
        </p:nvPicPr>
        <p:blipFill>
          <a:blip r:embed="rId3"/>
          <a:stretch>
            <a:fillRect/>
          </a:stretch>
        </p:blipFill>
        <p:spPr>
          <a:xfrm>
            <a:off x="0" y="1295400"/>
            <a:ext cx="9144000" cy="4343399"/>
          </a:xfrm>
          <a:prstGeom prst="rect">
            <a:avLst/>
          </a:prstGeom>
        </p:spPr>
      </p:pic>
    </p:spTree>
    <p:extLst>
      <p:ext uri="{BB962C8B-B14F-4D97-AF65-F5344CB8AC3E}">
        <p14:creationId xmlns:p14="http://schemas.microsoft.com/office/powerpoint/2010/main" val="3423281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11/23/2024 18:18:58 (Non-FME)</a:t>
            </a:r>
            <a:br>
              <a:rPr lang="en-US" dirty="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pic>
        <p:nvPicPr>
          <p:cNvPr id="5" name="Picture 4">
            <a:extLst>
              <a:ext uri="{FF2B5EF4-FFF2-40B4-BE49-F238E27FC236}">
                <a16:creationId xmlns:a16="http://schemas.microsoft.com/office/drawing/2014/main" id="{04637B8E-4CA0-A96A-3004-0CD498EDC3D8}"/>
              </a:ext>
            </a:extLst>
          </p:cNvPr>
          <p:cNvPicPr>
            <a:picLocks noChangeAspect="1"/>
          </p:cNvPicPr>
          <p:nvPr/>
        </p:nvPicPr>
        <p:blipFill>
          <a:blip r:embed="rId3"/>
          <a:stretch>
            <a:fillRect/>
          </a:stretch>
        </p:blipFill>
        <p:spPr>
          <a:xfrm>
            <a:off x="152400" y="1295400"/>
            <a:ext cx="8839200" cy="4343399"/>
          </a:xfrm>
          <a:prstGeom prst="rect">
            <a:avLst/>
          </a:prstGeom>
        </p:spPr>
      </p:pic>
    </p:spTree>
    <p:extLst>
      <p:ext uri="{BB962C8B-B14F-4D97-AF65-F5344CB8AC3E}">
        <p14:creationId xmlns:p14="http://schemas.microsoft.com/office/powerpoint/2010/main" val="2908974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11/23/2024 18:48:15 (Non-FME)</a:t>
            </a:r>
            <a:br>
              <a:rPr lang="en-US" dirty="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pic>
        <p:nvPicPr>
          <p:cNvPr id="8" name="Picture 7">
            <a:extLst>
              <a:ext uri="{FF2B5EF4-FFF2-40B4-BE49-F238E27FC236}">
                <a16:creationId xmlns:a16="http://schemas.microsoft.com/office/drawing/2014/main" id="{A4115003-7F7E-7E98-5134-E7B4D451ED78}"/>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06890" y="1371600"/>
            <a:ext cx="8256110" cy="3962400"/>
          </a:xfrm>
          <a:prstGeom prst="rect">
            <a:avLst/>
          </a:prstGeom>
        </p:spPr>
      </p:pic>
    </p:spTree>
    <p:extLst>
      <p:ext uri="{BB962C8B-B14F-4D97-AF65-F5344CB8AC3E}">
        <p14:creationId xmlns:p14="http://schemas.microsoft.com/office/powerpoint/2010/main" val="1059330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11/27/2024 6:59:36 (Non-FME)</a:t>
            </a:r>
            <a:br>
              <a:rPr lang="en-US" dirty="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pic>
        <p:nvPicPr>
          <p:cNvPr id="5" name="Picture 4">
            <a:extLst>
              <a:ext uri="{FF2B5EF4-FFF2-40B4-BE49-F238E27FC236}">
                <a16:creationId xmlns:a16="http://schemas.microsoft.com/office/drawing/2014/main" id="{E7158941-6085-B515-C6F3-3E941BF89BB0}"/>
              </a:ext>
            </a:extLst>
          </p:cNvPr>
          <p:cNvPicPr>
            <a:picLocks noChangeAspect="1"/>
          </p:cNvPicPr>
          <p:nvPr/>
        </p:nvPicPr>
        <p:blipFill>
          <a:blip r:embed="rId3"/>
          <a:stretch>
            <a:fillRect/>
          </a:stretch>
        </p:blipFill>
        <p:spPr>
          <a:xfrm>
            <a:off x="0" y="1219200"/>
            <a:ext cx="9144000" cy="4572000"/>
          </a:xfrm>
          <a:prstGeom prst="rect">
            <a:avLst/>
          </a:prstGeom>
        </p:spPr>
      </p:pic>
    </p:spTree>
    <p:extLst>
      <p:ext uri="{BB962C8B-B14F-4D97-AF65-F5344CB8AC3E}">
        <p14:creationId xmlns:p14="http://schemas.microsoft.com/office/powerpoint/2010/main" val="119585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r>
              <a:rPr lang="en-US" dirty="0"/>
              <a:t>Questions?</a:t>
            </a:r>
          </a:p>
        </p:txBody>
      </p:sp>
      <p:sp>
        <p:nvSpPr>
          <p:cNvPr id="3" name="Subtitle 2"/>
          <p:cNvSpPr>
            <a:spLocks noGrp="1"/>
          </p:cNvSpPr>
          <p:nvPr>
            <p:ph type="subTitle" idx="1"/>
          </p:nvPr>
        </p:nvSpPr>
        <p:spPr/>
        <p:txBody>
          <a:bodyPr anchor="ctr"/>
          <a:lstStyle/>
          <a:p>
            <a:r>
              <a:rPr lang="en-US" dirty="0"/>
              <a:t>Thank you!</a:t>
            </a:r>
          </a:p>
        </p:txBody>
      </p:sp>
    </p:spTree>
    <p:extLst>
      <p:ext uri="{BB962C8B-B14F-4D97-AF65-F5344CB8AC3E}">
        <p14:creationId xmlns:p14="http://schemas.microsoft.com/office/powerpoint/2010/main" val="277766965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48F63C-08AC-4CDD-B36F-0851B11853CB}">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43436</TotalTime>
  <Words>624</Words>
  <Application>Microsoft Office PowerPoint</Application>
  <PresentationFormat>On-screen Show (4:3)</PresentationFormat>
  <Paragraphs>118</Paragraphs>
  <Slides>9</Slides>
  <Notes>7</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9</vt:i4>
      </vt:variant>
    </vt:vector>
  </HeadingPairs>
  <TitlesOfParts>
    <vt:vector size="15" baseType="lpstr">
      <vt:lpstr>Arial</vt:lpstr>
      <vt:lpstr>Calibri</vt:lpstr>
      <vt:lpstr>Trade Gothic Pro Light</vt:lpstr>
      <vt:lpstr>1_Custom Design</vt:lpstr>
      <vt:lpstr>Office Theme</vt:lpstr>
      <vt:lpstr>Custom Design</vt:lpstr>
      <vt:lpstr>PowerPoint Presentation</vt:lpstr>
      <vt:lpstr>11/7/2024 15:40:20 (Non-FME) </vt:lpstr>
      <vt:lpstr>11/17/2024 12:58:53 (Non-FME) </vt:lpstr>
      <vt:lpstr>11/21/2024 5:28:17 (Non-FME) </vt:lpstr>
      <vt:lpstr>11/23/2024 17:40:46 (Non-FME) </vt:lpstr>
      <vt:lpstr>11/23/2024 18:18:58 (Non-FME) </vt:lpstr>
      <vt:lpstr>11/23/2024 18:48:15 (Non-FME) </vt:lpstr>
      <vt:lpstr>11/27/2024 6:59:36 (Non-FME) </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Masanna Gari, Abhi</cp:lastModifiedBy>
  <cp:revision>800</cp:revision>
  <cp:lastPrinted>2016-01-21T20:53:15Z</cp:lastPrinted>
  <dcterms:created xsi:type="dcterms:W3CDTF">2016-01-21T15:20:31Z</dcterms:created>
  <dcterms:modified xsi:type="dcterms:W3CDTF">2025-01-23T04:23:34Z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2024-03-18T21:24:07Z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4127d4af-8dd8-4877-a4f5-cbcc996acc3f</vt:lpwstr>
  </property>
  <property fmtid="{D5CDD505-2E9C-101B-9397-08002B2CF9AE}" pid="9" name="MSIP_Label_7084cbda-52b8-46fb-a7b7-cb5bd465ed85_ContentBits">
    <vt:lpwstr>0</vt:lpwstr>
  </property>
</Properties>
</file>