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222" r:id="rId4"/>
  </p:sldMasterIdLst>
  <p:notesMasterIdLst>
    <p:notesMasterId r:id="rId15"/>
  </p:notesMasterIdLst>
  <p:handoutMasterIdLst>
    <p:handoutMasterId r:id="rId16"/>
  </p:handoutMasterIdLst>
  <p:sldIdLst>
    <p:sldId id="1852" r:id="rId5"/>
    <p:sldId id="1899" r:id="rId6"/>
    <p:sldId id="1927" r:id="rId7"/>
    <p:sldId id="1934" r:id="rId8"/>
    <p:sldId id="1937" r:id="rId9"/>
    <p:sldId id="1936" r:id="rId10"/>
    <p:sldId id="1928" r:id="rId11"/>
    <p:sldId id="1933" r:id="rId12"/>
    <p:sldId id="1938" r:id="rId13"/>
    <p:sldId id="1939" r:id="rId14"/>
  </p:sldIdLst>
  <p:sldSz cx="9144000" cy="6858000" type="letter"/>
  <p:notesSz cx="7010400" cy="9296400"/>
  <p:defaultTextStyle>
    <a:defPPr>
      <a:defRPr lang="en-US"/>
    </a:defPPr>
    <a:lvl1pPr algn="l" rtl="0" fontAlgn="base">
      <a:spcBef>
        <a:spcPct val="0"/>
      </a:spcBef>
      <a:spcAft>
        <a:spcPct val="0"/>
      </a:spcAft>
      <a:defRPr kumimoji="1" sz="1700" kern="1200">
        <a:solidFill>
          <a:schemeClr val="accent2"/>
        </a:solidFill>
        <a:latin typeface="Times New Roman" pitchFamily="18" charset="0"/>
        <a:ea typeface="+mn-ea"/>
        <a:cs typeface="Arial" charset="0"/>
      </a:defRPr>
    </a:lvl1pPr>
    <a:lvl2pPr marL="457200" algn="l" rtl="0" fontAlgn="base">
      <a:spcBef>
        <a:spcPct val="0"/>
      </a:spcBef>
      <a:spcAft>
        <a:spcPct val="0"/>
      </a:spcAft>
      <a:defRPr kumimoji="1" sz="1700" kern="1200">
        <a:solidFill>
          <a:schemeClr val="accent2"/>
        </a:solidFill>
        <a:latin typeface="Times New Roman" pitchFamily="18" charset="0"/>
        <a:ea typeface="+mn-ea"/>
        <a:cs typeface="Arial" charset="0"/>
      </a:defRPr>
    </a:lvl2pPr>
    <a:lvl3pPr marL="914400" algn="l" rtl="0" fontAlgn="base">
      <a:spcBef>
        <a:spcPct val="0"/>
      </a:spcBef>
      <a:spcAft>
        <a:spcPct val="0"/>
      </a:spcAft>
      <a:defRPr kumimoji="1" sz="1700" kern="1200">
        <a:solidFill>
          <a:schemeClr val="accent2"/>
        </a:solidFill>
        <a:latin typeface="Times New Roman" pitchFamily="18" charset="0"/>
        <a:ea typeface="+mn-ea"/>
        <a:cs typeface="Arial" charset="0"/>
      </a:defRPr>
    </a:lvl3pPr>
    <a:lvl4pPr marL="1371600" algn="l" rtl="0" fontAlgn="base">
      <a:spcBef>
        <a:spcPct val="0"/>
      </a:spcBef>
      <a:spcAft>
        <a:spcPct val="0"/>
      </a:spcAft>
      <a:defRPr kumimoji="1" sz="1700" kern="1200">
        <a:solidFill>
          <a:schemeClr val="accent2"/>
        </a:solidFill>
        <a:latin typeface="Times New Roman" pitchFamily="18" charset="0"/>
        <a:ea typeface="+mn-ea"/>
        <a:cs typeface="Arial" charset="0"/>
      </a:defRPr>
    </a:lvl4pPr>
    <a:lvl5pPr marL="1828800" algn="l" rtl="0" fontAlgn="base">
      <a:spcBef>
        <a:spcPct val="0"/>
      </a:spcBef>
      <a:spcAft>
        <a:spcPct val="0"/>
      </a:spcAft>
      <a:defRPr kumimoji="1" sz="1700" kern="1200">
        <a:solidFill>
          <a:schemeClr val="accent2"/>
        </a:solidFill>
        <a:latin typeface="Times New Roman" pitchFamily="18" charset="0"/>
        <a:ea typeface="+mn-ea"/>
        <a:cs typeface="Arial" charset="0"/>
      </a:defRPr>
    </a:lvl5pPr>
    <a:lvl6pPr marL="2286000" algn="l" defTabSz="914400" rtl="0" eaLnBrk="1" latinLnBrk="0" hangingPunct="1">
      <a:defRPr kumimoji="1" sz="1700" kern="1200">
        <a:solidFill>
          <a:schemeClr val="accent2"/>
        </a:solidFill>
        <a:latin typeface="Times New Roman" pitchFamily="18" charset="0"/>
        <a:ea typeface="+mn-ea"/>
        <a:cs typeface="Arial" charset="0"/>
      </a:defRPr>
    </a:lvl6pPr>
    <a:lvl7pPr marL="2743200" algn="l" defTabSz="914400" rtl="0" eaLnBrk="1" latinLnBrk="0" hangingPunct="1">
      <a:defRPr kumimoji="1" sz="1700" kern="1200">
        <a:solidFill>
          <a:schemeClr val="accent2"/>
        </a:solidFill>
        <a:latin typeface="Times New Roman" pitchFamily="18" charset="0"/>
        <a:ea typeface="+mn-ea"/>
        <a:cs typeface="Arial" charset="0"/>
      </a:defRPr>
    </a:lvl7pPr>
    <a:lvl8pPr marL="3200400" algn="l" defTabSz="914400" rtl="0" eaLnBrk="1" latinLnBrk="0" hangingPunct="1">
      <a:defRPr kumimoji="1" sz="1700" kern="1200">
        <a:solidFill>
          <a:schemeClr val="accent2"/>
        </a:solidFill>
        <a:latin typeface="Times New Roman" pitchFamily="18" charset="0"/>
        <a:ea typeface="+mn-ea"/>
        <a:cs typeface="Arial" charset="0"/>
      </a:defRPr>
    </a:lvl8pPr>
    <a:lvl9pPr marL="3657600" algn="l" defTabSz="914400" rtl="0" eaLnBrk="1" latinLnBrk="0" hangingPunct="1">
      <a:defRPr kumimoji="1" sz="1700" kern="1200">
        <a:solidFill>
          <a:schemeClr val="accent2"/>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816999-4E48-0FE4-DA9D-92784008B8B4}" name="Jonas Kersulis" initials="JK" userId="S::jkersulis@potomaceconomics.com::906daa01-92f8-438f-aa8b-4ebc76c6c9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001E96"/>
    <a:srgbClr val="0028A0"/>
    <a:srgbClr val="0000A8"/>
    <a:srgbClr val="0000CC"/>
    <a:srgbClr val="F8F8F8"/>
    <a:srgbClr val="000066"/>
    <a:srgbClr val="FF99AC"/>
    <a:srgbClr val="FF29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BCCE2F-FD4C-4AB1-904C-A5E8040CC1FB}" v="341" dt="2025-01-22T22:17:22.391"/>
    <p1510:client id="{B07DCD75-15C2-49CF-A980-BADB330D402D}" v="5742" dt="2025-01-23T01:10: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964" autoAdjust="0"/>
  </p:normalViewPr>
  <p:slideViewPr>
    <p:cSldViewPr snapToGrid="0">
      <p:cViewPr varScale="1">
        <p:scale>
          <a:sx n="109" d="100"/>
          <a:sy n="109" d="100"/>
        </p:scale>
        <p:origin x="954" y="9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1573" y="1"/>
            <a:ext cx="176126" cy="286673"/>
          </a:xfrm>
          <a:prstGeom prst="rect">
            <a:avLst/>
          </a:prstGeom>
          <a:noFill/>
          <a:ln w="9525">
            <a:noFill/>
            <a:miter lim="800000"/>
            <a:headEnd/>
            <a:tailEnd/>
          </a:ln>
        </p:spPr>
        <p:txBody>
          <a:bodyPr vert="horz" wrap="none" lIns="87060" tIns="43530" rIns="87060" bIns="43530" numCol="1" anchor="t" anchorCtr="0" compatLnSpc="1">
            <a:prstTxWarp prst="textNoShape">
              <a:avLst/>
            </a:prstTxWarp>
            <a:spAutoFit/>
          </a:bodyPr>
          <a:lstStyle>
            <a:lvl1pPr defTabSz="913559" eaLnBrk="0" hangingPunct="0">
              <a:defRPr kumimoji="0" sz="1300" b="1">
                <a:solidFill>
                  <a:schemeClr val="tx1"/>
                </a:solidFill>
              </a:defRPr>
            </a:lvl1pPr>
          </a:lstStyle>
          <a:p>
            <a:pPr>
              <a:defRPr/>
            </a:pPr>
            <a:endParaRPr lang="en-US"/>
          </a:p>
        </p:txBody>
      </p:sp>
      <p:sp>
        <p:nvSpPr>
          <p:cNvPr id="104451" name="Rectangle 3"/>
          <p:cNvSpPr>
            <a:spLocks noGrp="1" noChangeArrowheads="1"/>
          </p:cNvSpPr>
          <p:nvPr>
            <p:ph type="dt" sz="quarter" idx="1"/>
          </p:nvPr>
        </p:nvSpPr>
        <p:spPr bwMode="auto">
          <a:xfrm>
            <a:off x="6794962" y="1"/>
            <a:ext cx="176125" cy="286673"/>
          </a:xfrm>
          <a:prstGeom prst="rect">
            <a:avLst/>
          </a:prstGeom>
          <a:noFill/>
          <a:ln w="9525">
            <a:noFill/>
            <a:miter lim="800000"/>
            <a:headEnd/>
            <a:tailEnd/>
          </a:ln>
        </p:spPr>
        <p:txBody>
          <a:bodyPr vert="horz" wrap="none" lIns="87060" tIns="43530" rIns="87060" bIns="43530" numCol="1" anchor="t" anchorCtr="0" compatLnSpc="1">
            <a:prstTxWarp prst="textNoShape">
              <a:avLst/>
            </a:prstTxWarp>
            <a:spAutoFit/>
          </a:bodyPr>
          <a:lstStyle>
            <a:lvl1pPr algn="r" defTabSz="913559" eaLnBrk="0" hangingPunct="0">
              <a:defRPr kumimoji="0" sz="1300" b="1">
                <a:solidFill>
                  <a:schemeClr val="tx1"/>
                </a:solidFill>
              </a:defRPr>
            </a:lvl1pPr>
          </a:lstStyle>
          <a:p>
            <a:pPr>
              <a:defRPr/>
            </a:pPr>
            <a:endParaRPr lang="en-US"/>
          </a:p>
        </p:txBody>
      </p:sp>
      <p:sp>
        <p:nvSpPr>
          <p:cNvPr id="104452" name="Rectangle 4"/>
          <p:cNvSpPr>
            <a:spLocks noGrp="1" noChangeArrowheads="1"/>
          </p:cNvSpPr>
          <p:nvPr>
            <p:ph type="ftr" sz="quarter" idx="2"/>
          </p:nvPr>
        </p:nvSpPr>
        <p:spPr bwMode="auto">
          <a:xfrm>
            <a:off x="-1573" y="9028629"/>
            <a:ext cx="176126" cy="286673"/>
          </a:xfrm>
          <a:prstGeom prst="rect">
            <a:avLst/>
          </a:prstGeom>
          <a:noFill/>
          <a:ln w="9525">
            <a:noFill/>
            <a:miter lim="800000"/>
            <a:headEnd/>
            <a:tailEnd/>
          </a:ln>
        </p:spPr>
        <p:txBody>
          <a:bodyPr vert="horz" wrap="none" lIns="87060" tIns="43530" rIns="87060" bIns="43530" numCol="1" anchor="b" anchorCtr="0" compatLnSpc="1">
            <a:prstTxWarp prst="textNoShape">
              <a:avLst/>
            </a:prstTxWarp>
            <a:spAutoFit/>
          </a:bodyPr>
          <a:lstStyle>
            <a:lvl1pPr defTabSz="913559" eaLnBrk="0" hangingPunct="0">
              <a:defRPr kumimoji="0" sz="1300" b="1">
                <a:solidFill>
                  <a:schemeClr val="tx1"/>
                </a:solidFill>
              </a:defRPr>
            </a:lvl1pPr>
          </a:lstStyle>
          <a:p>
            <a:pPr>
              <a:defRPr/>
            </a:pPr>
            <a:endParaRPr lang="en-US"/>
          </a:p>
        </p:txBody>
      </p:sp>
      <p:sp>
        <p:nvSpPr>
          <p:cNvPr id="104453" name="Rectangle 5"/>
          <p:cNvSpPr>
            <a:spLocks noGrp="1" noChangeArrowheads="1"/>
          </p:cNvSpPr>
          <p:nvPr>
            <p:ph type="sldNum" sz="quarter" idx="3"/>
          </p:nvPr>
        </p:nvSpPr>
        <p:spPr bwMode="auto">
          <a:xfrm>
            <a:off x="6601539" y="9033355"/>
            <a:ext cx="369548" cy="286673"/>
          </a:xfrm>
          <a:prstGeom prst="rect">
            <a:avLst/>
          </a:prstGeom>
          <a:noFill/>
          <a:ln w="9525">
            <a:noFill/>
            <a:miter lim="800000"/>
            <a:headEnd/>
            <a:tailEnd/>
          </a:ln>
        </p:spPr>
        <p:txBody>
          <a:bodyPr vert="horz" wrap="none" lIns="87060" tIns="43530" rIns="87060" bIns="43530" numCol="1" anchor="b" anchorCtr="0" compatLnSpc="1">
            <a:prstTxWarp prst="textNoShape">
              <a:avLst/>
            </a:prstTxWarp>
            <a:spAutoFit/>
          </a:bodyPr>
          <a:lstStyle>
            <a:lvl1pPr algn="r" defTabSz="913559" eaLnBrk="0" hangingPunct="0">
              <a:defRPr kumimoji="0" sz="1300" b="1">
                <a:solidFill>
                  <a:schemeClr val="tx1"/>
                </a:solidFill>
              </a:defRPr>
            </a:lvl1pPr>
          </a:lstStyle>
          <a:p>
            <a:pPr>
              <a:defRPr/>
            </a:pPr>
            <a:fld id="{C6CF872D-C1AA-47DE-90DE-303E4A3981F8}" type="slidenum">
              <a:rPr lang="en-US"/>
              <a:pPr>
                <a:defRPr/>
              </a:pPr>
              <a:t>‹#›</a:t>
            </a:fld>
            <a:endParaRPr lang="en-US"/>
          </a:p>
        </p:txBody>
      </p:sp>
    </p:spTree>
    <p:extLst>
      <p:ext uri="{BB962C8B-B14F-4D97-AF65-F5344CB8AC3E}">
        <p14:creationId xmlns:p14="http://schemas.microsoft.com/office/powerpoint/2010/main" val="32764975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1" y="0"/>
            <a:ext cx="3035009" cy="456787"/>
          </a:xfrm>
          <a:prstGeom prst="rect">
            <a:avLst/>
          </a:prstGeom>
          <a:noFill/>
          <a:ln w="9525">
            <a:noFill/>
            <a:miter lim="800000"/>
            <a:headEnd/>
            <a:tailEnd/>
          </a:ln>
        </p:spPr>
        <p:txBody>
          <a:bodyPr vert="horz" wrap="square" lIns="87060" tIns="43530" rIns="87060" bIns="43530" numCol="1" anchor="t" anchorCtr="0" compatLnSpc="1">
            <a:prstTxWarp prst="textNoShape">
              <a:avLst/>
            </a:prstTxWarp>
          </a:bodyPr>
          <a:lstStyle>
            <a:lvl1pPr defTabSz="913559" eaLnBrk="0" hangingPunct="0">
              <a:defRPr kumimoji="0" sz="1300">
                <a:solidFill>
                  <a:schemeClr val="tx1"/>
                </a:solidFill>
              </a:defRPr>
            </a:lvl1pPr>
          </a:lstStyle>
          <a:p>
            <a:pPr>
              <a:defRPr/>
            </a:pPr>
            <a:endParaRPr lang="en-US"/>
          </a:p>
        </p:txBody>
      </p:sp>
      <p:sp>
        <p:nvSpPr>
          <p:cNvPr id="59395" name="Rectangle 3"/>
          <p:cNvSpPr>
            <a:spLocks noGrp="1" noChangeArrowheads="1"/>
          </p:cNvSpPr>
          <p:nvPr>
            <p:ph type="dt" idx="1"/>
          </p:nvPr>
        </p:nvSpPr>
        <p:spPr bwMode="auto">
          <a:xfrm>
            <a:off x="3967529" y="0"/>
            <a:ext cx="3031864" cy="456787"/>
          </a:xfrm>
          <a:prstGeom prst="rect">
            <a:avLst/>
          </a:prstGeom>
          <a:noFill/>
          <a:ln w="9525">
            <a:noFill/>
            <a:miter lim="800000"/>
            <a:headEnd/>
            <a:tailEnd/>
          </a:ln>
        </p:spPr>
        <p:txBody>
          <a:bodyPr vert="horz" wrap="square" lIns="87060" tIns="43530" rIns="87060" bIns="43530" numCol="1" anchor="t" anchorCtr="0" compatLnSpc="1">
            <a:prstTxWarp prst="textNoShape">
              <a:avLst/>
            </a:prstTxWarp>
          </a:bodyPr>
          <a:lstStyle>
            <a:lvl1pPr algn="r" defTabSz="913559" eaLnBrk="0" hangingPunct="0">
              <a:defRPr kumimoji="0" sz="1300">
                <a:solidFill>
                  <a:schemeClr val="tx1"/>
                </a:solidFill>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1173163" y="682625"/>
            <a:ext cx="4657725" cy="3494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932519" y="4407206"/>
            <a:ext cx="5131210" cy="4177237"/>
          </a:xfrm>
          <a:prstGeom prst="rect">
            <a:avLst/>
          </a:prstGeom>
          <a:noFill/>
          <a:ln w="9525">
            <a:noFill/>
            <a:miter lim="800000"/>
            <a:headEnd/>
            <a:tailEnd/>
          </a:ln>
        </p:spPr>
        <p:txBody>
          <a:bodyPr vert="horz" wrap="square" lIns="87060" tIns="43530" rIns="87060" bIns="4353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1" y="8814411"/>
            <a:ext cx="3035009" cy="453637"/>
          </a:xfrm>
          <a:prstGeom prst="rect">
            <a:avLst/>
          </a:prstGeom>
          <a:noFill/>
          <a:ln w="9525">
            <a:noFill/>
            <a:miter lim="800000"/>
            <a:headEnd/>
            <a:tailEnd/>
          </a:ln>
        </p:spPr>
        <p:txBody>
          <a:bodyPr vert="horz" wrap="square" lIns="87060" tIns="43530" rIns="87060" bIns="43530" numCol="1" anchor="b" anchorCtr="0" compatLnSpc="1">
            <a:prstTxWarp prst="textNoShape">
              <a:avLst/>
            </a:prstTxWarp>
          </a:bodyPr>
          <a:lstStyle>
            <a:lvl1pPr defTabSz="913559" eaLnBrk="0" hangingPunct="0">
              <a:defRPr kumimoji="0" sz="1300">
                <a:solidFill>
                  <a:schemeClr val="tx1"/>
                </a:solidFill>
              </a:defRPr>
            </a:lvl1pPr>
          </a:lstStyle>
          <a:p>
            <a:pPr>
              <a:defRPr/>
            </a:pPr>
            <a:endParaRPr lang="en-US"/>
          </a:p>
        </p:txBody>
      </p:sp>
      <p:sp>
        <p:nvSpPr>
          <p:cNvPr id="59399" name="Rectangle 7"/>
          <p:cNvSpPr>
            <a:spLocks noGrp="1" noChangeArrowheads="1"/>
          </p:cNvSpPr>
          <p:nvPr>
            <p:ph type="sldNum" sz="quarter" idx="5"/>
          </p:nvPr>
        </p:nvSpPr>
        <p:spPr bwMode="auto">
          <a:xfrm>
            <a:off x="3967529" y="8814411"/>
            <a:ext cx="3031864" cy="453637"/>
          </a:xfrm>
          <a:prstGeom prst="rect">
            <a:avLst/>
          </a:prstGeom>
          <a:noFill/>
          <a:ln w="9525">
            <a:noFill/>
            <a:miter lim="800000"/>
            <a:headEnd/>
            <a:tailEnd/>
          </a:ln>
        </p:spPr>
        <p:txBody>
          <a:bodyPr vert="horz" wrap="square" lIns="87060" tIns="43530" rIns="87060" bIns="43530" numCol="1" anchor="b" anchorCtr="0" compatLnSpc="1">
            <a:prstTxWarp prst="textNoShape">
              <a:avLst/>
            </a:prstTxWarp>
          </a:bodyPr>
          <a:lstStyle>
            <a:lvl1pPr algn="r" defTabSz="913559" eaLnBrk="0" hangingPunct="0">
              <a:defRPr kumimoji="0" sz="1300">
                <a:solidFill>
                  <a:schemeClr val="tx1"/>
                </a:solidFill>
              </a:defRPr>
            </a:lvl1pPr>
          </a:lstStyle>
          <a:p>
            <a:pPr>
              <a:defRPr/>
            </a:pPr>
            <a:fld id="{3948948F-F34D-45C5-81F2-29DB7416706A}" type="slidenum">
              <a:rPr lang="en-US"/>
              <a:pPr>
                <a:defRPr/>
              </a:pPr>
              <a:t>‹#›</a:t>
            </a:fld>
            <a:endParaRPr lang="en-US"/>
          </a:p>
        </p:txBody>
      </p:sp>
    </p:spTree>
    <p:extLst>
      <p:ext uri="{BB962C8B-B14F-4D97-AF65-F5344CB8AC3E}">
        <p14:creationId xmlns:p14="http://schemas.microsoft.com/office/powerpoint/2010/main" val="23986043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400">
                <a:solidFill>
                  <a:schemeClr val="tx1"/>
                </a:solidFill>
                <a:latin typeface="Times New Roman" panose="02020603050405020304" pitchFamily="18" charset="0"/>
              </a:defRPr>
            </a:lvl1pPr>
            <a:lvl2pPr marL="742950" indent="-285750" eaLnBrk="0" hangingPunct="0">
              <a:spcBef>
                <a:spcPct val="30000"/>
              </a:spcBef>
              <a:defRPr sz="1400">
                <a:solidFill>
                  <a:schemeClr val="tx1"/>
                </a:solidFill>
                <a:latin typeface="Times New Roman" panose="02020603050405020304" pitchFamily="18" charset="0"/>
              </a:defRPr>
            </a:lvl2pPr>
            <a:lvl3pPr marL="1143000" indent="-228600" eaLnBrk="0" hangingPunct="0">
              <a:spcBef>
                <a:spcPct val="30000"/>
              </a:spcBef>
              <a:defRPr sz="1400">
                <a:solidFill>
                  <a:schemeClr val="tx1"/>
                </a:solidFill>
                <a:latin typeface="Times New Roman" panose="02020603050405020304" pitchFamily="18" charset="0"/>
              </a:defRPr>
            </a:lvl3pPr>
            <a:lvl4pPr marL="1600200" indent="-228600" eaLnBrk="0" hangingPunct="0">
              <a:spcBef>
                <a:spcPct val="30000"/>
              </a:spcBef>
              <a:defRPr sz="1400">
                <a:solidFill>
                  <a:schemeClr val="tx1"/>
                </a:solidFill>
                <a:latin typeface="Times New Roman" panose="02020603050405020304" pitchFamily="18" charset="0"/>
              </a:defRPr>
            </a:lvl4pPr>
            <a:lvl5pPr marL="2057400" indent="-228600" eaLnBrk="0" hangingPunct="0">
              <a:spcBef>
                <a:spcPct val="30000"/>
              </a:spcBef>
              <a:defRPr sz="14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5359AC37-B5D5-4A3C-995D-94175EE5E1A5}" type="slidenum">
              <a:rPr lang="en-US" altLang="en-US" sz="1100"/>
              <a:pPr>
                <a:spcBef>
                  <a:spcPct val="0"/>
                </a:spcBef>
              </a:pPr>
              <a:t>1</a:t>
            </a:fld>
            <a:endParaRPr lang="en-US" altLang="en-US" sz="11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08013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10</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2707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2</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56442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3</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6 MW of Non-Spin are needed to procure an additional MW of Energy.</a:t>
            </a:r>
          </a:p>
          <a:p>
            <a:r>
              <a:rPr lang="en-US" altLang="en-US"/>
              <a:t>Differences may be determined by ramp rate, location?</a:t>
            </a:r>
          </a:p>
        </p:txBody>
      </p:sp>
    </p:spTree>
    <p:extLst>
      <p:ext uri="{BB962C8B-B14F-4D97-AF65-F5344CB8AC3E}">
        <p14:creationId xmlns:p14="http://schemas.microsoft.com/office/powerpoint/2010/main" val="3348418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4</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031488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5</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6 MW of Non-Spin are needed to procure an additional MW of Energy.</a:t>
            </a:r>
          </a:p>
          <a:p>
            <a:r>
              <a:rPr lang="en-US" altLang="en-US"/>
              <a:t>Differences may be determined by ramp rate, location?</a:t>
            </a:r>
          </a:p>
        </p:txBody>
      </p:sp>
    </p:spTree>
    <p:extLst>
      <p:ext uri="{BB962C8B-B14F-4D97-AF65-F5344CB8AC3E}">
        <p14:creationId xmlns:p14="http://schemas.microsoft.com/office/powerpoint/2010/main" val="1344118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6</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6 MW of Non-Spin are needed to procure an additional MW of Energy.</a:t>
            </a:r>
          </a:p>
          <a:p>
            <a:r>
              <a:rPr lang="en-US" altLang="en-US"/>
              <a:t>Differences may be determined by ramp rate, location?</a:t>
            </a:r>
          </a:p>
        </p:txBody>
      </p:sp>
    </p:spTree>
    <p:extLst>
      <p:ext uri="{BB962C8B-B14F-4D97-AF65-F5344CB8AC3E}">
        <p14:creationId xmlns:p14="http://schemas.microsoft.com/office/powerpoint/2010/main" val="2560313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7</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093581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8</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303630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eaLnBrk="0" hangingPunct="0">
              <a:spcBef>
                <a:spcPct val="30000"/>
              </a:spcBef>
              <a:defRPr sz="1400">
                <a:solidFill>
                  <a:schemeClr val="tx1"/>
                </a:solidFill>
                <a:latin typeface="Times New Roman" panose="02020603050405020304" pitchFamily="18" charset="0"/>
              </a:defRPr>
            </a:lvl1pPr>
            <a:lvl2pPr marL="742950" indent="-285750" defTabSz="876300" eaLnBrk="0" hangingPunct="0">
              <a:spcBef>
                <a:spcPct val="30000"/>
              </a:spcBef>
              <a:defRPr sz="1400">
                <a:solidFill>
                  <a:schemeClr val="tx1"/>
                </a:solidFill>
                <a:latin typeface="Times New Roman" panose="02020603050405020304" pitchFamily="18" charset="0"/>
              </a:defRPr>
            </a:lvl2pPr>
            <a:lvl3pPr marL="1143000" indent="-228600" defTabSz="876300" eaLnBrk="0" hangingPunct="0">
              <a:spcBef>
                <a:spcPct val="30000"/>
              </a:spcBef>
              <a:defRPr sz="1400">
                <a:solidFill>
                  <a:schemeClr val="tx1"/>
                </a:solidFill>
                <a:latin typeface="Times New Roman" panose="02020603050405020304" pitchFamily="18" charset="0"/>
              </a:defRPr>
            </a:lvl3pPr>
            <a:lvl4pPr marL="1600200" indent="-228600" defTabSz="876300" eaLnBrk="0" hangingPunct="0">
              <a:spcBef>
                <a:spcPct val="30000"/>
              </a:spcBef>
              <a:defRPr sz="1400">
                <a:solidFill>
                  <a:schemeClr val="tx1"/>
                </a:solidFill>
                <a:latin typeface="Times New Roman" panose="02020603050405020304" pitchFamily="18" charset="0"/>
              </a:defRPr>
            </a:lvl4pPr>
            <a:lvl5pPr marL="2057400" indent="-228600" defTabSz="876300" eaLnBrk="0" hangingPunct="0">
              <a:spcBef>
                <a:spcPct val="30000"/>
              </a:spcBef>
              <a:defRPr sz="1400">
                <a:solidFill>
                  <a:schemeClr val="tx1"/>
                </a:solidFill>
                <a:latin typeface="Times New Roman" panose="02020603050405020304" pitchFamily="18" charset="0"/>
              </a:defRPr>
            </a:lvl5pPr>
            <a:lvl6pPr marL="2514600" indent="-228600" defTabSz="876300" eaLnBrk="0" fontAlgn="base" hangingPunct="0">
              <a:spcBef>
                <a:spcPct val="30000"/>
              </a:spcBef>
              <a:spcAft>
                <a:spcPct val="0"/>
              </a:spcAft>
              <a:defRPr sz="1400">
                <a:solidFill>
                  <a:schemeClr val="tx1"/>
                </a:solidFill>
                <a:latin typeface="Times New Roman" panose="02020603050405020304" pitchFamily="18" charset="0"/>
              </a:defRPr>
            </a:lvl6pPr>
            <a:lvl7pPr marL="2971800" indent="-228600" defTabSz="876300" eaLnBrk="0" fontAlgn="base" hangingPunct="0">
              <a:spcBef>
                <a:spcPct val="30000"/>
              </a:spcBef>
              <a:spcAft>
                <a:spcPct val="0"/>
              </a:spcAft>
              <a:defRPr sz="1400">
                <a:solidFill>
                  <a:schemeClr val="tx1"/>
                </a:solidFill>
                <a:latin typeface="Times New Roman" panose="02020603050405020304" pitchFamily="18" charset="0"/>
              </a:defRPr>
            </a:lvl7pPr>
            <a:lvl8pPr marL="3429000" indent="-228600" defTabSz="876300" eaLnBrk="0" fontAlgn="base" hangingPunct="0">
              <a:spcBef>
                <a:spcPct val="30000"/>
              </a:spcBef>
              <a:spcAft>
                <a:spcPct val="0"/>
              </a:spcAft>
              <a:defRPr sz="1400">
                <a:solidFill>
                  <a:schemeClr val="tx1"/>
                </a:solidFill>
                <a:latin typeface="Times New Roman" panose="02020603050405020304" pitchFamily="18" charset="0"/>
              </a:defRPr>
            </a:lvl8pPr>
            <a:lvl9pPr marL="3886200" indent="-228600" defTabSz="876300" eaLnBrk="0" fontAlgn="base" hangingPunct="0">
              <a:spcBef>
                <a:spcPct val="30000"/>
              </a:spcBef>
              <a:spcAft>
                <a:spcPct val="0"/>
              </a:spcAft>
              <a:defRPr sz="1400">
                <a:solidFill>
                  <a:schemeClr val="tx1"/>
                </a:solidFill>
                <a:latin typeface="Times New Roman" panose="02020603050405020304" pitchFamily="18" charset="0"/>
              </a:defRPr>
            </a:lvl9pPr>
          </a:lstStyle>
          <a:p>
            <a:pPr>
              <a:spcBef>
                <a:spcPct val="0"/>
              </a:spcBef>
            </a:pPr>
            <a:fld id="{69C49075-E1D2-460D-8150-C4D8E9CC4908}" type="slidenum">
              <a:rPr lang="en-US" altLang="en-US" sz="1100"/>
              <a:pPr>
                <a:spcBef>
                  <a:spcPct val="0"/>
                </a:spcBef>
              </a:pPr>
              <a:t>9</a:t>
            </a:fld>
            <a:endParaRPr lang="en-US" altLang="en-US" sz="11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505894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_17_Narrow">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8929" y="1843992"/>
            <a:ext cx="7612927" cy="4572000"/>
          </a:xfrm>
          <a:prstGeom prst="rect">
            <a:avLst/>
          </a:prstGeom>
        </p:spPr>
        <p:txBody>
          <a:bodyPr/>
          <a:lstStyle>
            <a:lvl1pPr marL="228600" indent="-228600">
              <a:lnSpc>
                <a:spcPct val="95000"/>
              </a:lnSpc>
              <a:spcBef>
                <a:spcPts val="600"/>
              </a:spcBef>
              <a:buClr>
                <a:srgbClr val="001E96"/>
              </a:buClr>
              <a:defRPr sz="1800">
                <a:effectLst/>
              </a:defRPr>
            </a:lvl1pPr>
            <a:lvl2pPr marL="457200" indent="-225425">
              <a:lnSpc>
                <a:spcPct val="95000"/>
              </a:lnSpc>
              <a:spcBef>
                <a:spcPts val="600"/>
              </a:spcBef>
              <a:buClr>
                <a:srgbClr val="001E96"/>
              </a:buClr>
              <a:buFont typeface="Courier New" panose="02070309020205020404" pitchFamily="49" charset="0"/>
              <a:buChar char="­"/>
              <a:defRPr sz="1700">
                <a:effectLst/>
              </a:defRPr>
            </a:lvl2pPr>
            <a:lvl3pPr marL="741363" indent="-230188">
              <a:lnSpc>
                <a:spcPct val="95000"/>
              </a:lnSpc>
              <a:spcBef>
                <a:spcPts val="600"/>
              </a:spcBef>
              <a:buClr>
                <a:srgbClr val="001E96"/>
              </a:buClr>
              <a:buFont typeface="Courier New" panose="02070309020205020404" pitchFamily="49" charset="0"/>
              <a:buChar char="o"/>
              <a:defRPr sz="1600">
                <a:effectLst/>
              </a:defRPr>
            </a:lvl3pPr>
            <a:lvl4pPr marL="1311275" indent="-280988">
              <a:lnSpc>
                <a:spcPct val="95000"/>
              </a:lnSpc>
              <a:spcBef>
                <a:spcPts val="600"/>
              </a:spcBef>
              <a:buClr>
                <a:srgbClr val="001E96"/>
              </a:buClr>
              <a:defRPr sz="1600">
                <a:effectLst/>
              </a:defRPr>
            </a:lvl4pPr>
            <a:lvl5pPr marL="1652588" indent="-279400">
              <a:lnSpc>
                <a:spcPct val="95000"/>
              </a:lnSpc>
              <a:spcBef>
                <a:spcPts val="600"/>
              </a:spcBef>
              <a:buClr>
                <a:srgbClr val="0028A0"/>
              </a:buClr>
              <a:defRPr sz="1600">
                <a:effect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p:txBody>
          <a:bodyPr/>
          <a:lstStyle>
            <a:lvl1pPr>
              <a:defRPr sz="2700">
                <a:solidFill>
                  <a:srgbClr val="0000A8"/>
                </a:solidFill>
              </a:defRPr>
            </a:lvl1pPr>
          </a:lstStyle>
          <a:p>
            <a:r>
              <a:rPr lang="en-US"/>
              <a:t>Click to edit Master title style</a:t>
            </a:r>
          </a:p>
        </p:txBody>
      </p:sp>
    </p:spTree>
    <p:extLst>
      <p:ext uri="{BB962C8B-B14F-4D97-AF65-F5344CB8AC3E}">
        <p14:creationId xmlns:p14="http://schemas.microsoft.com/office/powerpoint/2010/main" val="360968278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4" name="Rectangle 2"/>
          <p:cNvSpPr>
            <a:spLocks noChangeArrowheads="1"/>
          </p:cNvSpPr>
          <p:nvPr/>
        </p:nvSpPr>
        <p:spPr bwMode="ltGray">
          <a:xfrm>
            <a:off x="0" y="603926"/>
            <a:ext cx="9142413" cy="1905000"/>
          </a:xfrm>
          <a:prstGeom prst="rect">
            <a:avLst/>
          </a:prstGeom>
          <a:solidFill>
            <a:srgbClr val="C0C0C0"/>
          </a:solidFill>
          <a:ln w="9525">
            <a:noFill/>
            <a:miter lim="800000"/>
            <a:headEnd/>
            <a:tailEnd/>
          </a:ln>
          <a:effectLst/>
        </p:spPr>
        <p:txBody>
          <a:bodyPr/>
          <a:lstStyle/>
          <a:p>
            <a:pPr eaLnBrk="0" hangingPunct="0">
              <a:spcBef>
                <a:spcPct val="70000"/>
              </a:spcBef>
              <a:buClr>
                <a:srgbClr val="0000CC"/>
              </a:buClr>
              <a:defRPr/>
            </a:pPr>
            <a:endParaRPr lang="en-US">
              <a:effectLst>
                <a:outerShdw blurRad="38100" dist="38100" dir="2700000" algn="tl">
                  <a:srgbClr val="000000"/>
                </a:outerShdw>
              </a:effectLst>
            </a:endParaRPr>
          </a:p>
        </p:txBody>
      </p:sp>
      <p:sp>
        <p:nvSpPr>
          <p:cNvPr id="143363" name="Rectangle 3"/>
          <p:cNvSpPr>
            <a:spLocks noGrp="1" noChangeArrowheads="1"/>
          </p:cNvSpPr>
          <p:nvPr>
            <p:ph type="ctrTitle" sz="quarter"/>
          </p:nvPr>
        </p:nvSpPr>
        <p:spPr>
          <a:xfrm>
            <a:off x="1562100" y="526224"/>
            <a:ext cx="7239000" cy="1905000"/>
          </a:xfrm>
        </p:spPr>
        <p:txBody>
          <a:bodyPr/>
          <a:lstStyle>
            <a:lvl1pPr>
              <a:defRPr sz="2800">
                <a:solidFill>
                  <a:srgbClr val="0000A8"/>
                </a:solidFill>
              </a:defRPr>
            </a:lvl1pPr>
          </a:lstStyle>
          <a:p>
            <a:r>
              <a:rPr lang="en-US"/>
              <a:t>Click to edit Master title style</a:t>
            </a:r>
          </a:p>
        </p:txBody>
      </p:sp>
      <p:sp>
        <p:nvSpPr>
          <p:cNvPr id="143364" name="Rectangle 4"/>
          <p:cNvSpPr>
            <a:spLocks noGrp="1" noChangeArrowheads="1"/>
          </p:cNvSpPr>
          <p:nvPr>
            <p:ph type="subTitle" sz="quarter" idx="1"/>
          </p:nvPr>
        </p:nvSpPr>
        <p:spPr bwMode="auto">
          <a:xfrm>
            <a:off x="1981200" y="3525184"/>
            <a:ext cx="6400800" cy="1752600"/>
          </a:xfrm>
          <a:prstGeom prst="rect">
            <a:avLst/>
          </a:prstGeom>
          <a:noFill/>
          <a:ln>
            <a:miter lim="800000"/>
            <a:headEnd/>
            <a:tailEnd/>
          </a:ln>
        </p:spPr>
        <p:txBody>
          <a:bodyPr vert="horz" wrap="square" lIns="92051" tIns="46026" rIns="92051" bIns="46026" numCol="1" anchor="t" anchorCtr="0" compatLnSpc="1">
            <a:prstTxWarp prst="textNoShape">
              <a:avLst/>
            </a:prstTxWarp>
          </a:bodyPr>
          <a:lstStyle>
            <a:lvl1pPr marL="0" indent="0" algn="ctr">
              <a:spcBef>
                <a:spcPct val="0"/>
              </a:spcBef>
              <a:buFontTx/>
              <a:buNone/>
              <a:defRPr sz="1700">
                <a:effectLst/>
              </a:defRPr>
            </a:lvl1pPr>
          </a:lstStyle>
          <a:p>
            <a:r>
              <a:rPr lang="en-US"/>
              <a:t>Click to edit Master subtitle style</a:t>
            </a:r>
          </a:p>
        </p:txBody>
      </p: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96" y="-19048"/>
            <a:ext cx="1411146"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A1AE8E7-BC45-420A-AFF3-425B4FA8983A}"/>
              </a:ext>
            </a:extLst>
          </p:cNvPr>
          <p:cNvSpPr/>
          <p:nvPr userDrawn="1"/>
        </p:nvSpPr>
        <p:spPr bwMode="auto">
          <a:xfrm>
            <a:off x="4520738" y="6334679"/>
            <a:ext cx="1321724" cy="421046"/>
          </a:xfrm>
          <a:prstGeom prst="rect">
            <a:avLst/>
          </a:prstGeom>
          <a:solidFill>
            <a:srgbClr val="FFFFFF"/>
          </a:solidFill>
          <a:ln w="9525" cap="flat" cmpd="sng" algn="ctr">
            <a:noFill/>
            <a:prstDash val="solid"/>
            <a:round/>
            <a:headEnd type="none" w="med" len="med"/>
            <a:tailEnd type="none" w="med" len="med"/>
          </a:ln>
          <a:effectLst/>
        </p:spPr>
        <p:txBody>
          <a:bodyPr vert="horz" wrap="square" lIns="91431" tIns="45715" rIns="91431" bIns="45715" numCol="1" rtlCol="0" anchor="t" anchorCtr="0" compatLnSpc="1">
            <a:prstTxWarp prst="textNoShape">
              <a:avLst/>
            </a:prstTxWarp>
          </a:bodyPr>
          <a:lstStyle/>
          <a:p>
            <a:pPr marL="0" marR="0" indent="0" algn="l" defTabSz="914400" rtl="0" eaLnBrk="0" fontAlgn="base" latinLnBrk="0" hangingPunct="0">
              <a:lnSpc>
                <a:spcPct val="100000"/>
              </a:lnSpc>
              <a:spcBef>
                <a:spcPct val="70000"/>
              </a:spcBef>
              <a:spcAft>
                <a:spcPct val="0"/>
              </a:spcAft>
              <a:buClr>
                <a:srgbClr val="0000CC"/>
              </a:buClr>
              <a:buSzTx/>
              <a:buFontTx/>
              <a:buNone/>
              <a:tabLst/>
            </a:pPr>
            <a:endParaRPr kumimoji="1" lang="en-US" sz="1700" b="0" i="0" u="none" strike="noStrike" cap="none" normalizeH="0" baseline="0">
              <a:ln>
                <a:noFill/>
              </a:ln>
              <a:solidFill>
                <a:schemeClr val="accent2"/>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2115314242"/>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0"/>
          </a:schemeClr>
        </a:solidFill>
        <a:effectLst/>
      </p:bgPr>
    </p:bg>
    <p:spTree>
      <p:nvGrpSpPr>
        <p:cNvPr id="1" name=""/>
        <p:cNvGrpSpPr/>
        <p:nvPr/>
      </p:nvGrpSpPr>
      <p:grpSpPr>
        <a:xfrm>
          <a:off x="0" y="0"/>
          <a:ext cx="0" cy="0"/>
          <a:chOff x="0" y="0"/>
          <a:chExt cx="0" cy="0"/>
        </a:xfrm>
      </p:grpSpPr>
      <p:sp>
        <p:nvSpPr>
          <p:cNvPr id="142338" name="Rectangle 2"/>
          <p:cNvSpPr>
            <a:spLocks noChangeArrowheads="1"/>
          </p:cNvSpPr>
          <p:nvPr/>
        </p:nvSpPr>
        <p:spPr bwMode="ltGray">
          <a:xfrm>
            <a:off x="0" y="609600"/>
            <a:ext cx="9142413" cy="1143000"/>
          </a:xfrm>
          <a:prstGeom prst="rect">
            <a:avLst/>
          </a:prstGeom>
          <a:solidFill>
            <a:srgbClr val="C0C0C0"/>
          </a:solidFill>
          <a:ln w="9525">
            <a:noFill/>
            <a:miter lim="800000"/>
            <a:headEnd/>
            <a:tailEnd/>
          </a:ln>
          <a:effectLst/>
        </p:spPr>
        <p:txBody>
          <a:bodyPr/>
          <a:lstStyle/>
          <a:p>
            <a:pPr eaLnBrk="0" hangingPunct="0">
              <a:spcBef>
                <a:spcPct val="70000"/>
              </a:spcBef>
              <a:buClr>
                <a:srgbClr val="0000CC"/>
              </a:buClr>
              <a:defRPr/>
            </a:pPr>
            <a:endParaRPr lang="en-US">
              <a:effectLst>
                <a:outerShdw blurRad="38100" dist="38100" dir="2700000" algn="tl">
                  <a:srgbClr val="000000"/>
                </a:outerShdw>
              </a:effectLst>
            </a:endParaRPr>
          </a:p>
        </p:txBody>
      </p:sp>
      <p:sp>
        <p:nvSpPr>
          <p:cNvPr id="142339" name="Rectangle 3"/>
          <p:cNvSpPr>
            <a:spLocks noGrp="1" noChangeArrowheads="1"/>
          </p:cNvSpPr>
          <p:nvPr>
            <p:ph type="title"/>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p>
            <a:pPr lvl="0"/>
            <a:r>
              <a:rPr lang="en-US"/>
              <a:t>Click to edit Master title style</a:t>
            </a:r>
          </a:p>
        </p:txBody>
      </p:sp>
      <p:pic>
        <p:nvPicPr>
          <p:cNvPr id="1030" name="Picture 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96" y="-19048"/>
            <a:ext cx="1411146"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4794038" y="6522687"/>
            <a:ext cx="896644" cy="276999"/>
          </a:xfrm>
          <a:prstGeom prst="rect">
            <a:avLst/>
          </a:prstGeom>
          <a:noFill/>
        </p:spPr>
        <p:txBody>
          <a:bodyPr wrap="square" rtlCol="0">
            <a:spAutoFit/>
          </a:bodyPr>
          <a:lstStyle/>
          <a:p>
            <a:pPr algn="ctr"/>
            <a:r>
              <a:rPr lang="en-US" sz="1200" b="1">
                <a:solidFill>
                  <a:srgbClr val="2E5BB6"/>
                </a:solidFill>
              </a:rPr>
              <a:t>-</a:t>
            </a:r>
            <a:fld id="{0E036888-D62F-4EF8-84B0-52CA3D88A94B}" type="slidenum">
              <a:rPr lang="en-US" sz="1200" b="1" smtClean="0">
                <a:solidFill>
                  <a:srgbClr val="2E5BB6"/>
                </a:solidFill>
              </a:rPr>
              <a:pPr algn="ctr"/>
              <a:t>‹#›</a:t>
            </a:fld>
            <a:r>
              <a:rPr lang="en-US" sz="1200" b="1">
                <a:solidFill>
                  <a:srgbClr val="2E5BB6"/>
                </a:solidFill>
              </a:rPr>
              <a:t>-</a:t>
            </a:r>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196549" y="6337131"/>
            <a:ext cx="923121" cy="502632"/>
          </a:xfrm>
          <a:prstGeom prst="rect">
            <a:avLst/>
          </a:prstGeom>
        </p:spPr>
      </p:pic>
      <p:sp>
        <p:nvSpPr>
          <p:cNvPr id="2" name="TextBox 1"/>
          <p:cNvSpPr txBox="1"/>
          <p:nvPr userDrawn="1"/>
        </p:nvSpPr>
        <p:spPr>
          <a:xfrm>
            <a:off x="1392333" y="6542222"/>
            <a:ext cx="2666082" cy="261610"/>
          </a:xfrm>
          <a:prstGeom prst="rect">
            <a:avLst/>
          </a:prstGeom>
          <a:noFill/>
        </p:spPr>
        <p:txBody>
          <a:bodyPr wrap="square" rtlCol="0">
            <a:spAutoFit/>
          </a:bodyPr>
          <a:lstStyle/>
          <a:p>
            <a:r>
              <a:rPr lang="en-US" sz="1100">
                <a:solidFill>
                  <a:srgbClr val="2E5CB7"/>
                </a:solidFill>
              </a:rPr>
              <a:t>© 2024</a:t>
            </a:r>
            <a:r>
              <a:rPr lang="en-US" sz="1100" baseline="0">
                <a:solidFill>
                  <a:srgbClr val="2E5CB7"/>
                </a:solidFill>
              </a:rPr>
              <a:t> Potomac Economics</a:t>
            </a:r>
            <a:endParaRPr lang="en-US" sz="1100">
              <a:solidFill>
                <a:srgbClr val="2E5CB7"/>
              </a:solidFill>
            </a:endParaRPr>
          </a:p>
        </p:txBody>
      </p:sp>
    </p:spTree>
    <p:extLst>
      <p:ext uri="{BB962C8B-B14F-4D97-AF65-F5344CB8AC3E}">
        <p14:creationId xmlns:p14="http://schemas.microsoft.com/office/powerpoint/2010/main" val="2519710920"/>
      </p:ext>
    </p:extLst>
  </p:cSld>
  <p:clrMap bg1="dk2" tx1="lt1" bg2="dk1" tx2="lt2" accent1="accent1" accent2="accent2" accent3="accent3" accent4="accent4" accent5="accent5" accent6="accent6" hlink="hlink" folHlink="folHlink"/>
  <p:sldLayoutIdLst>
    <p:sldLayoutId id="2147484223" r:id="rId1"/>
    <p:sldLayoutId id="2147484224" r:id="rId2"/>
  </p:sldLayoutIdLst>
  <p:transition spd="slow">
    <p:wipe dir="r"/>
  </p:transition>
  <p:hf sldNum="0" hdr="0" dt="0"/>
  <p:txStyles>
    <p:title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p:titleStyle>
    <p:bodyStyle>
      <a:lvl1pPr marL="342900" indent="-342900" algn="l" rtl="0" eaLnBrk="0" fontAlgn="base" hangingPunct="0">
        <a:spcBef>
          <a:spcPct val="20000"/>
        </a:spcBef>
        <a:spcAft>
          <a:spcPct val="0"/>
        </a:spcAft>
        <a:buClr>
          <a:srgbClr val="0000CC"/>
        </a:buClr>
        <a:buChar char="•"/>
        <a:defRPr kumimoji="1" sz="2100">
          <a:solidFill>
            <a:schemeClr val="bg2"/>
          </a:solidFill>
          <a:effectLst>
            <a:outerShdw blurRad="38100" dist="38100" dir="2700000" algn="tl">
              <a:srgbClr val="C0C0C0"/>
            </a:outerShdw>
          </a:effectLst>
          <a:latin typeface="+mn-lt"/>
          <a:ea typeface="+mn-ea"/>
          <a:cs typeface="+mn-cs"/>
        </a:defRPr>
      </a:lvl1pPr>
      <a:lvl2pPr marL="744538" indent="-287338" algn="l" rtl="0" eaLnBrk="0" fontAlgn="base" hangingPunct="0">
        <a:spcBef>
          <a:spcPct val="20000"/>
        </a:spcBef>
        <a:spcAft>
          <a:spcPct val="0"/>
        </a:spcAft>
        <a:buClr>
          <a:srgbClr val="0000CC"/>
        </a:buClr>
        <a:buFont typeface="Wingdings" pitchFamily="2" charset="2"/>
        <a:buChar char="ü"/>
        <a:defRPr kumimoji="1" sz="2000">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rgbClr val="0000CC"/>
        </a:buClr>
        <a:buChar char="–"/>
        <a:defRPr kumimoji="1" sz="2400">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rgbClr val="0000CC"/>
        </a:buClr>
        <a:buChar char="•"/>
        <a:defRPr kumimoji="1" sz="2000">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rgbClr val="0000CC"/>
        </a:buClr>
        <a:buChar char="–"/>
        <a:defRPr kumimoji="1" sz="2000">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rgbClr val="0000CC"/>
        </a:buClr>
        <a:buChar char="–"/>
        <a:defRPr kumimoji="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rgbClr val="0000CC"/>
        </a:buClr>
        <a:buChar char="–"/>
        <a:defRPr kumimoji="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rgbClr val="0000CC"/>
        </a:buClr>
        <a:buChar char="–"/>
        <a:defRPr kumimoji="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rgbClr val="0000CC"/>
        </a:buClr>
        <a:buChar char="–"/>
        <a:defRPr kumimoji="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404902" y="613675"/>
            <a:ext cx="7739097" cy="1905000"/>
          </a:xfrm>
          <a:noFill/>
          <a:extLst>
            <a:ext uri="{909E8E84-426E-40DD-AFC4-6F175D3DCCD1}">
              <a14:hiddenFill xmlns:a14="http://schemas.microsoft.com/office/drawing/2010/main">
                <a:solidFill>
                  <a:schemeClr val="folHlink"/>
                </a:solidFill>
              </a14:hiddenFill>
            </a:ext>
          </a:extLst>
        </p:spPr>
        <p:txBody>
          <a:bodyPr lIns="92063" tIns="46032" rIns="92063" bIns="46032"/>
          <a:lstStyle/>
          <a:p>
            <a:pPr defTabSz="1031875"/>
            <a:r>
              <a:rPr lang="en-US" altLang="en-US" dirty="0"/>
              <a:t>ASDC Study</a:t>
            </a:r>
          </a:p>
        </p:txBody>
      </p:sp>
      <p:sp>
        <p:nvSpPr>
          <p:cNvPr id="3075" name="Rectangle 3"/>
          <p:cNvSpPr>
            <a:spLocks noGrp="1" noChangeArrowheads="1"/>
          </p:cNvSpPr>
          <p:nvPr>
            <p:ph type="subTitle" sz="quarter" idx="1"/>
          </p:nvPr>
        </p:nvSpPr>
        <p:spPr>
          <a:xfrm>
            <a:off x="1404904" y="2518675"/>
            <a:ext cx="7739096" cy="3776617"/>
          </a:xfrm>
          <a:noFill/>
        </p:spPr>
        <p:txBody>
          <a:bodyPr/>
          <a:lstStyle/>
          <a:p>
            <a:pPr defTabSz="1031875"/>
            <a:endParaRPr lang="en-US" altLang="en-US" sz="2400" dirty="0"/>
          </a:p>
          <a:p>
            <a:pPr defTabSz="1031875"/>
            <a:endParaRPr lang="en-US" altLang="en-US" sz="2400" dirty="0"/>
          </a:p>
          <a:p>
            <a:pPr defTabSz="1031875"/>
            <a:endParaRPr lang="en-US" altLang="en-US" sz="2400" dirty="0"/>
          </a:p>
          <a:p>
            <a:pPr defTabSz="1031875"/>
            <a:r>
              <a:rPr lang="en-US" altLang="en-US" sz="2400" dirty="0"/>
              <a:t>Andrew Reimers, Jonas Kersulis</a:t>
            </a:r>
          </a:p>
          <a:p>
            <a:pPr defTabSz="1031875"/>
            <a:r>
              <a:rPr lang="en-US" altLang="en-US" sz="2400" dirty="0"/>
              <a:t>ERCOT IMM</a:t>
            </a:r>
          </a:p>
          <a:p>
            <a:pPr defTabSz="1031875"/>
            <a:endParaRPr lang="en-US" altLang="en-US" sz="2400" dirty="0"/>
          </a:p>
          <a:p>
            <a:pPr defTabSz="1031875"/>
            <a:endParaRPr lang="en-US" altLang="en-US" sz="2400" dirty="0"/>
          </a:p>
          <a:p>
            <a:pPr defTabSz="1031875"/>
            <a:r>
              <a:rPr lang="en-US" altLang="en-US" sz="2400" dirty="0"/>
              <a:t>RTCBTF</a:t>
            </a:r>
          </a:p>
          <a:p>
            <a:pPr defTabSz="1031875"/>
            <a:r>
              <a:rPr lang="en-US" altLang="en-US" sz="2400" dirty="0"/>
              <a:t>January 23, 2025</a:t>
            </a:r>
          </a:p>
        </p:txBody>
      </p:sp>
    </p:spTree>
    <p:extLst>
      <p:ext uri="{BB962C8B-B14F-4D97-AF65-F5344CB8AC3E}">
        <p14:creationId xmlns:p14="http://schemas.microsoft.com/office/powerpoint/2010/main" val="173769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8492" y="1812495"/>
            <a:ext cx="7649308" cy="4532403"/>
          </a:xfrm>
        </p:spPr>
        <p:txBody>
          <a:bodyPr lIns="91426" tIns="45713" rIns="91426" bIns="45713" anchor="t"/>
          <a:lstStyle/>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Both sets of blended curves use different penalty price caps for reserves in SCED such that SCED will prioritize procuring higher value reserves in situations where all prices are clearing at or near the cap</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The adjusted blended curves increased the difference in penalty price caps to ensure that higher value products would always be valued over lower value products regardless of resource offers, e.g., even if a resource offers $2k for Reg and $0 for RRS</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Capping all the prices at $5k in settlements introduces concerns about uplift</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In the example above, a resource would be losing $2k on net by being forced to provide Reg at a cost of $2k (netting $3k) instead of RRS at a cost of $0 (netting $5k)</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Potential solutions:</a:t>
            </a:r>
          </a:p>
          <a:p>
            <a:pPr lvl="1"/>
            <a:r>
              <a:rPr kumimoji="0" lang="en-US" altLang="en-US" sz="15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Reduce the disparity among penalty price caps to reduce potential for uplift</a:t>
            </a:r>
          </a:p>
          <a:p>
            <a:pPr lvl="1"/>
            <a:r>
              <a:rPr kumimoji="0" lang="en-US" altLang="en-US" sz="15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Establish as a matter of policy that uplift will not be paid in such situations, as no one is actually losing money in absolute terms, and such situations are exceedingly rare</a:t>
            </a:r>
          </a:p>
          <a:p>
            <a:pPr lvl="1"/>
            <a:endParaRPr kumimoji="0" lang="en-US" altLang="en-US" sz="1500" dirty="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p:txBody>
      </p:sp>
      <p:sp>
        <p:nvSpPr>
          <p:cNvPr id="2" name="Rectangle 2">
            <a:extLst>
              <a:ext uri="{FF2B5EF4-FFF2-40B4-BE49-F238E27FC236}">
                <a16:creationId xmlns:a16="http://schemas.microsoft.com/office/drawing/2014/main" id="{12CE0166-8280-8D09-8CD7-37034D66BA41}"/>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dirty="0">
                <a:solidFill>
                  <a:srgbClr val="000082"/>
                </a:solidFill>
              </a:rPr>
              <a:t>Disparate Penalty Price Caps for Reserves Create Potential for Excessive Uplift</a:t>
            </a:r>
          </a:p>
        </p:txBody>
      </p:sp>
    </p:spTree>
    <p:extLst>
      <p:ext uri="{BB962C8B-B14F-4D97-AF65-F5344CB8AC3E}">
        <p14:creationId xmlns:p14="http://schemas.microsoft.com/office/powerpoint/2010/main" val="33464412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8492" y="1828467"/>
            <a:ext cx="7725508" cy="4696116"/>
          </a:xfrm>
        </p:spPr>
        <p:txBody>
          <a:bodyPr lIns="91426" tIns="45713" rIns="91426" bIns="45713" anchor="t"/>
          <a:lstStyle/>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Under Real-Time Co-optimization, the Ancillary Service Demand Curves (ASDCs) reflect the penalty price for going short on AS relative to volumes defined by the AS Plan</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IMM has conducted two broad comparison studies, each with three different sets of ASDCs and two different AS offer proxy price methodologies.</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At January 14 RTCBTF, IMM presented initial results from one of those studies (seasonal), for one AS offer proxy price methodology (flat $0/MWh).</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In this presentation, we address the following:</a:t>
            </a:r>
          </a:p>
          <a:p>
            <a:pPr lvl="1"/>
            <a:r>
              <a:rPr kumimoji="0" lang="en-US" altLang="en-US" sz="15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Data Posting</a:t>
            </a:r>
          </a:p>
          <a:p>
            <a:pPr lvl="1"/>
            <a:r>
              <a:rPr kumimoji="0" lang="en-US" altLang="en-US" sz="15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Treatment of Offline vs. Online NSPIN in the RTC-SCED Simulator</a:t>
            </a:r>
          </a:p>
          <a:p>
            <a:pPr lvl="1"/>
            <a:r>
              <a:rPr kumimoji="0" lang="en-US" altLang="en-US" sz="15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Daily 1855 interval study</a:t>
            </a:r>
          </a:p>
          <a:p>
            <a:pPr lvl="1"/>
            <a:r>
              <a:rPr kumimoji="0" lang="en-US" altLang="en-US" sz="15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Effects of AS Offer proxy price on price formation</a:t>
            </a:r>
          </a:p>
          <a:p>
            <a:pPr lvl="1"/>
            <a:r>
              <a:rPr kumimoji="0" lang="en-US" altLang="en-US" sz="15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Uplift concerns associated with disparate penalty price caps for AS</a:t>
            </a:r>
          </a:p>
        </p:txBody>
      </p:sp>
      <p:sp>
        <p:nvSpPr>
          <p:cNvPr id="2" name="Rectangle 2">
            <a:extLst>
              <a:ext uri="{FF2B5EF4-FFF2-40B4-BE49-F238E27FC236}">
                <a16:creationId xmlns:a16="http://schemas.microsoft.com/office/drawing/2014/main" id="{12CE0166-8280-8D09-8CD7-37034D66BA41}"/>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a:t>Introduction</a:t>
            </a:r>
            <a:endParaRPr lang="en-US" altLang="en-US" kern="0">
              <a:solidFill>
                <a:srgbClr val="000082"/>
              </a:solidFill>
            </a:endParaRPr>
          </a:p>
        </p:txBody>
      </p:sp>
    </p:spTree>
    <p:extLst>
      <p:ext uri="{BB962C8B-B14F-4D97-AF65-F5344CB8AC3E}">
        <p14:creationId xmlns:p14="http://schemas.microsoft.com/office/powerpoint/2010/main" val="59346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7314" y="1748186"/>
            <a:ext cx="7120715" cy="4564691"/>
          </a:xfrm>
        </p:spPr>
        <p:txBody>
          <a:bodyPr lIns="91426" tIns="45713" rIns="91426" bIns="45713" anchor="t">
            <a:normAutofit/>
          </a:bodyPr>
          <a:lstStyle/>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Both studies: seasonal and daily 1855 interval.</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Both AS Offer proxy methodologies: $0/MWh and 95% procurement (ASDC-derived proxy price).</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Three sets of ASDCs (refer to previous presentation for design details):</a:t>
            </a:r>
          </a:p>
          <a:p>
            <a:pPr lvl="1"/>
            <a:r>
              <a:rPr kumimoji="0" lang="en-US" altLang="en-US" sz="15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KP1.1(5)</a:t>
            </a:r>
          </a:p>
          <a:p>
            <a:pPr lvl="1"/>
            <a:r>
              <a:rPr kumimoji="0" lang="en-US" altLang="en-US" sz="15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IMM Blended</a:t>
            </a:r>
          </a:p>
          <a:p>
            <a:pPr lvl="1"/>
            <a:r>
              <a:rPr kumimoji="0" lang="en-US" altLang="en-US" sz="15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Adjusted Blended</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Data organized by grain/schema:</a:t>
            </a:r>
          </a:p>
          <a:p>
            <a:pPr lvl="1"/>
            <a:r>
              <a:rPr kumimoji="0" lang="en-US" altLang="en-US" sz="15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System-level</a:t>
            </a:r>
          </a:p>
          <a:p>
            <a:pPr lvl="1"/>
            <a:r>
              <a:rPr kumimoji="0" lang="en-US" altLang="en-US" sz="15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Resource-level</a:t>
            </a:r>
          </a:p>
          <a:p>
            <a:pPr lvl="1"/>
            <a:r>
              <a:rPr kumimoji="0" lang="en-US" altLang="en-US" sz="15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Transmission-level</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See README.md file for additional details</a:t>
            </a:r>
          </a:p>
        </p:txBody>
      </p:sp>
      <p:sp>
        <p:nvSpPr>
          <p:cNvPr id="2" name="Rectangle 2">
            <a:extLst>
              <a:ext uri="{FF2B5EF4-FFF2-40B4-BE49-F238E27FC236}">
                <a16:creationId xmlns:a16="http://schemas.microsoft.com/office/drawing/2014/main" id="{4660ECBD-A166-0743-AB46-D184E9851708}"/>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dirty="0"/>
              <a:t>Data Posting</a:t>
            </a:r>
            <a:endParaRPr lang="en-US" altLang="en-US" kern="0" dirty="0">
              <a:solidFill>
                <a:srgbClr val="000082"/>
              </a:solidFill>
            </a:endParaRPr>
          </a:p>
        </p:txBody>
      </p:sp>
    </p:spTree>
    <p:extLst>
      <p:ext uri="{BB962C8B-B14F-4D97-AF65-F5344CB8AC3E}">
        <p14:creationId xmlns:p14="http://schemas.microsoft.com/office/powerpoint/2010/main" val="4050502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8492" y="1812495"/>
            <a:ext cx="7649308" cy="4532403"/>
          </a:xfrm>
        </p:spPr>
        <p:txBody>
          <a:bodyPr lIns="91426" tIns="45713" rIns="91426" bIns="45713" anchor="t"/>
          <a:lstStyle/>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Based on the current data, ONNS and OFFNS qualification values match</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For resources with start times of 30-mins or less, offline NSPIN qualification is not limited by HSL minus LSL and is the output a resource can achieve in 30-minutes from offline</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Online NSPIN is still limited by headroom, </a:t>
            </a:r>
            <a:r>
              <a:rPr kumimoji="0" lang="en-US" altLang="en-US" sz="1600" dirty="0" err="1">
                <a:solidFill>
                  <a:srgbClr val="000000"/>
                </a:solidFill>
                <a:latin typeface="Segoe UI" panose="020B0502040204020203" pitchFamily="34" charset="0"/>
                <a:ea typeface="Times New Roman" panose="02020603050405020304" pitchFamily="18" charset="0"/>
                <a:cs typeface="Segoe UI" panose="020B0502040204020203" pitchFamily="34" charset="0"/>
              </a:rPr>
              <a:t>ie</a:t>
            </a:r>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 HSL minus LSL</a:t>
            </a:r>
          </a:p>
        </p:txBody>
      </p:sp>
      <p:sp>
        <p:nvSpPr>
          <p:cNvPr id="2" name="Rectangle 2">
            <a:extLst>
              <a:ext uri="{FF2B5EF4-FFF2-40B4-BE49-F238E27FC236}">
                <a16:creationId xmlns:a16="http://schemas.microsoft.com/office/drawing/2014/main" id="{12CE0166-8280-8D09-8CD7-37034D66BA41}"/>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dirty="0">
                <a:solidFill>
                  <a:srgbClr val="000082"/>
                </a:solidFill>
              </a:rPr>
              <a:t>How Does the RTC-SCED Simulator Treat Offline vs. Online NSPIN?</a:t>
            </a:r>
          </a:p>
        </p:txBody>
      </p:sp>
    </p:spTree>
    <p:extLst>
      <p:ext uri="{BB962C8B-B14F-4D97-AF65-F5344CB8AC3E}">
        <p14:creationId xmlns:p14="http://schemas.microsoft.com/office/powerpoint/2010/main" val="859732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7314" y="1748186"/>
            <a:ext cx="7120715" cy="4564691"/>
          </a:xfrm>
        </p:spPr>
        <p:txBody>
          <a:bodyPr lIns="91426" tIns="45713" rIns="91426" bIns="45713" anchor="t">
            <a:normAutofit/>
          </a:bodyPr>
          <a:lstStyle/>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Time range: 6/10/23 (ECRS go-live) thru 12/31/24</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18:55 selected based on highest time-weighted System Lambda</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$0/MWh proxy methodology used for results in this presentation, but study was also run and results posted with 95% procurement methodology</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The generalized results from the seasonal and daily studies are the same:</a:t>
            </a:r>
          </a:p>
          <a:p>
            <a:pPr lvl="1"/>
            <a:r>
              <a:rPr kumimoji="0" lang="en-US" altLang="en-US" sz="15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Blended curves produce slightly lower prices for energy and reserves (except for NSPIN) when SCED is more cost-effectively able to satisfy the power balance constraint by going short on small volumes of higher value reserves</a:t>
            </a:r>
          </a:p>
          <a:p>
            <a:pPr lvl="1"/>
            <a:r>
              <a:rPr kumimoji="0" lang="en-US" altLang="en-US" sz="15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Blended curves produce higher energy and NSPIN prices in situations with shortages of NSPIN but no other reserves</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Because the interval selected for the daily study was explicitly chosen as the interval with the highest average system lambda, prices for energy and reserves are higher on average than in the seasonal study</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The seasonal study included 3,017</a:t>
            </a:r>
            <a:r>
              <a:rPr kumimoji="0" lang="en-US" altLang="en-US" sz="1600" b="1" dirty="0">
                <a:solidFill>
                  <a:srgbClr val="000000"/>
                </a:solidFill>
                <a:latin typeface="Segoe UI" panose="020B0502040204020203" pitchFamily="34" charset="0"/>
                <a:ea typeface="Times New Roman" panose="02020603050405020304" pitchFamily="18" charset="0"/>
                <a:cs typeface="Segoe UI" panose="020B0502040204020203" pitchFamily="34" charset="0"/>
              </a:rPr>
              <a:t> </a:t>
            </a:r>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total intervals compared to only 587 total intervals for the daily study</a:t>
            </a:r>
            <a:endParaRPr kumimoji="0" lang="en-US" altLang="en-US" sz="1600" b="1" dirty="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a:p>
            <a:pPr lvl="1"/>
            <a:endParaRPr kumimoji="0" lang="en-US" altLang="en-US" sz="1500" dirty="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p:txBody>
      </p:sp>
      <p:sp>
        <p:nvSpPr>
          <p:cNvPr id="2" name="Rectangle 2">
            <a:extLst>
              <a:ext uri="{FF2B5EF4-FFF2-40B4-BE49-F238E27FC236}">
                <a16:creationId xmlns:a16="http://schemas.microsoft.com/office/drawing/2014/main" id="{4660ECBD-A166-0743-AB46-D184E9851708}"/>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dirty="0"/>
              <a:t>Daily 1855 Interval Study</a:t>
            </a:r>
            <a:endParaRPr lang="en-US" altLang="en-US" kern="0" dirty="0">
              <a:solidFill>
                <a:srgbClr val="000082"/>
              </a:solidFill>
            </a:endParaRPr>
          </a:p>
        </p:txBody>
      </p:sp>
    </p:spTree>
    <p:extLst>
      <p:ext uri="{BB962C8B-B14F-4D97-AF65-F5344CB8AC3E}">
        <p14:creationId xmlns:p14="http://schemas.microsoft.com/office/powerpoint/2010/main" val="359050879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660ECBD-A166-0743-AB46-D184E9851708}"/>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dirty="0"/>
              <a:t>Comparison of Procurement and Shortage Volumes in the Seasonal vs. Daily Studies</a:t>
            </a:r>
            <a:endParaRPr lang="en-US" altLang="en-US" kern="0" dirty="0">
              <a:solidFill>
                <a:srgbClr val="000082"/>
              </a:solidFill>
            </a:endParaRPr>
          </a:p>
        </p:txBody>
      </p:sp>
      <p:pic>
        <p:nvPicPr>
          <p:cNvPr id="4" name="Picture 3" descr="A table with numbers and text&#10;&#10;Description automatically generated">
            <a:extLst>
              <a:ext uri="{FF2B5EF4-FFF2-40B4-BE49-F238E27FC236}">
                <a16:creationId xmlns:a16="http://schemas.microsoft.com/office/drawing/2014/main" id="{28DAF966-9487-69AC-8017-4AD6FF376A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6819" y="3628511"/>
            <a:ext cx="3627181" cy="1084265"/>
          </a:xfrm>
          <a:prstGeom prst="rect">
            <a:avLst/>
          </a:prstGeom>
        </p:spPr>
      </p:pic>
      <p:pic>
        <p:nvPicPr>
          <p:cNvPr id="6" name="Picture 5" descr="A table with numbers and text&#10;&#10;Description automatically generated">
            <a:extLst>
              <a:ext uri="{FF2B5EF4-FFF2-40B4-BE49-F238E27FC236}">
                <a16:creationId xmlns:a16="http://schemas.microsoft.com/office/drawing/2014/main" id="{F274001E-D5C2-1E35-D12C-40DEB4A996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0433" y="5006056"/>
            <a:ext cx="3685002" cy="1084265"/>
          </a:xfrm>
          <a:prstGeom prst="rect">
            <a:avLst/>
          </a:prstGeom>
        </p:spPr>
      </p:pic>
      <p:pic>
        <p:nvPicPr>
          <p:cNvPr id="8" name="Picture 7" descr="A table with numbers and letters&#10;&#10;Description automatically generated">
            <a:extLst>
              <a:ext uri="{FF2B5EF4-FFF2-40B4-BE49-F238E27FC236}">
                <a16:creationId xmlns:a16="http://schemas.microsoft.com/office/drawing/2014/main" id="{E0EC8076-1611-7401-A369-E255F3682F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0433" y="2204251"/>
            <a:ext cx="3650786" cy="1084266"/>
          </a:xfrm>
          <a:prstGeom prst="rect">
            <a:avLst/>
          </a:prstGeom>
        </p:spPr>
      </p:pic>
      <p:pic>
        <p:nvPicPr>
          <p:cNvPr id="10" name="Picture 9" descr="A table with numbers and text&#10;&#10;Description automatically generated">
            <a:extLst>
              <a:ext uri="{FF2B5EF4-FFF2-40B4-BE49-F238E27FC236}">
                <a16:creationId xmlns:a16="http://schemas.microsoft.com/office/drawing/2014/main" id="{630EB589-0FB3-2846-CDEE-6E4F6E9303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819" y="2204251"/>
            <a:ext cx="3575006" cy="1085002"/>
          </a:xfrm>
          <a:prstGeom prst="rect">
            <a:avLst/>
          </a:prstGeom>
        </p:spPr>
      </p:pic>
      <p:pic>
        <p:nvPicPr>
          <p:cNvPr id="11" name="Picture 10" descr="A blue and green rectangular box with numbers&#10;&#10;Description automatically generated">
            <a:extLst>
              <a:ext uri="{FF2B5EF4-FFF2-40B4-BE49-F238E27FC236}">
                <a16:creationId xmlns:a16="http://schemas.microsoft.com/office/drawing/2014/main" id="{33494E88-5CCF-D366-450A-EBD7727E6BF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7943" y="3628512"/>
            <a:ext cx="3702490" cy="1084265"/>
          </a:xfrm>
          <a:prstGeom prst="rect">
            <a:avLst/>
          </a:prstGeom>
        </p:spPr>
      </p:pic>
      <p:pic>
        <p:nvPicPr>
          <p:cNvPr id="12" name="Picture 11" descr="A green and blue chart with black text&#10;&#10;Description automatically generated">
            <a:extLst>
              <a:ext uri="{FF2B5EF4-FFF2-40B4-BE49-F238E27FC236}">
                <a16:creationId xmlns:a16="http://schemas.microsoft.com/office/drawing/2014/main" id="{A26008A2-C7F7-6B65-C986-DE515A162E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6495" y="5035263"/>
            <a:ext cx="3674084" cy="1055058"/>
          </a:xfrm>
          <a:prstGeom prst="rect">
            <a:avLst/>
          </a:prstGeom>
        </p:spPr>
      </p:pic>
      <p:sp>
        <p:nvSpPr>
          <p:cNvPr id="13" name="TextBox 12">
            <a:extLst>
              <a:ext uri="{FF2B5EF4-FFF2-40B4-BE49-F238E27FC236}">
                <a16:creationId xmlns:a16="http://schemas.microsoft.com/office/drawing/2014/main" id="{B4E1CA3E-C85F-2A2E-C39C-51E50EAEF410}"/>
              </a:ext>
            </a:extLst>
          </p:cNvPr>
          <p:cNvSpPr txBox="1"/>
          <p:nvPr/>
        </p:nvSpPr>
        <p:spPr>
          <a:xfrm>
            <a:off x="2647301" y="1775752"/>
            <a:ext cx="1843774" cy="400110"/>
          </a:xfrm>
          <a:prstGeom prst="rect">
            <a:avLst/>
          </a:prstGeom>
          <a:noFill/>
          <a:ln>
            <a:solidFill>
              <a:schemeClr val="bg2"/>
            </a:solidFill>
          </a:ln>
        </p:spPr>
        <p:txBody>
          <a:bodyPr wrap="none" rtlCol="0">
            <a:spAutoFit/>
          </a:bodyPr>
          <a:lstStyle/>
          <a:p>
            <a:r>
              <a:rPr lang="en-US" sz="2000" b="1" dirty="0">
                <a:solidFill>
                  <a:schemeClr val="bg2"/>
                </a:solidFill>
              </a:rPr>
              <a:t>Seasonal Study</a:t>
            </a:r>
          </a:p>
        </p:txBody>
      </p:sp>
      <p:sp>
        <p:nvSpPr>
          <p:cNvPr id="14" name="TextBox 13">
            <a:extLst>
              <a:ext uri="{FF2B5EF4-FFF2-40B4-BE49-F238E27FC236}">
                <a16:creationId xmlns:a16="http://schemas.microsoft.com/office/drawing/2014/main" id="{9D9BDBEF-7933-FD96-BFAC-552412775055}"/>
              </a:ext>
            </a:extLst>
          </p:cNvPr>
          <p:cNvSpPr txBox="1"/>
          <p:nvPr/>
        </p:nvSpPr>
        <p:spPr>
          <a:xfrm>
            <a:off x="6593669" y="1775752"/>
            <a:ext cx="1473480" cy="400110"/>
          </a:xfrm>
          <a:prstGeom prst="rect">
            <a:avLst/>
          </a:prstGeom>
          <a:noFill/>
          <a:ln>
            <a:solidFill>
              <a:schemeClr val="bg2"/>
            </a:solidFill>
          </a:ln>
        </p:spPr>
        <p:txBody>
          <a:bodyPr wrap="none" rtlCol="0">
            <a:spAutoFit/>
          </a:bodyPr>
          <a:lstStyle/>
          <a:p>
            <a:r>
              <a:rPr lang="en-US" sz="2000" b="1" dirty="0">
                <a:solidFill>
                  <a:schemeClr val="bg2"/>
                </a:solidFill>
              </a:rPr>
              <a:t>Daily Study</a:t>
            </a:r>
          </a:p>
        </p:txBody>
      </p:sp>
    </p:spTree>
    <p:extLst>
      <p:ext uri="{BB962C8B-B14F-4D97-AF65-F5344CB8AC3E}">
        <p14:creationId xmlns:p14="http://schemas.microsoft.com/office/powerpoint/2010/main" val="3261374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660ECBD-A166-0743-AB46-D184E9851708}"/>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dirty="0"/>
              <a:t>Comparison of Energy and Reserve Prices in the Seasonal vs. Daily Studies</a:t>
            </a:r>
            <a:endParaRPr lang="en-US" altLang="en-US" kern="0" dirty="0">
              <a:solidFill>
                <a:srgbClr val="000082"/>
              </a:solidFill>
            </a:endParaRPr>
          </a:p>
        </p:txBody>
      </p:sp>
      <p:pic>
        <p:nvPicPr>
          <p:cNvPr id="4" name="Picture 3" descr="A blue and white text on a table&#10;&#10;Description automatically generated with medium confidence">
            <a:extLst>
              <a:ext uri="{FF2B5EF4-FFF2-40B4-BE49-F238E27FC236}">
                <a16:creationId xmlns:a16="http://schemas.microsoft.com/office/drawing/2014/main" id="{D40FAC5D-1D88-A076-5ED6-32022938A4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1709" y="2214181"/>
            <a:ext cx="3807750" cy="1133506"/>
          </a:xfrm>
          <a:prstGeom prst="rect">
            <a:avLst/>
          </a:prstGeom>
        </p:spPr>
      </p:pic>
      <p:pic>
        <p:nvPicPr>
          <p:cNvPr id="6" name="Picture 5" descr="A table with numbers and letters&#10;&#10;Description automatically generated">
            <a:extLst>
              <a:ext uri="{FF2B5EF4-FFF2-40B4-BE49-F238E27FC236}">
                <a16:creationId xmlns:a16="http://schemas.microsoft.com/office/drawing/2014/main" id="{BEDE84A3-C3DB-9A74-A86D-A2D50EE293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9592" y="3310146"/>
            <a:ext cx="3807750" cy="1114778"/>
          </a:xfrm>
          <a:prstGeom prst="rect">
            <a:avLst/>
          </a:prstGeom>
        </p:spPr>
      </p:pic>
      <p:pic>
        <p:nvPicPr>
          <p:cNvPr id="8" name="Picture 7" descr="A green and black rectangular box with numbers&#10;&#10;Description automatically generated with medium confidence">
            <a:extLst>
              <a:ext uri="{FF2B5EF4-FFF2-40B4-BE49-F238E27FC236}">
                <a16:creationId xmlns:a16="http://schemas.microsoft.com/office/drawing/2014/main" id="{BF33D3D6-B9A9-5DF9-D411-FD34CE6144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49592" y="4437437"/>
            <a:ext cx="3807750" cy="1134829"/>
          </a:xfrm>
          <a:prstGeom prst="rect">
            <a:avLst/>
          </a:prstGeom>
        </p:spPr>
      </p:pic>
      <p:pic>
        <p:nvPicPr>
          <p:cNvPr id="10" name="Picture 9" descr="A green and black text with numbers&#10;&#10;Description automatically generated with medium confidence">
            <a:extLst>
              <a:ext uri="{FF2B5EF4-FFF2-40B4-BE49-F238E27FC236}">
                <a16:creationId xmlns:a16="http://schemas.microsoft.com/office/drawing/2014/main" id="{35114A1A-7034-F9A5-3270-8D3F482708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2584" y="5537129"/>
            <a:ext cx="3807750" cy="1126599"/>
          </a:xfrm>
          <a:prstGeom prst="rect">
            <a:avLst/>
          </a:prstGeom>
        </p:spPr>
      </p:pic>
      <p:sp>
        <p:nvSpPr>
          <p:cNvPr id="13" name="TextBox 12">
            <a:extLst>
              <a:ext uri="{FF2B5EF4-FFF2-40B4-BE49-F238E27FC236}">
                <a16:creationId xmlns:a16="http://schemas.microsoft.com/office/drawing/2014/main" id="{6E56EBD1-3CD5-5EFB-0425-0D23A334F61F}"/>
              </a:ext>
            </a:extLst>
          </p:cNvPr>
          <p:cNvSpPr txBox="1"/>
          <p:nvPr/>
        </p:nvSpPr>
        <p:spPr>
          <a:xfrm>
            <a:off x="2647301" y="1775752"/>
            <a:ext cx="1843774" cy="400110"/>
          </a:xfrm>
          <a:prstGeom prst="rect">
            <a:avLst/>
          </a:prstGeom>
          <a:noFill/>
          <a:ln>
            <a:solidFill>
              <a:schemeClr val="bg2"/>
            </a:solidFill>
          </a:ln>
        </p:spPr>
        <p:txBody>
          <a:bodyPr wrap="none" rtlCol="0">
            <a:spAutoFit/>
          </a:bodyPr>
          <a:lstStyle/>
          <a:p>
            <a:r>
              <a:rPr lang="en-US" sz="2000" b="1" dirty="0">
                <a:solidFill>
                  <a:schemeClr val="bg2"/>
                </a:solidFill>
              </a:rPr>
              <a:t>Seasonal Study</a:t>
            </a:r>
          </a:p>
        </p:txBody>
      </p:sp>
      <p:sp>
        <p:nvSpPr>
          <p:cNvPr id="14" name="TextBox 13">
            <a:extLst>
              <a:ext uri="{FF2B5EF4-FFF2-40B4-BE49-F238E27FC236}">
                <a16:creationId xmlns:a16="http://schemas.microsoft.com/office/drawing/2014/main" id="{47616CDD-4252-15CD-949E-6189931886BD}"/>
              </a:ext>
            </a:extLst>
          </p:cNvPr>
          <p:cNvSpPr txBox="1"/>
          <p:nvPr/>
        </p:nvSpPr>
        <p:spPr>
          <a:xfrm>
            <a:off x="6516727" y="1775752"/>
            <a:ext cx="1473480" cy="400110"/>
          </a:xfrm>
          <a:prstGeom prst="rect">
            <a:avLst/>
          </a:prstGeom>
          <a:noFill/>
          <a:ln>
            <a:solidFill>
              <a:schemeClr val="bg2"/>
            </a:solidFill>
          </a:ln>
        </p:spPr>
        <p:txBody>
          <a:bodyPr wrap="none" rtlCol="0">
            <a:spAutoFit/>
          </a:bodyPr>
          <a:lstStyle/>
          <a:p>
            <a:r>
              <a:rPr lang="en-US" sz="2000" b="1" dirty="0">
                <a:solidFill>
                  <a:schemeClr val="bg2"/>
                </a:solidFill>
              </a:rPr>
              <a:t>Daily Study</a:t>
            </a:r>
          </a:p>
        </p:txBody>
      </p:sp>
      <p:pic>
        <p:nvPicPr>
          <p:cNvPr id="16" name="Picture 15" descr="A green and black text&#10;&#10;Description automatically generated with medium confidence">
            <a:extLst>
              <a:ext uri="{FF2B5EF4-FFF2-40B4-BE49-F238E27FC236}">
                <a16:creationId xmlns:a16="http://schemas.microsoft.com/office/drawing/2014/main" id="{8C29816D-2693-277D-F833-89918E86DB5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3294" y="2181212"/>
            <a:ext cx="3768155" cy="1114778"/>
          </a:xfrm>
          <a:prstGeom prst="rect">
            <a:avLst/>
          </a:prstGeom>
        </p:spPr>
      </p:pic>
      <p:pic>
        <p:nvPicPr>
          <p:cNvPr id="18" name="Picture 17" descr="A green and black text with black text&#10;&#10;Description automatically generated">
            <a:extLst>
              <a:ext uri="{FF2B5EF4-FFF2-40B4-BE49-F238E27FC236}">
                <a16:creationId xmlns:a16="http://schemas.microsoft.com/office/drawing/2014/main" id="{0EFCEDA9-46FF-98F3-5B86-FB4E826C1D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19391" y="3271340"/>
            <a:ext cx="3872706" cy="1134830"/>
          </a:xfrm>
          <a:prstGeom prst="rect">
            <a:avLst/>
          </a:prstGeom>
        </p:spPr>
      </p:pic>
      <p:pic>
        <p:nvPicPr>
          <p:cNvPr id="20" name="Picture 19" descr="A green and black chart with numbers&#10;&#10;Description automatically generated">
            <a:extLst>
              <a:ext uri="{FF2B5EF4-FFF2-40B4-BE49-F238E27FC236}">
                <a16:creationId xmlns:a16="http://schemas.microsoft.com/office/drawing/2014/main" id="{1E6D8BA6-117C-77D1-E793-0BC6CD68AB9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81923" y="4402996"/>
            <a:ext cx="3794408" cy="1107781"/>
          </a:xfrm>
          <a:prstGeom prst="rect">
            <a:avLst/>
          </a:prstGeom>
        </p:spPr>
      </p:pic>
      <p:pic>
        <p:nvPicPr>
          <p:cNvPr id="23" name="Picture 22" descr="A green and black text with black text&#10;&#10;Description automatically generated with medium confidence">
            <a:extLst>
              <a:ext uri="{FF2B5EF4-FFF2-40B4-BE49-F238E27FC236}">
                <a16:creationId xmlns:a16="http://schemas.microsoft.com/office/drawing/2014/main" id="{2DA1E9C6-F845-8489-82E4-3DCE5ACD9BF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25890" y="5511021"/>
            <a:ext cx="3813668" cy="1107780"/>
          </a:xfrm>
          <a:prstGeom prst="rect">
            <a:avLst/>
          </a:prstGeom>
        </p:spPr>
      </p:pic>
    </p:spTree>
    <p:extLst>
      <p:ext uri="{BB962C8B-B14F-4D97-AF65-F5344CB8AC3E}">
        <p14:creationId xmlns:p14="http://schemas.microsoft.com/office/powerpoint/2010/main" val="351717688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close-up of a chart&#10;&#10;Description automatically generated">
            <a:extLst>
              <a:ext uri="{FF2B5EF4-FFF2-40B4-BE49-F238E27FC236}">
                <a16:creationId xmlns:a16="http://schemas.microsoft.com/office/drawing/2014/main" id="{434B91F3-F22F-DA4A-346C-1162F0A13A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3260" y="5203102"/>
            <a:ext cx="3872846" cy="1111169"/>
          </a:xfrm>
          <a:prstGeom prst="rect">
            <a:avLst/>
          </a:prstGeom>
        </p:spPr>
      </p:pic>
      <p:pic>
        <p:nvPicPr>
          <p:cNvPr id="18" name="Picture 17" descr="A table with numbers and a few words&#10;&#10;Description automatically generated with medium confidence">
            <a:extLst>
              <a:ext uri="{FF2B5EF4-FFF2-40B4-BE49-F238E27FC236}">
                <a16:creationId xmlns:a16="http://schemas.microsoft.com/office/drawing/2014/main" id="{C55A97C9-D121-7377-49DE-AC3B648591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6120" y="4018390"/>
            <a:ext cx="3903740" cy="1130465"/>
          </a:xfrm>
          <a:prstGeom prst="rect">
            <a:avLst/>
          </a:prstGeom>
        </p:spPr>
      </p:pic>
      <p:sp>
        <p:nvSpPr>
          <p:cNvPr id="4100" name="Rectangle 3"/>
          <p:cNvSpPr>
            <a:spLocks noGrp="1" noChangeArrowheads="1"/>
          </p:cNvSpPr>
          <p:nvPr>
            <p:ph idx="1"/>
          </p:nvPr>
        </p:nvSpPr>
        <p:spPr>
          <a:xfrm>
            <a:off x="1418492" y="1812495"/>
            <a:ext cx="3782209" cy="4532403"/>
          </a:xfrm>
        </p:spPr>
        <p:txBody>
          <a:bodyPr lIns="91426" tIns="45713" rIns="91426" bIns="45713" anchor="t"/>
          <a:lstStyle/>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These results are based on the seasonal study</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95% procurement proxy prices are substantially higher for KP1.1(5) ASDCs</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Adjusted Blended curves have substantially higher RRS proxy prices, which set the RRS MCPC more frequently.</a:t>
            </a:r>
          </a:p>
        </p:txBody>
      </p:sp>
      <p:sp>
        <p:nvSpPr>
          <p:cNvPr id="2" name="Rectangle 2">
            <a:extLst>
              <a:ext uri="{FF2B5EF4-FFF2-40B4-BE49-F238E27FC236}">
                <a16:creationId xmlns:a16="http://schemas.microsoft.com/office/drawing/2014/main" id="{12CE0166-8280-8D09-8CD7-37034D66BA41}"/>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dirty="0">
                <a:solidFill>
                  <a:srgbClr val="000082"/>
                </a:solidFill>
              </a:rPr>
              <a:t>Effects of AS Proxy Offer Prices </a:t>
            </a:r>
          </a:p>
        </p:txBody>
      </p:sp>
      <p:sp>
        <p:nvSpPr>
          <p:cNvPr id="11" name="Rectangle 10">
            <a:extLst>
              <a:ext uri="{FF2B5EF4-FFF2-40B4-BE49-F238E27FC236}">
                <a16:creationId xmlns:a16="http://schemas.microsoft.com/office/drawing/2014/main" id="{44EB7B1C-572E-EE1C-E287-FDCC8C595C0F}"/>
              </a:ext>
            </a:extLst>
          </p:cNvPr>
          <p:cNvSpPr/>
          <p:nvPr/>
        </p:nvSpPr>
        <p:spPr bwMode="auto">
          <a:xfrm>
            <a:off x="6488503" y="4401519"/>
            <a:ext cx="608308" cy="441700"/>
          </a:xfrm>
          <a:prstGeom prst="rect">
            <a:avLst/>
          </a:prstGeom>
          <a:noFill/>
          <a:ln w="28575" cap="flat" cmpd="sng" algn="ctr">
            <a:solidFill>
              <a:srgbClr val="FFC000"/>
            </a:solidFill>
            <a:prstDash val="solid"/>
            <a:round/>
            <a:headEnd type="none" w="med" len="med"/>
            <a:tailEnd type="none" w="med" len="med"/>
          </a:ln>
          <a:effectLst/>
        </p:spPr>
        <p:txBody>
          <a:bodyPr vert="horz" wrap="square" lIns="91431" tIns="45715" rIns="91431" bIns="45715" numCol="1" rtlCol="0" anchor="t" anchorCtr="0" compatLnSpc="1">
            <a:prstTxWarp prst="textNoShape">
              <a:avLst/>
            </a:prstTxWarp>
          </a:bodyPr>
          <a:lstStyle/>
          <a:p>
            <a:pPr marL="0" marR="0" indent="0" algn="l" defTabSz="914400" rtl="0" eaLnBrk="0" fontAlgn="base" latinLnBrk="0" hangingPunct="0">
              <a:lnSpc>
                <a:spcPct val="100000"/>
              </a:lnSpc>
              <a:spcBef>
                <a:spcPct val="70000"/>
              </a:spcBef>
              <a:spcAft>
                <a:spcPct val="0"/>
              </a:spcAft>
              <a:buClr>
                <a:srgbClr val="0000CC"/>
              </a:buClr>
              <a:buSzTx/>
              <a:buFontTx/>
              <a:buNone/>
              <a:tabLst/>
            </a:pPr>
            <a:endParaRPr kumimoji="1" lang="en-US" sz="1700" b="0" i="0" u="none" strike="noStrike" cap="none" normalizeH="0" baseline="0">
              <a:ln>
                <a:noFill/>
              </a:ln>
              <a:solidFill>
                <a:schemeClr val="accent2"/>
              </a:solidFill>
              <a:effectLst>
                <a:outerShdw blurRad="38100" dist="38100" dir="2700000" algn="tl">
                  <a:srgbClr val="000000">
                    <a:alpha val="43137"/>
                  </a:srgbClr>
                </a:outerShdw>
              </a:effectLst>
              <a:latin typeface="Times New Roman" pitchFamily="18" charset="0"/>
            </a:endParaRPr>
          </a:p>
        </p:txBody>
      </p:sp>
      <p:sp>
        <p:nvSpPr>
          <p:cNvPr id="12" name="Rectangle 11">
            <a:extLst>
              <a:ext uri="{FF2B5EF4-FFF2-40B4-BE49-F238E27FC236}">
                <a16:creationId xmlns:a16="http://schemas.microsoft.com/office/drawing/2014/main" id="{C2226FB1-197D-47F4-301B-871D85471AA9}"/>
              </a:ext>
            </a:extLst>
          </p:cNvPr>
          <p:cNvSpPr/>
          <p:nvPr/>
        </p:nvSpPr>
        <p:spPr bwMode="auto">
          <a:xfrm>
            <a:off x="6488503" y="5556525"/>
            <a:ext cx="608308" cy="430078"/>
          </a:xfrm>
          <a:prstGeom prst="rect">
            <a:avLst/>
          </a:prstGeom>
          <a:noFill/>
          <a:ln w="28575" cap="flat" cmpd="sng" algn="ctr">
            <a:solidFill>
              <a:srgbClr val="FFC000"/>
            </a:solidFill>
            <a:prstDash val="solid"/>
            <a:round/>
            <a:headEnd type="none" w="med" len="med"/>
            <a:tailEnd type="none" w="med" len="med"/>
          </a:ln>
          <a:effectLst/>
        </p:spPr>
        <p:txBody>
          <a:bodyPr vert="horz" wrap="square" lIns="91431" tIns="45715" rIns="91431" bIns="45715" numCol="1" rtlCol="0" anchor="t" anchorCtr="0" compatLnSpc="1">
            <a:prstTxWarp prst="textNoShape">
              <a:avLst/>
            </a:prstTxWarp>
          </a:bodyPr>
          <a:lstStyle/>
          <a:p>
            <a:pPr marL="0" marR="0" indent="0" algn="l" defTabSz="914400" rtl="0" eaLnBrk="0" fontAlgn="base" latinLnBrk="0" hangingPunct="0">
              <a:lnSpc>
                <a:spcPct val="100000"/>
              </a:lnSpc>
              <a:spcBef>
                <a:spcPct val="70000"/>
              </a:spcBef>
              <a:spcAft>
                <a:spcPct val="0"/>
              </a:spcAft>
              <a:buClr>
                <a:srgbClr val="0000CC"/>
              </a:buClr>
              <a:buSzTx/>
              <a:buFontTx/>
              <a:buNone/>
              <a:tabLst/>
            </a:pPr>
            <a:endParaRPr kumimoji="1" lang="en-US" sz="1700" b="0" i="0" u="none" strike="noStrike" cap="none" normalizeH="0" baseline="0">
              <a:ln>
                <a:noFill/>
              </a:ln>
              <a:solidFill>
                <a:schemeClr val="accent2"/>
              </a:solidFill>
              <a:effectLst>
                <a:outerShdw blurRad="38100" dist="38100" dir="2700000" algn="tl">
                  <a:srgbClr val="000000">
                    <a:alpha val="43137"/>
                  </a:srgbClr>
                </a:outerShdw>
              </a:effectLst>
              <a:latin typeface="Times New Roman" pitchFamily="18" charset="0"/>
            </a:endParaRPr>
          </a:p>
        </p:txBody>
      </p:sp>
      <p:pic>
        <p:nvPicPr>
          <p:cNvPr id="16" name="Picture 15" descr="A close-up of a chart&#10;&#10;Description automatically generated">
            <a:extLst>
              <a:ext uri="{FF2B5EF4-FFF2-40B4-BE49-F238E27FC236}">
                <a16:creationId xmlns:a16="http://schemas.microsoft.com/office/drawing/2014/main" id="{34CF25CB-4E5C-D081-1679-ADA16784A5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3285" y="1776611"/>
            <a:ext cx="3900611" cy="1143000"/>
          </a:xfrm>
          <a:prstGeom prst="rect">
            <a:avLst/>
          </a:prstGeom>
        </p:spPr>
      </p:pic>
      <p:pic>
        <p:nvPicPr>
          <p:cNvPr id="20" name="Picture 19" descr="A table with numbers and a price&#10;&#10;Description automatically generated with medium confidence">
            <a:extLst>
              <a:ext uri="{FF2B5EF4-FFF2-40B4-BE49-F238E27FC236}">
                <a16:creationId xmlns:a16="http://schemas.microsoft.com/office/drawing/2014/main" id="{534C31BE-9D69-D178-A55E-691B1AFCB3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4164" y="2896018"/>
            <a:ext cx="3847876" cy="1111169"/>
          </a:xfrm>
          <a:prstGeom prst="rect">
            <a:avLst/>
          </a:prstGeom>
        </p:spPr>
      </p:pic>
      <p:pic>
        <p:nvPicPr>
          <p:cNvPr id="26" name="Picture 25" descr="A table with numbers and symbols&#10;&#10;Description automatically generated with medium confidence">
            <a:extLst>
              <a:ext uri="{FF2B5EF4-FFF2-40B4-BE49-F238E27FC236}">
                <a16:creationId xmlns:a16="http://schemas.microsoft.com/office/drawing/2014/main" id="{3C3DA14F-10D3-0ADF-53C0-86853E2D1A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1715" y="5203102"/>
            <a:ext cx="3444499" cy="1026586"/>
          </a:xfrm>
          <a:prstGeom prst="rect">
            <a:avLst/>
          </a:prstGeom>
        </p:spPr>
      </p:pic>
    </p:spTree>
    <p:extLst>
      <p:ext uri="{BB962C8B-B14F-4D97-AF65-F5344CB8AC3E}">
        <p14:creationId xmlns:p14="http://schemas.microsoft.com/office/powerpoint/2010/main" val="136515352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idx="1"/>
          </p:nvPr>
        </p:nvSpPr>
        <p:spPr>
          <a:xfrm>
            <a:off x="1418492" y="1812495"/>
            <a:ext cx="7649308" cy="4532403"/>
          </a:xfrm>
        </p:spPr>
        <p:txBody>
          <a:bodyPr lIns="91426" tIns="45713" rIns="91426" bIns="45713" anchor="t"/>
          <a:lstStyle/>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The impact of proxy offers in the simulation results is likely significantly overstated compared to what is likely to occur in production when market participants are able to submit real-time AS offers</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If ERCOT is going to implement a proxy offer methodology for AS, it should follow from real-time must-offer requirements, corresponding performance monitoring criteria, and penalties for frequent failure to submit complete offers</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Proxy offers should be administratively set at fixed values rather than as a function of the ASDC</a:t>
            </a:r>
          </a:p>
          <a:p>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In particular, the 95</a:t>
            </a:r>
            <a:r>
              <a:rPr kumimoji="0" lang="en-US" altLang="en-US" sz="1600" baseline="300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th</a:t>
            </a:r>
            <a:r>
              <a:rPr kumimoji="0" lang="en-US" altLang="en-US" sz="1600" dirty="0">
                <a:solidFill>
                  <a:srgbClr val="000000"/>
                </a:solidFill>
                <a:latin typeface="Segoe UI" panose="020B0502040204020203" pitchFamily="34" charset="0"/>
                <a:ea typeface="Times New Roman" panose="02020603050405020304" pitchFamily="18" charset="0"/>
                <a:cs typeface="Segoe UI" panose="020B0502040204020203" pitchFamily="34" charset="0"/>
              </a:rPr>
              <a:t> percentile of ASDC methodology results in proxy prices that are excessively high at times and could lead to reliability and market performance issues similar to what we’ve already identified with the proxy offer methodology for energy</a:t>
            </a:r>
            <a:endParaRPr kumimoji="0" lang="en-US" altLang="en-US" sz="1500" dirty="0">
              <a:solidFill>
                <a:srgbClr val="000000"/>
              </a:solidFill>
              <a:latin typeface="Segoe UI" panose="020B0502040204020203" pitchFamily="34" charset="0"/>
              <a:ea typeface="Times New Roman" panose="02020603050405020304" pitchFamily="18" charset="0"/>
              <a:cs typeface="Segoe UI" panose="020B0502040204020203" pitchFamily="34" charset="0"/>
            </a:endParaRPr>
          </a:p>
        </p:txBody>
      </p:sp>
      <p:sp>
        <p:nvSpPr>
          <p:cNvPr id="2" name="Rectangle 2">
            <a:extLst>
              <a:ext uri="{FF2B5EF4-FFF2-40B4-BE49-F238E27FC236}">
                <a16:creationId xmlns:a16="http://schemas.microsoft.com/office/drawing/2014/main" id="{12CE0166-8280-8D09-8CD7-37034D66BA41}"/>
              </a:ext>
            </a:extLst>
          </p:cNvPr>
          <p:cNvSpPr txBox="1">
            <a:spLocks noChangeArrowheads="1"/>
          </p:cNvSpPr>
          <p:nvPr/>
        </p:nvSpPr>
        <p:spPr bwMode="black">
          <a:xfrm>
            <a:off x="1371600" y="609600"/>
            <a:ext cx="7772400" cy="1143000"/>
          </a:xfrm>
          <a:prstGeom prst="rect">
            <a:avLst/>
          </a:prstGeom>
          <a:noFill/>
          <a:ln w="9525">
            <a:noFill/>
            <a:miter lim="800000"/>
            <a:headEnd/>
            <a:tailEnd/>
          </a:ln>
          <a:effectLst/>
        </p:spPr>
        <p:txBody>
          <a:bodyPr vert="horz" wrap="square" lIns="92051" tIns="46026" rIns="92051" bIns="46026" numCol="1" anchor="ctr" anchorCtr="0" compatLnSpc="1">
            <a:prstTxWarp prst="textNoShape">
              <a:avLst/>
            </a:prstTxWarp>
          </a:bodyPr>
          <a:lstStyle>
            <a:lvl1pPr algn="ctr" rtl="0" eaLnBrk="0" fontAlgn="base" hangingPunct="0">
              <a:spcBef>
                <a:spcPct val="0"/>
              </a:spcBef>
              <a:spcAft>
                <a:spcPct val="0"/>
              </a:spcAft>
              <a:defRPr kumimoji="1" sz="2700" b="1">
                <a:solidFill>
                  <a:srgbClr val="0000A8"/>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kumimoji="1" sz="2600" b="1">
                <a:solidFill>
                  <a:srgbClr val="001E96"/>
                </a:solidFill>
                <a:effectLst>
                  <a:outerShdw blurRad="38100" dist="38100" dir="2700000" algn="tl">
                    <a:srgbClr val="C0C0C0"/>
                  </a:outerShdw>
                </a:effectLst>
                <a:latin typeface="Times New Roman" pitchFamily="18" charset="0"/>
              </a:defRPr>
            </a:lvl5pPr>
            <a:lvl6pPr marL="4572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6pPr>
            <a:lvl7pPr marL="9144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7pPr>
            <a:lvl8pPr marL="13716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8pPr>
            <a:lvl9pPr marL="1828800" algn="ctr" rtl="0" eaLnBrk="0" fontAlgn="base" hangingPunct="0">
              <a:spcBef>
                <a:spcPct val="0"/>
              </a:spcBef>
              <a:spcAft>
                <a:spcPct val="0"/>
              </a:spcAft>
              <a:defRPr kumimoji="1" sz="2600" b="1">
                <a:solidFill>
                  <a:srgbClr val="000099"/>
                </a:solidFill>
                <a:effectLst>
                  <a:outerShdw blurRad="38100" dist="38100" dir="2700000" algn="tl">
                    <a:srgbClr val="C0C0C0"/>
                  </a:outerShdw>
                </a:effectLst>
                <a:latin typeface="Times New Roman" pitchFamily="18" charset="0"/>
              </a:defRPr>
            </a:lvl9pPr>
          </a:lstStyle>
          <a:p>
            <a:r>
              <a:rPr lang="en-US" altLang="en-US" kern="0" dirty="0">
                <a:solidFill>
                  <a:srgbClr val="000082"/>
                </a:solidFill>
              </a:rPr>
              <a:t>IMM Position on Proxy Offers for AS in RTC-SCED</a:t>
            </a:r>
          </a:p>
        </p:txBody>
      </p:sp>
    </p:spTree>
    <p:extLst>
      <p:ext uri="{BB962C8B-B14F-4D97-AF65-F5344CB8AC3E}">
        <p14:creationId xmlns:p14="http://schemas.microsoft.com/office/powerpoint/2010/main" val="417140654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heme/theme1.xml><?xml version="1.0" encoding="utf-8"?>
<a:theme xmlns:a="http://schemas.openxmlformats.org/drawingml/2006/main" name="1_Patton-Tx Tower2">
  <a:themeElements>
    <a:clrScheme name="Patton-Tx Tower2 5">
      <a:dk1>
        <a:srgbClr val="000000"/>
      </a:dk1>
      <a:lt1>
        <a:srgbClr val="F8F8F8"/>
      </a:lt1>
      <a:dk2>
        <a:srgbClr val="003366"/>
      </a:dk2>
      <a:lt2>
        <a:srgbClr val="CCCC00"/>
      </a:lt2>
      <a:accent1>
        <a:srgbClr val="0099FF"/>
      </a:accent1>
      <a:accent2>
        <a:srgbClr val="669900"/>
      </a:accent2>
      <a:accent3>
        <a:srgbClr val="AAADB8"/>
      </a:accent3>
      <a:accent4>
        <a:srgbClr val="D4D4D4"/>
      </a:accent4>
      <a:accent5>
        <a:srgbClr val="AACAFF"/>
      </a:accent5>
      <a:accent6>
        <a:srgbClr val="5C8A00"/>
      </a:accent6>
      <a:hlink>
        <a:srgbClr val="CC0000"/>
      </a:hlink>
      <a:folHlink>
        <a:srgbClr val="CCCCCC"/>
      </a:folHlink>
    </a:clrScheme>
    <a:fontScheme name="Patton-Tx Tower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31" tIns="45715" rIns="91431" bIns="45715" numCol="1" anchor="t" anchorCtr="0" compatLnSpc="1">
        <a:prstTxWarp prst="textNoShape">
          <a:avLst/>
        </a:prstTxWarp>
      </a:bodyPr>
      <a:lstStyle>
        <a:defPPr marL="0" marR="0" indent="0" algn="l" defTabSz="914400" rtl="0" eaLnBrk="0" fontAlgn="base" latinLnBrk="0" hangingPunct="0">
          <a:lnSpc>
            <a:spcPct val="100000"/>
          </a:lnSpc>
          <a:spcBef>
            <a:spcPct val="70000"/>
          </a:spcBef>
          <a:spcAft>
            <a:spcPct val="0"/>
          </a:spcAft>
          <a:buClr>
            <a:srgbClr val="0000CC"/>
          </a:buClr>
          <a:buSzTx/>
          <a:buFontTx/>
          <a:buNone/>
          <a:tabLst/>
          <a:defRPr kumimoji="1" lang="en-US" sz="1700" b="0" i="0" u="none" strike="noStrike" cap="none" normalizeH="0" baseline="0" smtClean="0">
            <a:ln>
              <a:noFill/>
            </a:ln>
            <a:solidFill>
              <a:schemeClr val="accent2"/>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31" tIns="45715" rIns="91431" bIns="45715" numCol="1" anchor="t" anchorCtr="0" compatLnSpc="1">
        <a:prstTxWarp prst="textNoShape">
          <a:avLst/>
        </a:prstTxWarp>
      </a:bodyPr>
      <a:lstStyle>
        <a:defPPr marL="0" marR="0" indent="0" algn="l" defTabSz="914400" rtl="0" eaLnBrk="0" fontAlgn="base" latinLnBrk="0" hangingPunct="0">
          <a:lnSpc>
            <a:spcPct val="100000"/>
          </a:lnSpc>
          <a:spcBef>
            <a:spcPct val="70000"/>
          </a:spcBef>
          <a:spcAft>
            <a:spcPct val="0"/>
          </a:spcAft>
          <a:buClr>
            <a:srgbClr val="0000CC"/>
          </a:buClr>
          <a:buSzTx/>
          <a:buFontTx/>
          <a:buNone/>
          <a:tabLst/>
          <a:defRPr kumimoji="1" lang="en-US" sz="1700" b="0" i="0" u="none" strike="noStrike" cap="none" normalizeH="0" baseline="0" smtClean="0">
            <a:ln>
              <a:noFill/>
            </a:ln>
            <a:solidFill>
              <a:schemeClr val="accent2"/>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Patton-Tx Tower2 1">
        <a:dk1>
          <a:srgbClr val="5F5F5F"/>
        </a:dk1>
        <a:lt1>
          <a:srgbClr val="FFCC66"/>
        </a:lt1>
        <a:dk2>
          <a:srgbClr val="000000"/>
        </a:dk2>
        <a:lt2>
          <a:srgbClr val="999933"/>
        </a:lt2>
        <a:accent1>
          <a:srgbClr val="CC9900"/>
        </a:accent1>
        <a:accent2>
          <a:srgbClr val="669900"/>
        </a:accent2>
        <a:accent3>
          <a:srgbClr val="AAAAAA"/>
        </a:accent3>
        <a:accent4>
          <a:srgbClr val="DAAE56"/>
        </a:accent4>
        <a:accent5>
          <a:srgbClr val="E2CAAA"/>
        </a:accent5>
        <a:accent6>
          <a:srgbClr val="5C8A00"/>
        </a:accent6>
        <a:hlink>
          <a:srgbClr val="CC0000"/>
        </a:hlink>
        <a:folHlink>
          <a:srgbClr val="CCCCCC"/>
        </a:folHlink>
      </a:clrScheme>
      <a:clrMap bg1="dk2" tx1="lt1" bg2="dk1" tx2="lt2" accent1="accent1" accent2="accent2" accent3="accent3" accent4="accent4" accent5="accent5" accent6="accent6" hlink="hlink" folHlink="folHlink"/>
    </a:extraClrScheme>
    <a:extraClrScheme>
      <a:clrScheme name="Patton-Tx Tower2 2">
        <a:dk1>
          <a:srgbClr val="000000"/>
        </a:dk1>
        <a:lt1>
          <a:srgbClr val="DDDDDD"/>
        </a:lt1>
        <a:dk2>
          <a:srgbClr val="9FAC93"/>
        </a:dk2>
        <a:lt2>
          <a:srgbClr val="FFFFCC"/>
        </a:lt2>
        <a:accent1>
          <a:srgbClr val="666633"/>
        </a:accent1>
        <a:accent2>
          <a:srgbClr val="009999"/>
        </a:accent2>
        <a:accent3>
          <a:srgbClr val="CDD2C8"/>
        </a:accent3>
        <a:accent4>
          <a:srgbClr val="BDBDBD"/>
        </a:accent4>
        <a:accent5>
          <a:srgbClr val="B8B8AD"/>
        </a:accent5>
        <a:accent6>
          <a:srgbClr val="008A8A"/>
        </a:accent6>
        <a:hlink>
          <a:srgbClr val="FF9900"/>
        </a:hlink>
        <a:folHlink>
          <a:srgbClr val="CC0000"/>
        </a:folHlink>
      </a:clrScheme>
      <a:clrMap bg1="dk2" tx1="lt1" bg2="dk1" tx2="lt2" accent1="accent1" accent2="accent2" accent3="accent3" accent4="accent4" accent5="accent5" accent6="accent6" hlink="hlink" folHlink="folHlink"/>
    </a:extraClrScheme>
    <a:extraClrScheme>
      <a:clrScheme name="Patton-Tx Tower2 3">
        <a:dk1>
          <a:srgbClr val="000000"/>
        </a:dk1>
        <a:lt1>
          <a:srgbClr val="FFFFFF"/>
        </a:lt1>
        <a:dk2>
          <a:srgbClr val="000000"/>
        </a:dk2>
        <a:lt2>
          <a:srgbClr val="868686"/>
        </a:lt2>
        <a:accent1>
          <a:srgbClr val="FFFFFF"/>
        </a:accent1>
        <a:accent2>
          <a:srgbClr val="CBCBCB"/>
        </a:accent2>
        <a:accent3>
          <a:srgbClr val="FFFFFF"/>
        </a:accent3>
        <a:accent4>
          <a:srgbClr val="000000"/>
        </a:accent4>
        <a:accent5>
          <a:srgbClr val="FFFFFF"/>
        </a:accent5>
        <a:accent6>
          <a:srgbClr val="B8B8B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Patton-Tx Tower2 4">
        <a:dk1>
          <a:srgbClr val="000000"/>
        </a:dk1>
        <a:lt1>
          <a:srgbClr val="FFFFCC"/>
        </a:lt1>
        <a:dk2>
          <a:srgbClr val="660033"/>
        </a:dk2>
        <a:lt2>
          <a:srgbClr val="FFCCCC"/>
        </a:lt2>
        <a:accent1>
          <a:srgbClr val="BA899A"/>
        </a:accent1>
        <a:accent2>
          <a:srgbClr val="009999"/>
        </a:accent2>
        <a:accent3>
          <a:srgbClr val="B8AAAD"/>
        </a:accent3>
        <a:accent4>
          <a:srgbClr val="DADAAE"/>
        </a:accent4>
        <a:accent5>
          <a:srgbClr val="D9C4CA"/>
        </a:accent5>
        <a:accent6>
          <a:srgbClr val="008A8A"/>
        </a:accent6>
        <a:hlink>
          <a:srgbClr val="CC0066"/>
        </a:hlink>
        <a:folHlink>
          <a:srgbClr val="CCCCCC"/>
        </a:folHlink>
      </a:clrScheme>
      <a:clrMap bg1="dk2" tx1="lt1" bg2="dk1" tx2="lt2" accent1="accent1" accent2="accent2" accent3="accent3" accent4="accent4" accent5="accent5" accent6="accent6" hlink="hlink" folHlink="folHlink"/>
    </a:extraClrScheme>
    <a:extraClrScheme>
      <a:clrScheme name="Patton-Tx Tower2 5">
        <a:dk1>
          <a:srgbClr val="000000"/>
        </a:dk1>
        <a:lt1>
          <a:srgbClr val="F8F8F8"/>
        </a:lt1>
        <a:dk2>
          <a:srgbClr val="003366"/>
        </a:dk2>
        <a:lt2>
          <a:srgbClr val="CCCC00"/>
        </a:lt2>
        <a:accent1>
          <a:srgbClr val="0099FF"/>
        </a:accent1>
        <a:accent2>
          <a:srgbClr val="669900"/>
        </a:accent2>
        <a:accent3>
          <a:srgbClr val="AAADB8"/>
        </a:accent3>
        <a:accent4>
          <a:srgbClr val="D4D4D4"/>
        </a:accent4>
        <a:accent5>
          <a:srgbClr val="AACAFF"/>
        </a:accent5>
        <a:accent6>
          <a:srgbClr val="5C8A00"/>
        </a:accent6>
        <a:hlink>
          <a:srgbClr val="CC0000"/>
        </a:hlink>
        <a:folHlink>
          <a:srgbClr val="CCCCCC"/>
        </a:folHlink>
      </a:clrScheme>
      <a:clrMap bg1="dk2" tx1="lt1" bg2="dk1" tx2="lt2" accent1="accent1" accent2="accent2" accent3="accent3" accent4="accent4" accent5="accent5" accent6="accent6" hlink="hlink" folHlink="folHlink"/>
    </a:extraClrScheme>
    <a:extraClrScheme>
      <a:clrScheme name="Patton-Tx Tower2 6">
        <a:dk1>
          <a:srgbClr val="663300"/>
        </a:dk1>
        <a:lt1>
          <a:srgbClr val="D9E8F3"/>
        </a:lt1>
        <a:dk2>
          <a:srgbClr val="999933"/>
        </a:dk2>
        <a:lt2>
          <a:srgbClr val="5F5F5F"/>
        </a:lt2>
        <a:accent1>
          <a:srgbClr val="CBB480"/>
        </a:accent1>
        <a:accent2>
          <a:srgbClr val="99CCFF"/>
        </a:accent2>
        <a:accent3>
          <a:srgbClr val="E9F2F8"/>
        </a:accent3>
        <a:accent4>
          <a:srgbClr val="562A00"/>
        </a:accent4>
        <a:accent5>
          <a:srgbClr val="E2D6C0"/>
        </a:accent5>
        <a:accent6>
          <a:srgbClr val="8AB9E7"/>
        </a:accent6>
        <a:hlink>
          <a:srgbClr val="FFCC99"/>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otomac Econ_Pwrpt Template_6-16" id="{C398C018-7341-4720-92BC-2F87250E3AD7}" vid="{6B910848-D936-44E5-919E-A6E0E4048D6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74bb770-530c-43db-868c-470100b04b21">
      <Terms xmlns="http://schemas.microsoft.com/office/infopath/2007/PartnerControls"/>
    </lcf76f155ced4ddcb4097134ff3c332f>
    <TaxCatchAll xmlns="937cce53-552a-4e6c-8bb2-bd9caca87b1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EC4A72CAB0D64D9F7E9682FD2192C4" ma:contentTypeVersion="15" ma:contentTypeDescription="Create a new document." ma:contentTypeScope="" ma:versionID="a4f4d8aa443461b2c29bbc98d91ea7b0">
  <xsd:schema xmlns:xsd="http://www.w3.org/2001/XMLSchema" xmlns:xs="http://www.w3.org/2001/XMLSchema" xmlns:p="http://schemas.microsoft.com/office/2006/metadata/properties" xmlns:ns2="b74bb770-530c-43db-868c-470100b04b21" xmlns:ns3="937cce53-552a-4e6c-8bb2-bd9caca87b17" targetNamespace="http://schemas.microsoft.com/office/2006/metadata/properties" ma:root="true" ma:fieldsID="8bfd0722d0cb09554b23e2030d76a80e" ns2:_="" ns3:_="">
    <xsd:import namespace="b74bb770-530c-43db-868c-470100b04b21"/>
    <xsd:import namespace="937cce53-552a-4e6c-8bb2-bd9caca87b1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4bb770-530c-43db-868c-470100b04b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12c33fb-773d-4c7f-af06-7655ec8c41c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7cce53-552a-4e6c-8bb2-bd9caca87b1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4d2b1ae2-937c-401e-b607-a9cafcc47ee4}" ma:internalName="TaxCatchAll" ma:showField="CatchAllData" ma:web="937cce53-552a-4e6c-8bb2-bd9caca87b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4F769C-40B7-4BE1-82EE-F4D8634BB39A}">
  <ds:schemaRefs>
    <ds:schemaRef ds:uri="http://schemas.microsoft.com/office/2006/metadata/properties"/>
    <ds:schemaRef ds:uri="937cce53-552a-4e6c-8bb2-bd9caca87b17"/>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www.w3.org/XML/1998/namespace"/>
    <ds:schemaRef ds:uri="b74bb770-530c-43db-868c-470100b04b21"/>
    <ds:schemaRef ds:uri="http://purl.org/dc/dcmitype/"/>
    <ds:schemaRef ds:uri="http://purl.org/dc/terms/"/>
  </ds:schemaRefs>
</ds:datastoreItem>
</file>

<file path=customXml/itemProps2.xml><?xml version="1.0" encoding="utf-8"?>
<ds:datastoreItem xmlns:ds="http://schemas.openxmlformats.org/officeDocument/2006/customXml" ds:itemID="{C6056FB1-EF0F-4355-A8B2-6D275CD0B4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4bb770-530c-43db-868c-470100b04b21"/>
    <ds:schemaRef ds:uri="937cce53-552a-4e6c-8bb2-bd9caca87b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5F2BEE-233C-4659-875F-23D92C6D77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1932</TotalTime>
  <Words>942</Words>
  <Application>Microsoft Office PowerPoint</Application>
  <PresentationFormat>Letter Paper (8.5x11 in)</PresentationFormat>
  <Paragraphs>84</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Courier New</vt:lpstr>
      <vt:lpstr>Segoe UI</vt:lpstr>
      <vt:lpstr>Times New Roman</vt:lpstr>
      <vt:lpstr>Wingdings</vt:lpstr>
      <vt:lpstr>1_Patton-Tx Tower2</vt:lpstr>
      <vt:lpstr>ASDC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Howrey &amp; Simon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Agreement To Change Market Rules</dc:title>
  <dc:creator>Valerie Walker</dc:creator>
  <cp:lastModifiedBy>Andrew Reimers</cp:lastModifiedBy>
  <cp:revision>2</cp:revision>
  <cp:lastPrinted>2023-12-04T17:16:34Z</cp:lastPrinted>
  <dcterms:created xsi:type="dcterms:W3CDTF">1998-05-07T17:54:14Z</dcterms:created>
  <dcterms:modified xsi:type="dcterms:W3CDTF">2025-01-23T01:10:42Z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0x010100BEEC4A72CAB0D64D9F7E9682FD2192C4</vt:lpwstr>
  </property>
  <property fmtid="{D5CDD505-2E9C-101B-9397-08002B2CF9AE}" pid="3" name="MediaServiceImageTags">
    <vt:lpwstr/>
  </property>
</Properties>
</file>