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51" r:id="rId6"/>
  </p:sldMasterIdLst>
  <p:notesMasterIdLst>
    <p:notesMasterId r:id="rId11"/>
  </p:notesMasterIdLst>
  <p:handoutMasterIdLst>
    <p:handoutMasterId r:id="rId12"/>
  </p:handoutMasterIdLst>
  <p:sldIdLst>
    <p:sldId id="260" r:id="rId7"/>
    <p:sldId id="301" r:id="rId8"/>
    <p:sldId id="302" r:id="rId9"/>
    <p:sldId id="264" r:id="rId10"/>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inojosa, Jose Luis" initials="HJL" lastIdx="1" clrIdx="0">
    <p:extLst>
      <p:ext uri="{19B8F6BF-5375-455C-9EA6-DF929625EA0E}">
        <p15:presenceInfo xmlns:p15="http://schemas.microsoft.com/office/powerpoint/2012/main" userId="S-1-5-21-639947351-343809578-3807592339-3795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5B677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025" autoAdjust="0"/>
    <p:restoredTop sz="69060" autoAdjust="0"/>
  </p:normalViewPr>
  <p:slideViewPr>
    <p:cSldViewPr showGuides="1">
      <p:cViewPr varScale="1">
        <p:scale>
          <a:sx n="89" d="100"/>
          <a:sy n="89" d="100"/>
        </p:scale>
        <p:origin x="2106" y="84"/>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commentAuthors" Target="commentAuthors.xml"/><Relationship Id="rId18"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notesMaster" Target="notesMasters/notesMaster1.xml"/><Relationship Id="rId5" Type="http://schemas.openxmlformats.org/officeDocument/2006/relationships/slideMaster" Target="slideMasters/slideMaster2.xml"/><Relationship Id="rId15" Type="http://schemas.openxmlformats.org/officeDocument/2006/relationships/viewProps" Target="viewProps.xml"/><Relationship Id="rId10" Type="http://schemas.openxmlformats.org/officeDocument/2006/relationships/slide" Target="slides/slide4.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sanna Gari, Abhi" userId="574f73dd-89c7-4e5e-92e9-5cd2150b236a" providerId="ADAL" clId="{48F54311-2460-405E-A1C7-82127AE20B7D}"/>
    <pc:docChg chg="undo custSel addSld delSld modSld">
      <pc:chgData name="Masanna Gari, Abhi" userId="574f73dd-89c7-4e5e-92e9-5cd2150b236a" providerId="ADAL" clId="{48F54311-2460-405E-A1C7-82127AE20B7D}" dt="2025-01-17T04:02:12.993" v="2375" actId="14100"/>
      <pc:docMkLst>
        <pc:docMk/>
      </pc:docMkLst>
      <pc:sldChg chg="modSp mod">
        <pc:chgData name="Masanna Gari, Abhi" userId="574f73dd-89c7-4e5e-92e9-5cd2150b236a" providerId="ADAL" clId="{48F54311-2460-405E-A1C7-82127AE20B7D}" dt="2025-01-16T16:25:14.910" v="121" actId="20577"/>
        <pc:sldMkLst>
          <pc:docMk/>
          <pc:sldMk cId="730603795" sldId="260"/>
        </pc:sldMkLst>
        <pc:spChg chg="mod">
          <ac:chgData name="Masanna Gari, Abhi" userId="574f73dd-89c7-4e5e-92e9-5cd2150b236a" providerId="ADAL" clId="{48F54311-2460-405E-A1C7-82127AE20B7D}" dt="2025-01-16T16:25:14.910" v="121" actId="20577"/>
          <ac:spMkLst>
            <pc:docMk/>
            <pc:sldMk cId="730603795" sldId="260"/>
            <ac:spMk id="7" creationId="{00000000-0000-0000-0000-000000000000}"/>
          </ac:spMkLst>
        </pc:spChg>
      </pc:sldChg>
      <pc:sldChg chg="modSp mod">
        <pc:chgData name="Masanna Gari, Abhi" userId="574f73dd-89c7-4e5e-92e9-5cd2150b236a" providerId="ADAL" clId="{48F54311-2460-405E-A1C7-82127AE20B7D}" dt="2025-01-16T20:53:47.084" v="2308" actId="6549"/>
        <pc:sldMkLst>
          <pc:docMk/>
          <pc:sldMk cId="2777669657" sldId="264"/>
        </pc:sldMkLst>
        <pc:spChg chg="mod">
          <ac:chgData name="Masanna Gari, Abhi" userId="574f73dd-89c7-4e5e-92e9-5cd2150b236a" providerId="ADAL" clId="{48F54311-2460-405E-A1C7-82127AE20B7D}" dt="2025-01-16T20:53:47.084" v="2308" actId="6549"/>
          <ac:spMkLst>
            <pc:docMk/>
            <pc:sldMk cId="2777669657" sldId="264"/>
            <ac:spMk id="3" creationId="{00000000-0000-0000-0000-000000000000}"/>
          </ac:spMkLst>
        </pc:spChg>
      </pc:sldChg>
      <pc:sldChg chg="addSp delSp modSp del mod modNotesTx">
        <pc:chgData name="Masanna Gari, Abhi" userId="574f73dd-89c7-4e5e-92e9-5cd2150b236a" providerId="ADAL" clId="{48F54311-2460-405E-A1C7-82127AE20B7D}" dt="2025-01-16T18:13:02.185" v="176" actId="47"/>
        <pc:sldMkLst>
          <pc:docMk/>
          <pc:sldMk cId="2411751081" sldId="300"/>
        </pc:sldMkLst>
        <pc:spChg chg="mod">
          <ac:chgData name="Masanna Gari, Abhi" userId="574f73dd-89c7-4e5e-92e9-5cd2150b236a" providerId="ADAL" clId="{48F54311-2460-405E-A1C7-82127AE20B7D}" dt="2025-01-16T18:10:06.242" v="170" actId="20577"/>
          <ac:spMkLst>
            <pc:docMk/>
            <pc:sldMk cId="2411751081" sldId="300"/>
            <ac:spMk id="2" creationId="{00000000-0000-0000-0000-000000000000}"/>
          </ac:spMkLst>
        </pc:spChg>
        <pc:spChg chg="add del mod">
          <ac:chgData name="Masanna Gari, Abhi" userId="574f73dd-89c7-4e5e-92e9-5cd2150b236a" providerId="ADAL" clId="{48F54311-2460-405E-A1C7-82127AE20B7D}" dt="2025-01-16T18:12:40.798" v="173"/>
          <ac:spMkLst>
            <pc:docMk/>
            <pc:sldMk cId="2411751081" sldId="300"/>
            <ac:spMk id="3" creationId="{19E4C557-0A7E-BA0A-9AC4-2EA3CA8C7440}"/>
          </ac:spMkLst>
        </pc:spChg>
        <pc:picChg chg="del">
          <ac:chgData name="Masanna Gari, Abhi" userId="574f73dd-89c7-4e5e-92e9-5cd2150b236a" providerId="ADAL" clId="{48F54311-2460-405E-A1C7-82127AE20B7D}" dt="2025-01-16T16:25:37.630" v="127" actId="478"/>
          <ac:picMkLst>
            <pc:docMk/>
            <pc:sldMk cId="2411751081" sldId="300"/>
            <ac:picMk id="5" creationId="{00000000-0000-0000-0000-000000000000}"/>
          </ac:picMkLst>
        </pc:picChg>
      </pc:sldChg>
      <pc:sldChg chg="del">
        <pc:chgData name="Masanna Gari, Abhi" userId="574f73dd-89c7-4e5e-92e9-5cd2150b236a" providerId="ADAL" clId="{48F54311-2460-405E-A1C7-82127AE20B7D}" dt="2025-01-16T16:25:29.335" v="123" actId="47"/>
        <pc:sldMkLst>
          <pc:docMk/>
          <pc:sldMk cId="3731874212" sldId="301"/>
        </pc:sldMkLst>
      </pc:sldChg>
      <pc:sldChg chg="modSp new mod modClrScheme chgLayout">
        <pc:chgData name="Masanna Gari, Abhi" userId="574f73dd-89c7-4e5e-92e9-5cd2150b236a" providerId="ADAL" clId="{48F54311-2460-405E-A1C7-82127AE20B7D}" dt="2025-01-16T18:37:58.636" v="1147" actId="700"/>
        <pc:sldMkLst>
          <pc:docMk/>
          <pc:sldMk cId="3950841658" sldId="301"/>
        </pc:sldMkLst>
        <pc:spChg chg="mod ord">
          <ac:chgData name="Masanna Gari, Abhi" userId="574f73dd-89c7-4e5e-92e9-5cd2150b236a" providerId="ADAL" clId="{48F54311-2460-405E-A1C7-82127AE20B7D}" dt="2025-01-16T18:37:58.636" v="1147" actId="700"/>
          <ac:spMkLst>
            <pc:docMk/>
            <pc:sldMk cId="3950841658" sldId="301"/>
            <ac:spMk id="2" creationId="{8C2B627D-F15F-573D-1398-BD5E9C7D2F49}"/>
          </ac:spMkLst>
        </pc:spChg>
        <pc:spChg chg="mod ord">
          <ac:chgData name="Masanna Gari, Abhi" userId="574f73dd-89c7-4e5e-92e9-5cd2150b236a" providerId="ADAL" clId="{48F54311-2460-405E-A1C7-82127AE20B7D}" dt="2025-01-16T18:37:58.636" v="1147" actId="700"/>
          <ac:spMkLst>
            <pc:docMk/>
            <pc:sldMk cId="3950841658" sldId="301"/>
            <ac:spMk id="3" creationId="{97709084-96A6-1B81-23BD-1A50A6C72B60}"/>
          </ac:spMkLst>
        </pc:spChg>
        <pc:spChg chg="mod ord">
          <ac:chgData name="Masanna Gari, Abhi" userId="574f73dd-89c7-4e5e-92e9-5cd2150b236a" providerId="ADAL" clId="{48F54311-2460-405E-A1C7-82127AE20B7D}" dt="2025-01-16T18:37:58.636" v="1147" actId="700"/>
          <ac:spMkLst>
            <pc:docMk/>
            <pc:sldMk cId="3950841658" sldId="301"/>
            <ac:spMk id="4" creationId="{BEFC8DCE-D626-1D54-8CD2-0204B0D12EFA}"/>
          </ac:spMkLst>
        </pc:spChg>
      </pc:sldChg>
      <pc:sldChg chg="del">
        <pc:chgData name="Masanna Gari, Abhi" userId="574f73dd-89c7-4e5e-92e9-5cd2150b236a" providerId="ADAL" clId="{48F54311-2460-405E-A1C7-82127AE20B7D}" dt="2025-01-16T16:25:34.548" v="126" actId="47"/>
        <pc:sldMkLst>
          <pc:docMk/>
          <pc:sldMk cId="1789637198" sldId="302"/>
        </pc:sldMkLst>
      </pc:sldChg>
      <pc:sldChg chg="addSp delSp modSp new mod modClrScheme chgLayout">
        <pc:chgData name="Masanna Gari, Abhi" userId="574f73dd-89c7-4e5e-92e9-5cd2150b236a" providerId="ADAL" clId="{48F54311-2460-405E-A1C7-82127AE20B7D}" dt="2025-01-17T04:02:12.993" v="2375" actId="14100"/>
        <pc:sldMkLst>
          <pc:docMk/>
          <pc:sldMk cId="3909909686" sldId="302"/>
        </pc:sldMkLst>
        <pc:spChg chg="del mod">
          <ac:chgData name="Masanna Gari, Abhi" userId="574f73dd-89c7-4e5e-92e9-5cd2150b236a" providerId="ADAL" clId="{48F54311-2460-405E-A1C7-82127AE20B7D}" dt="2025-01-16T18:36:30.835" v="1145" actId="478"/>
          <ac:spMkLst>
            <pc:docMk/>
            <pc:sldMk cId="3909909686" sldId="302"/>
            <ac:spMk id="2" creationId="{D7DD0E02-55C2-B7A2-846B-28DDCECA1E5A}"/>
          </ac:spMkLst>
        </pc:spChg>
        <pc:spChg chg="add del mod ord">
          <ac:chgData name="Masanna Gari, Abhi" userId="574f73dd-89c7-4e5e-92e9-5cd2150b236a" providerId="ADAL" clId="{48F54311-2460-405E-A1C7-82127AE20B7D}" dt="2025-01-16T22:58:39.578" v="2374" actId="20577"/>
          <ac:spMkLst>
            <pc:docMk/>
            <pc:sldMk cId="3909909686" sldId="302"/>
            <ac:spMk id="3" creationId="{9EB9A39B-873B-023B-2B22-73481E5EE060}"/>
          </ac:spMkLst>
        </pc:spChg>
        <pc:spChg chg="mod ord">
          <ac:chgData name="Masanna Gari, Abhi" userId="574f73dd-89c7-4e5e-92e9-5cd2150b236a" providerId="ADAL" clId="{48F54311-2460-405E-A1C7-82127AE20B7D}" dt="2025-01-16T18:38:08.176" v="1149" actId="700"/>
          <ac:spMkLst>
            <pc:docMk/>
            <pc:sldMk cId="3909909686" sldId="302"/>
            <ac:spMk id="4" creationId="{CB425BD5-3B65-5AB9-B53D-37B553CEB520}"/>
          </ac:spMkLst>
        </pc:spChg>
        <pc:spChg chg="add del mod">
          <ac:chgData name="Masanna Gari, Abhi" userId="574f73dd-89c7-4e5e-92e9-5cd2150b236a" providerId="ADAL" clId="{48F54311-2460-405E-A1C7-82127AE20B7D}" dt="2025-01-16T20:28:39.184" v="1203" actId="20577"/>
          <ac:spMkLst>
            <pc:docMk/>
            <pc:sldMk cId="3909909686" sldId="302"/>
            <ac:spMk id="6" creationId="{205B71E1-1594-91D6-A68C-FB25816330E9}"/>
          </ac:spMkLst>
        </pc:spChg>
        <pc:spChg chg="add del mod ord">
          <ac:chgData name="Masanna Gari, Abhi" userId="574f73dd-89c7-4e5e-92e9-5cd2150b236a" providerId="ADAL" clId="{48F54311-2460-405E-A1C7-82127AE20B7D}" dt="2025-01-16T18:38:08.176" v="1149" actId="700"/>
          <ac:spMkLst>
            <pc:docMk/>
            <pc:sldMk cId="3909909686" sldId="302"/>
            <ac:spMk id="7" creationId="{CB4FDDF5-AC49-85E8-E44B-E1F45A5C08FD}"/>
          </ac:spMkLst>
        </pc:spChg>
        <pc:spChg chg="add del mod">
          <ac:chgData name="Masanna Gari, Abhi" userId="574f73dd-89c7-4e5e-92e9-5cd2150b236a" providerId="ADAL" clId="{48F54311-2460-405E-A1C7-82127AE20B7D}" dt="2025-01-16T20:40:45.341" v="1938" actId="478"/>
          <ac:spMkLst>
            <pc:docMk/>
            <pc:sldMk cId="3909909686" sldId="302"/>
            <ac:spMk id="8" creationId="{1F3FE3CB-4780-1951-C0D7-B15E859F915F}"/>
          </ac:spMkLst>
        </pc:spChg>
        <pc:picChg chg="add mod">
          <ac:chgData name="Masanna Gari, Abhi" userId="574f73dd-89c7-4e5e-92e9-5cd2150b236a" providerId="ADAL" clId="{48F54311-2460-405E-A1C7-82127AE20B7D}" dt="2025-01-17T04:02:12.993" v="2375" actId="14100"/>
          <ac:picMkLst>
            <pc:docMk/>
            <pc:sldMk cId="3909909686" sldId="302"/>
            <ac:picMk id="10" creationId="{B03C79A7-2E1A-A5E9-A5EA-E83A62EA7F34}"/>
          </ac:picMkLst>
        </pc:picChg>
      </pc:sldChg>
      <pc:sldChg chg="del">
        <pc:chgData name="Masanna Gari, Abhi" userId="574f73dd-89c7-4e5e-92e9-5cd2150b236a" providerId="ADAL" clId="{48F54311-2460-405E-A1C7-82127AE20B7D}" dt="2025-01-16T16:25:30.999" v="124" actId="47"/>
        <pc:sldMkLst>
          <pc:docMk/>
          <pc:sldMk cId="1990044435" sldId="306"/>
        </pc:sldMkLst>
      </pc:sldChg>
      <pc:sldChg chg="del">
        <pc:chgData name="Masanna Gari, Abhi" userId="574f73dd-89c7-4e5e-92e9-5cd2150b236a" providerId="ADAL" clId="{48F54311-2460-405E-A1C7-82127AE20B7D}" dt="2025-01-16T16:25:32.631" v="125" actId="47"/>
        <pc:sldMkLst>
          <pc:docMk/>
          <pc:sldMk cId="3157158803" sldId="307"/>
        </pc:sldMkLst>
      </pc:sldChg>
    </pc:docChg>
  </pc:docChgLst>
  <pc:docChgLst>
    <pc:chgData name="Masanna Gari, Abhi" userId="574f73dd-89c7-4e5e-92e9-5cd2150b236a" providerId="ADAL" clId="{6E7F1831-65D8-46CB-ACF8-0D64C505C3FC}"/>
    <pc:docChg chg="modSld">
      <pc:chgData name="Masanna Gari, Abhi" userId="574f73dd-89c7-4e5e-92e9-5cd2150b236a" providerId="ADAL" clId="{6E7F1831-65D8-46CB-ACF8-0D64C505C3FC}" dt="2025-01-22T18:32:02.174" v="10" actId="20577"/>
      <pc:docMkLst>
        <pc:docMk/>
      </pc:docMkLst>
      <pc:sldChg chg="modSp mod">
        <pc:chgData name="Masanna Gari, Abhi" userId="574f73dd-89c7-4e5e-92e9-5cd2150b236a" providerId="ADAL" clId="{6E7F1831-65D8-46CB-ACF8-0D64C505C3FC}" dt="2025-01-22T18:32:02.174" v="10" actId="20577"/>
        <pc:sldMkLst>
          <pc:docMk/>
          <pc:sldMk cId="730603795" sldId="260"/>
        </pc:sldMkLst>
        <pc:spChg chg="mod">
          <ac:chgData name="Masanna Gari, Abhi" userId="574f73dd-89c7-4e5e-92e9-5cd2150b236a" providerId="ADAL" clId="{6E7F1831-65D8-46CB-ACF8-0D64C505C3FC}" dt="2025-01-22T18:32:02.174" v="10" actId="20577"/>
          <ac:spMkLst>
            <pc:docMk/>
            <pc:sldMk cId="730603795" sldId="260"/>
            <ac:spMk id="7"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1/22/2025</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1/22/2025</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a:t>Footer text goes here.</a:t>
            </a:r>
          </a:p>
        </p:txBody>
      </p:sp>
      <p:sp>
        <p:nvSpPr>
          <p:cNvPr id="7"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914400"/>
            <a:ext cx="8534400" cy="5181600"/>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1169451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231350" y="0"/>
            <a:ext cx="591265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9656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Footer text goes here.</a:t>
            </a:r>
            <a:endParaRPr lang="en-US" dirty="0"/>
          </a:p>
        </p:txBody>
      </p:sp>
      <p:sp>
        <p:nvSpPr>
          <p:cNvPr id="6"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ercot.com/mktrules/compliance" TargetMode="External"/><Relationship Id="rId2" Type="http://schemas.openxmlformats.org/officeDocument/2006/relationships/hyperlink" Target="https://mis.ercot.com/secure/data-products/group-reports/pdcwg?id=NP12-262-M" TargetMode="Externa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mailto:compliance@ercot.com" TargetMode="Externa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412906" y="2413338"/>
            <a:ext cx="5646034" cy="1754326"/>
          </a:xfrm>
          <a:prstGeom prst="rect">
            <a:avLst/>
          </a:prstGeom>
          <a:noFill/>
        </p:spPr>
        <p:txBody>
          <a:bodyPr wrap="square" rtlCol="0">
            <a:spAutoFit/>
          </a:bodyPr>
          <a:lstStyle/>
          <a:p>
            <a:r>
              <a:rPr lang="en-US" b="1" dirty="0">
                <a:solidFill>
                  <a:srgbClr val="5B6770"/>
                </a:solidFill>
              </a:rPr>
              <a:t>BAL-001-TRE-2 PFR Responsibility Exclusion Process Update </a:t>
            </a:r>
          </a:p>
          <a:p>
            <a:endParaRPr lang="en-US" dirty="0">
              <a:solidFill>
                <a:srgbClr val="5B6770"/>
              </a:solidFill>
            </a:endParaRPr>
          </a:p>
          <a:p>
            <a:r>
              <a:rPr lang="en-US" dirty="0">
                <a:solidFill>
                  <a:srgbClr val="5B6770"/>
                </a:solidFill>
              </a:rPr>
              <a:t>ERCOT Staff</a:t>
            </a:r>
          </a:p>
          <a:p>
            <a:endParaRPr lang="en-US" dirty="0">
              <a:solidFill>
                <a:srgbClr val="5B6770"/>
              </a:solidFill>
            </a:endParaRPr>
          </a:p>
          <a:p>
            <a:r>
              <a:rPr lang="en-US" dirty="0">
                <a:solidFill>
                  <a:srgbClr val="5B6770"/>
                </a:solidFill>
              </a:rPr>
              <a:t>PDCWG| January 23, 2025</a:t>
            </a:r>
          </a:p>
        </p:txBody>
      </p:sp>
    </p:spTree>
    <p:extLst>
      <p:ext uri="{BB962C8B-B14F-4D97-AF65-F5344CB8AC3E}">
        <p14:creationId xmlns:p14="http://schemas.microsoft.com/office/powerpoint/2010/main" val="7306037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BEFC8DCE-D626-1D54-8CD2-0204B0D12EFA}"/>
              </a:ext>
            </a:extLst>
          </p:cNvPr>
          <p:cNvSpPr>
            <a:spLocks noGrp="1"/>
          </p:cNvSpPr>
          <p:nvPr>
            <p:ph type="sldNum" sz="quarter" idx="4"/>
          </p:nvPr>
        </p:nvSpPr>
        <p:spPr/>
        <p:txBody>
          <a:bodyPr/>
          <a:lstStyle/>
          <a:p>
            <a:fld id="{1D93BD3E-1E9A-4970-A6F7-E7AC52762E0C}" type="slidenum">
              <a:rPr lang="en-US" smtClean="0"/>
              <a:pPr/>
              <a:t>2</a:t>
            </a:fld>
            <a:endParaRPr lang="en-US"/>
          </a:p>
        </p:txBody>
      </p:sp>
      <p:sp>
        <p:nvSpPr>
          <p:cNvPr id="2" name="Title 1">
            <a:extLst>
              <a:ext uri="{FF2B5EF4-FFF2-40B4-BE49-F238E27FC236}">
                <a16:creationId xmlns:a16="http://schemas.microsoft.com/office/drawing/2014/main" id="{8C2B627D-F15F-573D-1398-BD5E9C7D2F49}"/>
              </a:ext>
            </a:extLst>
          </p:cNvPr>
          <p:cNvSpPr>
            <a:spLocks noGrp="1"/>
          </p:cNvSpPr>
          <p:nvPr>
            <p:ph type="title"/>
          </p:nvPr>
        </p:nvSpPr>
        <p:spPr/>
        <p:txBody>
          <a:bodyPr/>
          <a:lstStyle/>
          <a:p>
            <a:r>
              <a:rPr lang="en-US" dirty="0"/>
              <a:t>BAL-001-TRE-2 PFR Exclusion</a:t>
            </a:r>
          </a:p>
        </p:txBody>
      </p:sp>
      <p:sp>
        <p:nvSpPr>
          <p:cNvPr id="3" name="Content Placeholder 2">
            <a:extLst>
              <a:ext uri="{FF2B5EF4-FFF2-40B4-BE49-F238E27FC236}">
                <a16:creationId xmlns:a16="http://schemas.microsoft.com/office/drawing/2014/main" id="{97709084-96A6-1B81-23BD-1A50A6C72B60}"/>
              </a:ext>
            </a:extLst>
          </p:cNvPr>
          <p:cNvSpPr>
            <a:spLocks noGrp="1"/>
          </p:cNvSpPr>
          <p:nvPr>
            <p:ph idx="1"/>
          </p:nvPr>
        </p:nvSpPr>
        <p:spPr/>
        <p:txBody>
          <a:bodyPr/>
          <a:lstStyle/>
          <a:p>
            <a:r>
              <a:rPr lang="en-US" sz="2000" dirty="0">
                <a:solidFill>
                  <a:schemeClr val="tx2"/>
                </a:solidFill>
              </a:rPr>
              <a:t>Requirement 9.3 and 10.3 in the BAL-001-TRE-2 NERC Reliability Standard allow the Balancing Authority to exclude a generating unit’s initial and sustained PFR performance during a Frequency Measurable Event (FME) from the rolling average calculation due to a legitimate operating condition that prevents the normal PFR performance.</a:t>
            </a:r>
          </a:p>
          <a:p>
            <a:pPr marL="0" indent="0">
              <a:buNone/>
            </a:pPr>
            <a:endParaRPr lang="en-US" sz="2000" dirty="0">
              <a:solidFill>
                <a:schemeClr val="tx2"/>
              </a:solidFill>
            </a:endParaRPr>
          </a:p>
          <a:p>
            <a:r>
              <a:rPr lang="en-US" sz="2000" dirty="0">
                <a:solidFill>
                  <a:schemeClr val="tx2"/>
                </a:solidFill>
              </a:rPr>
              <a:t>Per ERCOT Nodal Operating Guide Section 2.2.8 (2), the Market Participants shall request an exemption from, or correction of, performance during an FME </a:t>
            </a:r>
            <a:r>
              <a:rPr lang="en-US" sz="2000" i="1" dirty="0">
                <a:solidFill>
                  <a:schemeClr val="tx2"/>
                </a:solidFill>
              </a:rPr>
              <a:t>within 30 days </a:t>
            </a:r>
            <a:r>
              <a:rPr lang="en-US" sz="2000" dirty="0">
                <a:solidFill>
                  <a:schemeClr val="tx2"/>
                </a:solidFill>
              </a:rPr>
              <a:t>of the MIS posting date of the </a:t>
            </a:r>
            <a:r>
              <a:rPr lang="en-US" sz="2000" dirty="0">
                <a:solidFill>
                  <a:schemeClr val="tx2"/>
                </a:solidFill>
                <a:hlinkClick r:id="rId2"/>
              </a:rPr>
              <a:t>Initial and Sustained Frequency Response Unit Performance </a:t>
            </a:r>
            <a:r>
              <a:rPr lang="en-US" sz="2000" dirty="0">
                <a:solidFill>
                  <a:schemeClr val="tx2"/>
                </a:solidFill>
              </a:rPr>
              <a:t>report</a:t>
            </a:r>
          </a:p>
          <a:p>
            <a:endParaRPr lang="en-US" sz="2000" i="1" dirty="0">
              <a:solidFill>
                <a:schemeClr val="tx2"/>
              </a:solidFill>
            </a:endParaRPr>
          </a:p>
          <a:p>
            <a:r>
              <a:rPr lang="en-US" sz="2000" dirty="0">
                <a:solidFill>
                  <a:schemeClr val="tx2"/>
                </a:solidFill>
              </a:rPr>
              <a:t>The </a:t>
            </a:r>
            <a:r>
              <a:rPr lang="en-US" sz="2000" i="1" dirty="0">
                <a:solidFill>
                  <a:schemeClr val="tx2"/>
                </a:solidFill>
              </a:rPr>
              <a:t>BAL-001-TRE-2 PFR Responsibility Exclusion Process </a:t>
            </a:r>
            <a:r>
              <a:rPr lang="en-US" sz="2000" dirty="0">
                <a:solidFill>
                  <a:schemeClr val="tx2"/>
                </a:solidFill>
              </a:rPr>
              <a:t>document is posted on </a:t>
            </a:r>
            <a:r>
              <a:rPr lang="en-US" sz="2000" dirty="0">
                <a:solidFill>
                  <a:schemeClr val="tx2"/>
                </a:solidFill>
                <a:hlinkClick r:id="rId3"/>
              </a:rPr>
              <a:t>Compliance in ERCOT </a:t>
            </a:r>
            <a:r>
              <a:rPr lang="en-US" sz="2000" dirty="0">
                <a:solidFill>
                  <a:schemeClr val="tx2"/>
                </a:solidFill>
              </a:rPr>
              <a:t>site.</a:t>
            </a:r>
          </a:p>
        </p:txBody>
      </p:sp>
    </p:spTree>
    <p:extLst>
      <p:ext uri="{BB962C8B-B14F-4D97-AF65-F5344CB8AC3E}">
        <p14:creationId xmlns:p14="http://schemas.microsoft.com/office/powerpoint/2010/main" val="39508416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EB9A39B-873B-023B-2B22-73481E5EE060}"/>
              </a:ext>
            </a:extLst>
          </p:cNvPr>
          <p:cNvSpPr>
            <a:spLocks noGrp="1"/>
          </p:cNvSpPr>
          <p:nvPr>
            <p:ph idx="1"/>
          </p:nvPr>
        </p:nvSpPr>
        <p:spPr>
          <a:xfrm>
            <a:off x="304800" y="838200"/>
            <a:ext cx="3962400" cy="5105400"/>
          </a:xfrm>
        </p:spPr>
        <p:txBody>
          <a:bodyPr/>
          <a:lstStyle/>
          <a:p>
            <a:r>
              <a:rPr lang="en-US" sz="1600" dirty="0">
                <a:solidFill>
                  <a:schemeClr val="tx2"/>
                </a:solidFill>
              </a:rPr>
              <a:t>During the annual review of the BAL-001-TRE-2 exclusion process, ERCOT added “BAL-001-TRE-2 Primary Frequency Responsibility Exclusion Request Form” to the existing process document. </a:t>
            </a:r>
          </a:p>
          <a:p>
            <a:r>
              <a:rPr lang="en-US" sz="1600" dirty="0">
                <a:solidFill>
                  <a:schemeClr val="tx2"/>
                </a:solidFill>
              </a:rPr>
              <a:t>With the new process, the MPs are expected to use the form to submit the exclusion requests along with supporting evidence documents to the MPs Client Service Representative or ERCOT compliance at </a:t>
            </a:r>
            <a:r>
              <a:rPr lang="en-US" sz="1600" u="sng" kern="1400" dirty="0">
                <a:solidFill>
                  <a:srgbClr val="000000"/>
                </a:solidFill>
                <a:effectLst/>
                <a:latin typeface="Arial" panose="020B0604020202020204" pitchFamily="34" charset="0"/>
                <a:ea typeface="Times New Roman" panose="02020603050405020304" pitchFamily="18" charset="0"/>
                <a:hlinkClick r:id="rId2"/>
              </a:rPr>
              <a:t>compliance@ercot.com</a:t>
            </a:r>
            <a:r>
              <a:rPr lang="en-US" sz="1600" u="sng" kern="1400" dirty="0">
                <a:solidFill>
                  <a:srgbClr val="000000"/>
                </a:solidFill>
                <a:effectLst/>
                <a:latin typeface="Arial" panose="020B0604020202020204" pitchFamily="34" charset="0"/>
                <a:ea typeface="Times New Roman" panose="02020603050405020304" pitchFamily="18" charset="0"/>
              </a:rPr>
              <a:t>.</a:t>
            </a:r>
          </a:p>
          <a:p>
            <a:endParaRPr lang="en-US" sz="2000" dirty="0">
              <a:solidFill>
                <a:schemeClr val="tx2"/>
              </a:solidFill>
            </a:endParaRPr>
          </a:p>
          <a:p>
            <a:pPr marL="0" indent="0">
              <a:buNone/>
            </a:pPr>
            <a:endParaRPr lang="en-US" sz="2000" dirty="0"/>
          </a:p>
        </p:txBody>
      </p:sp>
      <p:sp>
        <p:nvSpPr>
          <p:cNvPr id="4" name="Slide Number Placeholder 3">
            <a:extLst>
              <a:ext uri="{FF2B5EF4-FFF2-40B4-BE49-F238E27FC236}">
                <a16:creationId xmlns:a16="http://schemas.microsoft.com/office/drawing/2014/main" id="{CB425BD5-3B65-5AB9-B53D-37B553CEB520}"/>
              </a:ext>
            </a:extLst>
          </p:cNvPr>
          <p:cNvSpPr>
            <a:spLocks noGrp="1"/>
          </p:cNvSpPr>
          <p:nvPr>
            <p:ph type="sldNum" sz="quarter" idx="4"/>
          </p:nvPr>
        </p:nvSpPr>
        <p:spPr/>
        <p:txBody>
          <a:bodyPr/>
          <a:lstStyle/>
          <a:p>
            <a:fld id="{1D93BD3E-1E9A-4970-A6F7-E7AC52762E0C}" type="slidenum">
              <a:rPr lang="en-US" smtClean="0"/>
              <a:pPr/>
              <a:t>3</a:t>
            </a:fld>
            <a:endParaRPr lang="en-US"/>
          </a:p>
        </p:txBody>
      </p:sp>
      <p:sp>
        <p:nvSpPr>
          <p:cNvPr id="6" name="Title 5">
            <a:extLst>
              <a:ext uri="{FF2B5EF4-FFF2-40B4-BE49-F238E27FC236}">
                <a16:creationId xmlns:a16="http://schemas.microsoft.com/office/drawing/2014/main" id="{205B71E1-1594-91D6-A68C-FB25816330E9}"/>
              </a:ext>
            </a:extLst>
          </p:cNvPr>
          <p:cNvSpPr>
            <a:spLocks noGrp="1"/>
          </p:cNvSpPr>
          <p:nvPr>
            <p:ph type="title"/>
          </p:nvPr>
        </p:nvSpPr>
        <p:spPr/>
        <p:txBody>
          <a:bodyPr/>
          <a:lstStyle/>
          <a:p>
            <a:r>
              <a:rPr lang="en-US" dirty="0"/>
              <a:t>What has changed</a:t>
            </a:r>
          </a:p>
        </p:txBody>
      </p:sp>
      <p:pic>
        <p:nvPicPr>
          <p:cNvPr id="10" name="Picture 9">
            <a:extLst>
              <a:ext uri="{FF2B5EF4-FFF2-40B4-BE49-F238E27FC236}">
                <a16:creationId xmlns:a16="http://schemas.microsoft.com/office/drawing/2014/main" id="{B03C79A7-2E1A-A5E9-A5EA-E83A62EA7F34}"/>
              </a:ext>
            </a:extLst>
          </p:cNvPr>
          <p:cNvPicPr>
            <a:picLocks noChangeAspect="1"/>
          </p:cNvPicPr>
          <p:nvPr/>
        </p:nvPicPr>
        <p:blipFill>
          <a:blip r:embed="rId3"/>
          <a:stretch>
            <a:fillRect/>
          </a:stretch>
        </p:blipFill>
        <p:spPr>
          <a:xfrm>
            <a:off x="4679106" y="759372"/>
            <a:ext cx="3931494" cy="4955628"/>
          </a:xfrm>
          <a:prstGeom prst="rect">
            <a:avLst/>
          </a:prstGeom>
        </p:spPr>
      </p:pic>
    </p:spTree>
    <p:extLst>
      <p:ext uri="{BB962C8B-B14F-4D97-AF65-F5344CB8AC3E}">
        <p14:creationId xmlns:p14="http://schemas.microsoft.com/office/powerpoint/2010/main" val="39099096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chor="ctr"/>
          <a:lstStyle/>
          <a:p>
            <a:r>
              <a:rPr lang="en-US" dirty="0"/>
              <a:t>Questions?</a:t>
            </a:r>
          </a:p>
        </p:txBody>
      </p:sp>
      <p:sp>
        <p:nvSpPr>
          <p:cNvPr id="3" name="Subtitle 2"/>
          <p:cNvSpPr>
            <a:spLocks noGrp="1"/>
          </p:cNvSpPr>
          <p:nvPr>
            <p:ph type="subTitle" idx="1"/>
          </p:nvPr>
        </p:nvSpPr>
        <p:spPr/>
        <p:txBody>
          <a:bodyPr anchor="ctr"/>
          <a:lstStyle/>
          <a:p>
            <a:endParaRPr lang="en-US" dirty="0"/>
          </a:p>
        </p:txBody>
      </p:sp>
    </p:spTree>
    <p:extLst>
      <p:ext uri="{BB962C8B-B14F-4D97-AF65-F5344CB8AC3E}">
        <p14:creationId xmlns:p14="http://schemas.microsoft.com/office/powerpoint/2010/main" val="2777669657"/>
      </p:ext>
    </p:extLst>
  </p:cSld>
  <p:clrMapOvr>
    <a:masterClrMapping/>
  </p:clrMapOvr>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Props1.xml><?xml version="1.0" encoding="utf-8"?>
<ds:datastoreItem xmlns:ds="http://schemas.openxmlformats.org/officeDocument/2006/customXml" ds:itemID="{686AC9E6-93EC-408A-81EA-765D121FF0C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20884B7F-5407-4A7E-885F-D19D0E5ED726}">
  <ds:schemaRefs>
    <ds:schemaRef ds:uri="http://schemas.microsoft.com/sharepoint/v3/contenttype/forms"/>
  </ds:schemaRefs>
</ds:datastoreItem>
</file>

<file path=customXml/itemProps3.xml><?xml version="1.0" encoding="utf-8"?>
<ds:datastoreItem xmlns:ds="http://schemas.openxmlformats.org/officeDocument/2006/customXml" ds:itemID="{B248F63C-08AC-4CDD-B36F-0851B11853CB}">
  <ds:schemaRefs>
    <ds:schemaRef ds:uri="c34af464-7aa1-4edd-9be4-83dffc1cb926"/>
    <ds:schemaRef ds:uri="http://purl.org/dc/elements/1.1/"/>
    <ds:schemaRef ds:uri="http://schemas.microsoft.com/office/2006/metadata/propertie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
  <TotalTime>37996</TotalTime>
  <Words>200</Words>
  <Application>Microsoft Office PowerPoint</Application>
  <PresentationFormat>On-screen Show (4:3)</PresentationFormat>
  <Paragraphs>17</Paragraphs>
  <Slides>4</Slides>
  <Notes>0</Notes>
  <HiddenSlides>0</HiddenSlides>
  <MMClips>0</MMClips>
  <ScaleCrop>false</ScaleCrop>
  <HeadingPairs>
    <vt:vector size="6" baseType="variant">
      <vt:variant>
        <vt:lpstr>Fonts Used</vt:lpstr>
      </vt:variant>
      <vt:variant>
        <vt:i4>2</vt:i4>
      </vt:variant>
      <vt:variant>
        <vt:lpstr>Theme</vt:lpstr>
      </vt:variant>
      <vt:variant>
        <vt:i4>3</vt:i4>
      </vt:variant>
      <vt:variant>
        <vt:lpstr>Slide Titles</vt:lpstr>
      </vt:variant>
      <vt:variant>
        <vt:i4>4</vt:i4>
      </vt:variant>
    </vt:vector>
  </HeadingPairs>
  <TitlesOfParts>
    <vt:vector size="9" baseType="lpstr">
      <vt:lpstr>Arial</vt:lpstr>
      <vt:lpstr>Calibri</vt:lpstr>
      <vt:lpstr>1_Custom Design</vt:lpstr>
      <vt:lpstr>Office Theme</vt:lpstr>
      <vt:lpstr>Custom Design</vt:lpstr>
      <vt:lpstr>PowerPoint Presentation</vt:lpstr>
      <vt:lpstr>BAL-001-TRE-2 PFR Exclusion</vt:lpstr>
      <vt:lpstr>What has changed</vt:lpstr>
      <vt:lpstr>Questions?</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Masanna Gari, Abhi</cp:lastModifiedBy>
  <cp:revision>599</cp:revision>
  <cp:lastPrinted>2016-01-21T20:53:15Z</cp:lastPrinted>
  <dcterms:created xsi:type="dcterms:W3CDTF">2016-01-21T15:20:31Z</dcterms:created>
  <dcterms:modified xsi:type="dcterms:W3CDTF">2025-01-22T18:32:07Z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y fmtid="{D5CDD505-2E9C-101B-9397-08002B2CF9AE}" pid="3" name="MSIP_Label_7084cbda-52b8-46fb-a7b7-cb5bd465ed85_Enabled">
    <vt:lpwstr>true</vt:lpwstr>
  </property>
  <property fmtid="{D5CDD505-2E9C-101B-9397-08002B2CF9AE}" pid="4" name="MSIP_Label_7084cbda-52b8-46fb-a7b7-cb5bd465ed85_SetDate">
    <vt:lpwstr>2025-01-16T16:24:12Z</vt:lpwstr>
  </property>
  <property fmtid="{D5CDD505-2E9C-101B-9397-08002B2CF9AE}" pid="5" name="MSIP_Label_7084cbda-52b8-46fb-a7b7-cb5bd465ed85_Method">
    <vt:lpwstr>Standard</vt:lpwstr>
  </property>
  <property fmtid="{D5CDD505-2E9C-101B-9397-08002B2CF9AE}" pid="6" name="MSIP_Label_7084cbda-52b8-46fb-a7b7-cb5bd465ed85_Name">
    <vt:lpwstr>Internal</vt:lpwstr>
  </property>
  <property fmtid="{D5CDD505-2E9C-101B-9397-08002B2CF9AE}" pid="7" name="MSIP_Label_7084cbda-52b8-46fb-a7b7-cb5bd465ed85_SiteId">
    <vt:lpwstr>0afb747d-bff7-4596-a9fc-950ef9e0ec45</vt:lpwstr>
  </property>
  <property fmtid="{D5CDD505-2E9C-101B-9397-08002B2CF9AE}" pid="8" name="MSIP_Label_7084cbda-52b8-46fb-a7b7-cb5bd465ed85_ActionId">
    <vt:lpwstr>b3c0f624-9099-410d-ac18-1e988117ffb4</vt:lpwstr>
  </property>
  <property fmtid="{D5CDD505-2E9C-101B-9397-08002B2CF9AE}" pid="9" name="MSIP_Label_7084cbda-52b8-46fb-a7b7-cb5bd465ed85_ContentBits">
    <vt:lpwstr>0</vt:lpwstr>
  </property>
</Properties>
</file>