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Lst>
  <p:notesMasterIdLst>
    <p:notesMasterId r:id="rId15"/>
  </p:notesMasterIdLst>
  <p:handoutMasterIdLst>
    <p:handoutMasterId r:id="rId16"/>
  </p:handoutMasterIdLst>
  <p:sldIdLst>
    <p:sldId id="260" r:id="rId6"/>
    <p:sldId id="2587" r:id="rId7"/>
    <p:sldId id="2588" r:id="rId8"/>
    <p:sldId id="2591" r:id="rId9"/>
    <p:sldId id="2593" r:id="rId10"/>
    <p:sldId id="2592" r:id="rId11"/>
    <p:sldId id="2594" r:id="rId12"/>
    <p:sldId id="2595" r:id="rId13"/>
    <p:sldId id="259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3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27" autoAdjust="0"/>
    <p:restoredTop sz="96357" autoAdjust="0"/>
  </p:normalViewPr>
  <p:slideViewPr>
    <p:cSldViewPr showGuides="1">
      <p:cViewPr varScale="1">
        <p:scale>
          <a:sx n="100" d="100"/>
          <a:sy n="100" d="100"/>
        </p:scale>
        <p:origin x="138" y="84"/>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95196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3824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111944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6999"/>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TextBox 10">
            <a:extLst>
              <a:ext uri="{FF2B5EF4-FFF2-40B4-BE49-F238E27FC236}">
                <a16:creationId xmlns:a16="http://schemas.microsoft.com/office/drawing/2014/main" id="{51669BDC-F321-4E0E-A3DB-2EA01CE18A28}"/>
              </a:ext>
            </a:extLst>
          </p:cNvPr>
          <p:cNvSpPr txBox="1"/>
          <p:nvPr userDrawn="1"/>
        </p:nvSpPr>
        <p:spPr>
          <a:xfrm>
            <a:off x="54675" y="645789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151949200"/>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ercot.com/files/docs/2022/12/09/2022-ERCOT-ELCC-Study-Final-Report-12-9-2022.pdf"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209800"/>
            <a:ext cx="5553740" cy="3046988"/>
          </a:xfrm>
          <a:prstGeom prst="rect">
            <a:avLst/>
          </a:prstGeom>
          <a:noFill/>
        </p:spPr>
        <p:txBody>
          <a:bodyPr wrap="square" rtlCol="0">
            <a:spAutoFit/>
          </a:bodyPr>
          <a:lstStyle/>
          <a:p>
            <a:pPr algn="l"/>
            <a:r>
              <a:rPr lang="en-US" sz="2800" dirty="0"/>
              <a:t>Strategic Energy &amp; Risk Valuation Model (SERVM) Projects for 2025</a:t>
            </a:r>
          </a:p>
          <a:p>
            <a:pPr algn="l"/>
            <a:endParaRPr lang="en-US" sz="2800" i="1" dirty="0"/>
          </a:p>
          <a:p>
            <a:pPr algn="l"/>
            <a:r>
              <a:rPr lang="en-US" i="1" dirty="0"/>
              <a:t>Pete Warnken</a:t>
            </a:r>
          </a:p>
          <a:p>
            <a:r>
              <a:rPr lang="en-US" dirty="0"/>
              <a:t>Resource Adequacy</a:t>
            </a:r>
          </a:p>
          <a:p>
            <a:endParaRPr lang="en-US" dirty="0"/>
          </a:p>
          <a:p>
            <a:r>
              <a:rPr lang="en-US" dirty="0"/>
              <a:t>Supply Analysis Working Group</a:t>
            </a:r>
          </a:p>
          <a:p>
            <a:endParaRPr lang="en-US" dirty="0"/>
          </a:p>
          <a:p>
            <a:r>
              <a:rPr lang="en-US" dirty="0"/>
              <a:t>January 24,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dirty="0"/>
              <a:t>2025 SERVM Projects List</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2</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4565352"/>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Weather Event Modeling Enhancements</a:t>
            </a:r>
          </a:p>
          <a:p>
            <a:pPr lvl="2" indent="-457200">
              <a:spcBef>
                <a:spcPts val="400"/>
              </a:spcBef>
              <a:spcAft>
                <a:spcPts val="400"/>
              </a:spcAft>
              <a:buSzPct val="100000"/>
              <a:buFont typeface="Arial" panose="020B0604020202020204" pitchFamily="34" charset="0"/>
              <a:buChar char="‒"/>
            </a:pPr>
            <a:r>
              <a:rPr lang="en-US" sz="2400" kern="0" dirty="0">
                <a:cs typeface="Calibri" panose="020F0502020204030204" pitchFamily="34" charset="0"/>
              </a:rPr>
              <a:t>January Reliability Risk Analysis</a:t>
            </a:r>
          </a:p>
          <a:p>
            <a:pPr lvl="2" indent="-457200">
              <a:spcBef>
                <a:spcPts val="400"/>
              </a:spcBef>
              <a:spcAft>
                <a:spcPts val="400"/>
              </a:spcAft>
              <a:buSzPct val="100000"/>
              <a:buFont typeface="Arial" panose="020B0604020202020204" pitchFamily="34" charset="0"/>
              <a:buChar char="‒"/>
            </a:pPr>
            <a:r>
              <a:rPr lang="en-US" sz="2400" kern="0" dirty="0">
                <a:cs typeface="Calibri" panose="020F0502020204030204" pitchFamily="34" charset="0"/>
              </a:rPr>
              <a:t>Event Duration Risk Assessment</a:t>
            </a:r>
          </a:p>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Zonal Reliability Model Analysis &amp; Development</a:t>
            </a:r>
          </a:p>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Reliability Standard Assessment Prototyping</a:t>
            </a:r>
          </a:p>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Supply Deliverability Analysis for Transmission Planning</a:t>
            </a:r>
          </a:p>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ELCC Methodology Refinement</a:t>
            </a:r>
          </a:p>
          <a:p>
            <a:pPr marL="342900" lvl="1" indent="-342900">
              <a:spcBef>
                <a:spcPts val="400"/>
              </a:spcBef>
              <a:spcAft>
                <a:spcPts val="400"/>
              </a:spcAft>
              <a:buSzPct val="100000"/>
              <a:buFont typeface="Arial" panose="020B0604020202020204" pitchFamily="34" charset="0"/>
              <a:buChar char="•"/>
            </a:pPr>
            <a:r>
              <a:rPr lang="en-US" sz="2800" kern="0" dirty="0">
                <a:cs typeface="Calibri" panose="020F0502020204030204" pitchFamily="34" charset="0"/>
              </a:rPr>
              <a:t>Probabilistic Assessment (for NERC LTRA)</a:t>
            </a:r>
          </a:p>
        </p:txBody>
      </p:sp>
    </p:spTree>
    <p:extLst>
      <p:ext uri="{BB962C8B-B14F-4D97-AF65-F5344CB8AC3E}">
        <p14:creationId xmlns:p14="http://schemas.microsoft.com/office/powerpoint/2010/main" val="85270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Weather Event Modeling Enhancement: January Analysis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3</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3929281"/>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The historical weather year approach used in SERVM is dependent on the timing of extreme weather events. The two most extreme winter events in the historical simulated window were in December 1989 and February 2021. The timing of these events are coincidental, and so the distribution of potential extreme peak loads for January is under-represented.</a:t>
            </a:r>
          </a:p>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The purpose of this analysis is to shift load/wind/solar profiles, as statistically justified, such that the distribution of the most extreme peaks and associated generator outages covers the full range of winter dates with potential risk.</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This approach keeps the winter season loss-of-load risk the same, but the risk distribution is modified to better reflect the risk in January.</a:t>
            </a:r>
          </a:p>
        </p:txBody>
      </p:sp>
    </p:spTree>
    <p:extLst>
      <p:ext uri="{BB962C8B-B14F-4D97-AF65-F5344CB8AC3E}">
        <p14:creationId xmlns:p14="http://schemas.microsoft.com/office/powerpoint/2010/main" val="163909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Weather Event Modeling Enhancement: Duration Analysis</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4</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4093428"/>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Current SERVM inputs are calibrated to system average conditions which may understate the risk of extended outages driven by long individual generator outages.</a:t>
            </a:r>
          </a:p>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PowerGEM will explore assumptions around cold weather outage durations by calibrating to discrete unit-level outage events during cold weather. </a:t>
            </a:r>
          </a:p>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The effects of fuel supply outages and repair times will also be evaluated, and more granular cold weather outage inputs will be defined in SERVM. </a:t>
            </a:r>
          </a:p>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The results of the base case assumptions will be compared to the adjusted inputs to determine if and how the modified outage duration approach is applied going forward.</a:t>
            </a:r>
            <a:endParaRPr lang="en-US" kern="0" dirty="0">
              <a:cs typeface="Calibri" panose="020F0502020204030204" pitchFamily="34" charset="0"/>
            </a:endParaRPr>
          </a:p>
        </p:txBody>
      </p:sp>
    </p:spTree>
    <p:extLst>
      <p:ext uri="{BB962C8B-B14F-4D97-AF65-F5344CB8AC3E}">
        <p14:creationId xmlns:p14="http://schemas.microsoft.com/office/powerpoint/2010/main" val="292849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Zonal Reliability Model Analysis &amp; Development</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5</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4503797"/>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000" kern="0" dirty="0">
                <a:cs typeface="Calibri" panose="020F0502020204030204" pitchFamily="34" charset="0"/>
              </a:rPr>
              <a:t>Purpose of this project is to transform the current SERVM implementation from a single-zone model to a multi-zonal model to account for inter-zonal generation deliverability impacts on system reliability.</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Develop zone definitions using TARA* clustering functionality that considers electrical distances of each bus point with respect to every defined flowgate (Generic Transmission Constraint (GTC) or other constraint).</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Determine transfer capabilities between the zones, imports/exports limits for neighboring grids, and aggregated transfer capabilities as applicable.</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Using the zone definitions, develop synthetic zonal load profiles for 44 weather years and allocate resources to the zones.</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Conduct simulations for one study year (2026) to assess generation deliverability impacts in relation to the original single-zone model.</a:t>
            </a:r>
          </a:p>
        </p:txBody>
      </p:sp>
      <p:sp>
        <p:nvSpPr>
          <p:cNvPr id="5" name="TextBox 4">
            <a:extLst>
              <a:ext uri="{FF2B5EF4-FFF2-40B4-BE49-F238E27FC236}">
                <a16:creationId xmlns:a16="http://schemas.microsoft.com/office/drawing/2014/main" id="{E2A1AC9C-902D-60EF-1487-DBA40544B8A9}"/>
              </a:ext>
            </a:extLst>
          </p:cNvPr>
          <p:cNvSpPr txBox="1"/>
          <p:nvPr/>
        </p:nvSpPr>
        <p:spPr>
          <a:xfrm>
            <a:off x="1828800" y="5650890"/>
            <a:ext cx="5867400" cy="523220"/>
          </a:xfrm>
          <a:prstGeom prst="rect">
            <a:avLst/>
          </a:prstGeom>
          <a:noFill/>
        </p:spPr>
        <p:txBody>
          <a:bodyPr wrap="square" rtlCol="0">
            <a:spAutoFit/>
          </a:bodyPr>
          <a:lstStyle/>
          <a:p>
            <a:r>
              <a:rPr lang="en-US" sz="1400" dirty="0"/>
              <a:t>*TARA = PowerGem’s “Transmission Adequacy &amp; Reliability Assessment” tool</a:t>
            </a:r>
          </a:p>
        </p:txBody>
      </p:sp>
    </p:spTree>
    <p:extLst>
      <p:ext uri="{BB962C8B-B14F-4D97-AF65-F5344CB8AC3E}">
        <p14:creationId xmlns:p14="http://schemas.microsoft.com/office/powerpoint/2010/main" val="2365035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Reliability Standard Assessment Prototyping</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6</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4288353"/>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400" kern="0" dirty="0">
                <a:cs typeface="Calibri" panose="020F0502020204030204" pitchFamily="34" charset="0"/>
              </a:rPr>
              <a:t>The prototyping project will explore how the Reliability Assessment study will be performed starting in 2026 </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PowerGEM will work with ERCOT and stakeholders to understand key design considerations for analyzing and ensuring reliability. </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Given the nascent proposed approach to analyzing transmission and generation reliability using the zonal SERVM implementation, formal procedures will be evaluated and established to ensure the results from this process are appropriately built into the Reliability Standard’s Reliability Assessments going forward.</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A test implementation (trial simulation for forecast year 2026) will be performed to provide guidance on potential outcomes and necessary refinements for the first official Reliability Assessment starting in 2026.</a:t>
            </a:r>
          </a:p>
          <a:p>
            <a:pPr marL="342900" lvl="1" indent="-342900">
              <a:spcBef>
                <a:spcPts val="400"/>
              </a:spcBef>
              <a:spcAft>
                <a:spcPts val="400"/>
              </a:spcAft>
              <a:buSzPct val="100000"/>
              <a:buFont typeface="Arial" panose="020B0604020202020204" pitchFamily="34" charset="0"/>
              <a:buChar char="•"/>
            </a:pPr>
            <a:endParaRPr lang="en-US" kern="0" dirty="0">
              <a:cs typeface="Calibri" panose="020F0502020204030204" pitchFamily="34" charset="0"/>
            </a:endParaRPr>
          </a:p>
        </p:txBody>
      </p:sp>
    </p:spTree>
    <p:extLst>
      <p:ext uri="{BB962C8B-B14F-4D97-AF65-F5344CB8AC3E}">
        <p14:creationId xmlns:p14="http://schemas.microsoft.com/office/powerpoint/2010/main" val="168416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Supply Deliverability Analysis for Transmission Planning</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7</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5006499"/>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200" kern="0" dirty="0">
                <a:cs typeface="Calibri" panose="020F0502020204030204" pitchFamily="34" charset="0"/>
              </a:rPr>
              <a:t>This is an exploratory project intended to investigate how the probabilistic multi-zonal SERVM implementation can be integrated into ERCOT’s transmission planning processes to support generation deliverability risk considerations.</a:t>
            </a:r>
          </a:p>
          <a:p>
            <a:pPr marL="742950" lvl="2" indent="-28575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Task 1: Data Collection, Base Case Setup, and Input Validation.</a:t>
            </a:r>
          </a:p>
          <a:p>
            <a:pPr marL="742950" lvl="2" indent="-28575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Task 2: Base network development using SERVM and TARA, plus a change case with one transmission system upgrade.</a:t>
            </a:r>
          </a:p>
          <a:p>
            <a:pPr marL="742950" lvl="2" indent="-28575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Task 3: Simulate up to 1,000 load flow cases comprised of a combination of load, wind, and solar conditions plus generator/transmission component contingencies.</a:t>
            </a:r>
          </a:p>
          <a:p>
            <a:pPr marL="742950" lvl="2" indent="-28575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Task 4: PowerGEM will aggregate reliability results for the full distribution of scenarios (load flow cases).</a:t>
            </a:r>
          </a:p>
          <a:p>
            <a:pPr marL="742950" lvl="2" indent="-28575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Task 5: PowerGem will conduct benefits analysis “test cases” for several objectives in FERC Order 1920, such reducing Loss of Load Probability (LOLP)/reserve margin and mitigating extreme weather impacts.</a:t>
            </a:r>
          </a:p>
        </p:txBody>
      </p:sp>
    </p:spTree>
    <p:extLst>
      <p:ext uri="{BB962C8B-B14F-4D97-AF65-F5344CB8AC3E}">
        <p14:creationId xmlns:p14="http://schemas.microsoft.com/office/powerpoint/2010/main" val="184629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746918"/>
          </a:xfrm>
        </p:spPr>
        <p:txBody>
          <a:bodyPr/>
          <a:lstStyle/>
          <a:p>
            <a:r>
              <a:rPr lang="en-US" sz="2300" dirty="0"/>
              <a:t>Effective Load Carrying Capability (ELCC) Methodology Refinement</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8</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1175558"/>
            <a:ext cx="8410078" cy="4347985"/>
          </a:xfrm>
          <a:prstGeom prst="rect">
            <a:avLst/>
          </a:prstGeom>
          <a:noFill/>
        </p:spPr>
        <p:txBody>
          <a:bodyPr wrap="square">
            <a:spAutoFit/>
          </a:bodyPr>
          <a:lstStyle/>
          <a:p>
            <a:pPr marL="342900" marR="0" lvl="0" indent="-342900">
              <a:lnSpc>
                <a:spcPct val="115000"/>
              </a:lnSpc>
              <a:spcBef>
                <a:spcPts val="0"/>
              </a:spcBef>
              <a:spcAft>
                <a:spcPts val="0"/>
              </a:spcAft>
              <a:buFont typeface="Arial" panose="020B0604020202020204" pitchFamily="34" charset="0"/>
              <a:buChar char="•"/>
            </a:pPr>
            <a:r>
              <a:rPr lang="en-GB" sz="2200" kern="0" dirty="0">
                <a:cs typeface="Calibri" panose="020F0502020204030204" pitchFamily="34" charset="0"/>
              </a:rPr>
              <a:t>This project is intended to investigate potential refinements to the ELCC approach developed for CDR reporting.</a:t>
            </a:r>
          </a:p>
          <a:p>
            <a:pPr marL="800100" lvl="1" indent="-342900">
              <a:lnSpc>
                <a:spcPct val="115000"/>
              </a:lnSpc>
              <a:buFont typeface="Calibri" panose="020F0502020204030204" pitchFamily="34" charset="0"/>
              <a:buChar char="‒"/>
            </a:pPr>
            <a:r>
              <a:rPr lang="en-GB" kern="0" dirty="0">
                <a:cs typeface="Calibri" panose="020F0502020204030204" pitchFamily="34" charset="0"/>
              </a:rPr>
              <a:t>Explore refinements to seasonal and risk period ELCC estimation.</a:t>
            </a:r>
            <a:endParaRPr lang="en-US" kern="0" dirty="0">
              <a:cs typeface="Calibri" panose="020F0502020204030204" pitchFamily="34" charset="0"/>
            </a:endParaRPr>
          </a:p>
          <a:p>
            <a:pPr marL="800100" lvl="1" indent="-342900">
              <a:lnSpc>
                <a:spcPct val="115000"/>
              </a:lnSpc>
              <a:buFont typeface="Calibri" panose="020F0502020204030204" pitchFamily="34" charset="0"/>
              <a:buChar char="‒"/>
            </a:pPr>
            <a:r>
              <a:rPr lang="en-GB" kern="0" dirty="0">
                <a:cs typeface="Calibri" panose="020F0502020204030204" pitchFamily="34" charset="0"/>
              </a:rPr>
              <a:t>Consider expanding portfolio resource penetration levels.</a:t>
            </a:r>
            <a:endParaRPr lang="en-US" kern="0" dirty="0">
              <a:cs typeface="Calibri" panose="020F0502020204030204" pitchFamily="34" charset="0"/>
            </a:endParaRPr>
          </a:p>
          <a:p>
            <a:pPr marL="800100" lvl="1" indent="-342900">
              <a:lnSpc>
                <a:spcPct val="115000"/>
              </a:lnSpc>
              <a:buFont typeface="Calibri" panose="020F0502020204030204" pitchFamily="34" charset="0"/>
              <a:buChar char="‒"/>
            </a:pPr>
            <a:r>
              <a:rPr lang="en-GB" kern="0" dirty="0">
                <a:cs typeface="Calibri" panose="020F0502020204030204" pitchFamily="34" charset="0"/>
              </a:rPr>
              <a:t>Investigate incorporating load shape changes due to planned. interconnection of Large Loads (data centers, industrial, and crypto-currency mining, etc.).</a:t>
            </a:r>
            <a:endParaRPr lang="en-US" kern="0" dirty="0">
              <a:cs typeface="Calibri" panose="020F0502020204030204" pitchFamily="34" charset="0"/>
            </a:endParaRPr>
          </a:p>
          <a:p>
            <a:pPr marL="800100" lvl="1" indent="-342900">
              <a:lnSpc>
                <a:spcPct val="115000"/>
              </a:lnSpc>
              <a:buFont typeface="Calibri" panose="020F0502020204030204" pitchFamily="34" charset="0"/>
              <a:buChar char="‒"/>
            </a:pPr>
            <a:r>
              <a:rPr lang="en-GB" kern="0" dirty="0">
                <a:cs typeface="Calibri" panose="020F0502020204030204" pitchFamily="34" charset="0"/>
              </a:rPr>
              <a:t>Investigate refining the SERVM results calibration approach that uses Excel.</a:t>
            </a:r>
          </a:p>
          <a:p>
            <a:pPr marL="800100" lvl="1" indent="-342900">
              <a:lnSpc>
                <a:spcPct val="115000"/>
              </a:lnSpc>
              <a:buFont typeface="Calibri" panose="020F0502020204030204" pitchFamily="34" charset="0"/>
              <a:buChar char="‒"/>
            </a:pPr>
            <a:r>
              <a:rPr lang="en-GB" kern="0" dirty="0">
                <a:cs typeface="Calibri" panose="020F0502020204030204" pitchFamily="34" charset="0"/>
              </a:rPr>
              <a:t>If the project budget allows, continue investigating estimation of thermal ELCCs. (The 2022 ELCC study provides indicative thermal ELCCs: </a:t>
            </a:r>
            <a:r>
              <a:rPr lang="en-GB" kern="0" dirty="0">
                <a:cs typeface="Calibri" panose="020F0502020204030204" pitchFamily="34" charset="0"/>
                <a:hlinkClick r:id="rId2"/>
              </a:rPr>
              <a:t>https://www.ercot.com/files/docs/2022/12/09/2022-ERCOT-ELCC-Study-Final-Report-12-9-2022.pdf</a:t>
            </a:r>
            <a:r>
              <a:rPr lang="en-GB" kern="0" dirty="0">
                <a:cs typeface="Calibri" panose="020F0502020204030204" pitchFamily="34" charset="0"/>
              </a:rPr>
              <a:t>.)</a:t>
            </a:r>
            <a:endParaRPr lang="en-US" kern="0" dirty="0">
              <a:cs typeface="Calibri" panose="020F0502020204030204" pitchFamily="34" charset="0"/>
            </a:endParaRPr>
          </a:p>
        </p:txBody>
      </p:sp>
    </p:spTree>
    <p:extLst>
      <p:ext uri="{BB962C8B-B14F-4D97-AF65-F5344CB8AC3E}">
        <p14:creationId xmlns:p14="http://schemas.microsoft.com/office/powerpoint/2010/main" val="92664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E100-D32A-4264-B2A1-5A3DE26C1FE6}"/>
              </a:ext>
            </a:extLst>
          </p:cNvPr>
          <p:cNvSpPr>
            <a:spLocks noGrp="1"/>
          </p:cNvSpPr>
          <p:nvPr>
            <p:ph type="title"/>
          </p:nvPr>
        </p:nvSpPr>
        <p:spPr>
          <a:xfrm>
            <a:off x="381000" y="243682"/>
            <a:ext cx="8458200" cy="518318"/>
          </a:xfrm>
        </p:spPr>
        <p:txBody>
          <a:bodyPr/>
          <a:lstStyle/>
          <a:p>
            <a:r>
              <a:rPr lang="en-US" sz="2300" dirty="0"/>
              <a:t>NERC Probabilistic Assessment</a:t>
            </a:r>
          </a:p>
        </p:txBody>
      </p:sp>
      <p:sp>
        <p:nvSpPr>
          <p:cNvPr id="4" name="Slide Number Placeholder 3">
            <a:extLst>
              <a:ext uri="{FF2B5EF4-FFF2-40B4-BE49-F238E27FC236}">
                <a16:creationId xmlns:a16="http://schemas.microsoft.com/office/drawing/2014/main" id="{93E72E79-B904-4747-BDE9-9E404F4B0937}"/>
              </a:ext>
            </a:extLst>
          </p:cNvPr>
          <p:cNvSpPr>
            <a:spLocks noGrp="1"/>
          </p:cNvSpPr>
          <p:nvPr>
            <p:ph type="sldNum" sz="quarter" idx="4"/>
          </p:nvPr>
        </p:nvSpPr>
        <p:spPr>
          <a:xfrm>
            <a:off x="8491330" y="6531321"/>
            <a:ext cx="457200" cy="212725"/>
          </a:xfrm>
        </p:spPr>
        <p:txBody>
          <a:bodyPr/>
          <a:lstStyle/>
          <a:p>
            <a:fld id="{1D93BD3E-1E9A-4970-A6F7-E7AC52762E0C}" type="slidenum">
              <a:rPr lang="en-US" smtClean="0"/>
              <a:pPr/>
              <a:t>9</a:t>
            </a:fld>
            <a:endParaRPr lang="en-US"/>
          </a:p>
        </p:txBody>
      </p:sp>
      <p:sp>
        <p:nvSpPr>
          <p:cNvPr id="3" name="TextBox 2">
            <a:extLst>
              <a:ext uri="{FF2B5EF4-FFF2-40B4-BE49-F238E27FC236}">
                <a16:creationId xmlns:a16="http://schemas.microsoft.com/office/drawing/2014/main" id="{75E25218-E1AF-ABA6-4FD3-6107EF0DCB86}"/>
              </a:ext>
            </a:extLst>
          </p:cNvPr>
          <p:cNvSpPr txBox="1"/>
          <p:nvPr/>
        </p:nvSpPr>
        <p:spPr>
          <a:xfrm>
            <a:off x="366961" y="899333"/>
            <a:ext cx="8410078" cy="3539430"/>
          </a:xfrm>
          <a:prstGeom prst="rect">
            <a:avLst/>
          </a:prstGeom>
          <a:noFill/>
        </p:spPr>
        <p:txBody>
          <a:bodyPr wrap="square">
            <a:spAutoFit/>
          </a:bodyPr>
          <a:lstStyle/>
          <a:p>
            <a:pPr marL="342900" lvl="1" indent="-342900">
              <a:spcBef>
                <a:spcPts val="400"/>
              </a:spcBef>
              <a:spcAft>
                <a:spcPts val="400"/>
              </a:spcAft>
              <a:buSzPct val="100000"/>
              <a:buFont typeface="Arial" panose="020B0604020202020204" pitchFamily="34" charset="0"/>
              <a:buChar char="•"/>
            </a:pPr>
            <a:r>
              <a:rPr lang="en-US" sz="2200" kern="0" dirty="0">
                <a:cs typeface="Calibri" panose="020F0502020204030204" pitchFamily="34" charset="0"/>
              </a:rPr>
              <a:t>NERC now requires annual probabilistic reliability assessments be conducted every year, rather than every other year, based on the resources and load forecast used for the NERC Long Term Reliability Assessment.</a:t>
            </a:r>
          </a:p>
          <a:p>
            <a:pPr marL="342900" lvl="1" indent="-342900">
              <a:spcBef>
                <a:spcPts val="400"/>
              </a:spcBef>
              <a:spcAft>
                <a:spcPts val="400"/>
              </a:spcAft>
              <a:buSzPct val="100000"/>
              <a:buFont typeface="Arial" panose="020B0604020202020204" pitchFamily="34" charset="0"/>
              <a:buChar char="•"/>
            </a:pPr>
            <a:r>
              <a:rPr lang="en-US" sz="2200" kern="0" dirty="0">
                <a:cs typeface="Calibri" panose="020F0502020204030204" pitchFamily="34" charset="0"/>
              </a:rPr>
              <a:t>This project entails PowerGem supporting ERCOT staff in conducting the Probabilistic Assessment using SERVM.</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The assessment calls for probabilistic simulations for two forecast years (assumed to be 2027 and 2029 for this year’s assessment).</a:t>
            </a:r>
          </a:p>
          <a:p>
            <a:pPr marL="800100" lvl="2" indent="-342900">
              <a:spcBef>
                <a:spcPts val="400"/>
              </a:spcBef>
              <a:spcAft>
                <a:spcPts val="400"/>
              </a:spcAft>
              <a:buSzPct val="100000"/>
              <a:buFont typeface="Arial" panose="020B0604020202020204" pitchFamily="34" charset="0"/>
              <a:buChar char="‒"/>
            </a:pPr>
            <a:r>
              <a:rPr lang="en-US" kern="0" dirty="0">
                <a:cs typeface="Calibri" panose="020F0502020204030204" pitchFamily="34" charset="0"/>
              </a:rPr>
              <a:t>Preliminary and final results are typically due in mid-August and mid-September, respectively.</a:t>
            </a:r>
          </a:p>
        </p:txBody>
      </p:sp>
    </p:spTree>
    <p:extLst>
      <p:ext uri="{BB962C8B-B14F-4D97-AF65-F5344CB8AC3E}">
        <p14:creationId xmlns:p14="http://schemas.microsoft.com/office/powerpoint/2010/main" val="334763517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3D459-1C05-483F-85D1-C9E478EC32CC}">
  <ds:schemaRefs>
    <ds:schemaRef ds:uri="http://www.w3.org/XML/1998/namespace"/>
    <ds:schemaRef ds:uri="http://schemas.microsoft.com/office/2006/metadata/properties"/>
    <ds:schemaRef ds:uri="http://purl.org/dc/elements/1.1/"/>
    <ds:schemaRef ds:uri="c34af464-7aa1-4edd-9be4-83dffc1cb926"/>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1D4020FB-76D3-4767-8F2F-518097B80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42869</TotalTime>
  <Words>937</Words>
  <Application>Microsoft Office PowerPoint</Application>
  <PresentationFormat>On-screen Show (4:3)</PresentationFormat>
  <Paragraphs>66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1_Office Theme</vt:lpstr>
      <vt:lpstr>PowerPoint Presentation</vt:lpstr>
      <vt:lpstr>2025 SERVM Projects List</vt:lpstr>
      <vt:lpstr>Weather Event Modeling Enhancement: January Analysis</vt:lpstr>
      <vt:lpstr>Weather Event Modeling Enhancement: Duration Analysis</vt:lpstr>
      <vt:lpstr>Zonal Reliability Model Analysis &amp; Development</vt:lpstr>
      <vt:lpstr>Reliability Standard Assessment Prototyping</vt:lpstr>
      <vt:lpstr>Supply Deliverability Analysis for Transmission Planning</vt:lpstr>
      <vt:lpstr>Effective Load Carrying Capability (ELCC) Methodology Refinement</vt:lpstr>
      <vt:lpstr>NERC Probabilistic Assessment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216</cp:revision>
  <cp:lastPrinted>2022-12-07T20:17:39Z</cp:lastPrinted>
  <dcterms:created xsi:type="dcterms:W3CDTF">2016-01-21T15:20:31Z</dcterms:created>
  <dcterms:modified xsi:type="dcterms:W3CDTF">2025-01-22T17:53:01Z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2023-08-21T21:00:16Z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9c944ced-d87b-4344-bf8b-4cc5dd33abcc</vt:lpwstr>
  </property>
  <property fmtid="{D5CDD505-2E9C-101B-9397-08002B2CF9AE}" pid="9" name="MSIP_Label_7084cbda-52b8-46fb-a7b7-cb5bd465ed85_ContentBits">
    <vt:lpwstr>0</vt:lpwstr>
  </property>
</Properties>
</file>