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3"/>
  </p:notesMasterIdLst>
  <p:handoutMasterIdLst>
    <p:handoutMasterId r:id="rId14"/>
  </p:handoutMasterIdLst>
  <p:sldIdLst>
    <p:sldId id="260" r:id="rId6"/>
    <p:sldId id="2587" r:id="rId7"/>
    <p:sldId id="2588" r:id="rId8"/>
    <p:sldId id="2589" r:id="rId9"/>
    <p:sldId id="2581" r:id="rId10"/>
    <p:sldId id="2584" r:id="rId11"/>
    <p:sldId id="258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100" d="100"/>
          <a:sy n="100" d="100"/>
        </p:scale>
        <p:origin x="13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CDR Preparation Update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January 24,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Release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91330" y="6531321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E25218-E1AF-ABA6-4FD3-6107EF0DCB86}"/>
              </a:ext>
            </a:extLst>
          </p:cNvPr>
          <p:cNvSpPr txBox="1"/>
          <p:nvPr/>
        </p:nvSpPr>
        <p:spPr>
          <a:xfrm>
            <a:off x="366961" y="899333"/>
            <a:ext cx="8410078" cy="1487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kern="0" dirty="0">
                <a:cs typeface="Calibri" panose="020F0502020204030204" pitchFamily="34" charset="0"/>
              </a:rPr>
              <a:t>Targeting the CDR release during mid-February.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kern="0" dirty="0">
                <a:cs typeface="Calibri" panose="020F0502020204030204" pitchFamily="34" charset="0"/>
              </a:rPr>
              <a:t>Another Market Notice will be issued indicating the firm release date.</a:t>
            </a:r>
          </a:p>
        </p:txBody>
      </p:sp>
    </p:spTree>
    <p:extLst>
      <p:ext uri="{BB962C8B-B14F-4D97-AF65-F5344CB8AC3E}">
        <p14:creationId xmlns:p14="http://schemas.microsoft.com/office/powerpoint/2010/main" val="85270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Overview of New CDR Tabs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91330" y="6531321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E25218-E1AF-ABA6-4FD3-6107EF0DCB86}"/>
              </a:ext>
            </a:extLst>
          </p:cNvPr>
          <p:cNvSpPr txBox="1"/>
          <p:nvPr/>
        </p:nvSpPr>
        <p:spPr>
          <a:xfrm>
            <a:off x="366961" y="899333"/>
            <a:ext cx="8410078" cy="4750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The “Load-Resource Scenarios” tab will show variations in officer letter load amounts and Texas Energy Fund projects not currently reflected as CDR-eligible planned resources.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‒"/>
            </a:pPr>
            <a:r>
              <a:rPr lang="en-US" kern="0" dirty="0">
                <a:cs typeface="Calibri" panose="020F0502020204030204" pitchFamily="34" charset="0"/>
              </a:rPr>
              <a:t>Both peak Load and peak Net Load views are included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‒"/>
            </a:pPr>
            <a:r>
              <a:rPr lang="en-US" kern="0" dirty="0">
                <a:cs typeface="Calibri" panose="020F0502020204030204" pitchFamily="34" charset="0"/>
              </a:rPr>
              <a:t>Scenarios for both summer and winter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Revamped Unit Details table (covered later in this presentation)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New “Installed capacity by Resource Type” table similar to the ones included in the </a:t>
            </a:r>
            <a:r>
              <a:rPr lang="en-US" sz="2000" u="sng" kern="0" dirty="0">
                <a:cs typeface="Calibri" panose="020F0502020204030204" pitchFamily="34" charset="0"/>
              </a:rPr>
              <a:t>Monthly Outlook for Resource Adequacy </a:t>
            </a:r>
            <a:r>
              <a:rPr lang="en-US" sz="2000" kern="0" dirty="0">
                <a:cs typeface="Calibri" panose="020F0502020204030204" pitchFamily="34" charset="0"/>
              </a:rPr>
              <a:t>reports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“Wind-Solar County Mapping” tab that lists the counties assigned to each Wind and Solar Fuel Type (Wind-C, Wind-P, Wind-O, Solar-W, Solar-FW, Solar-O)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“Background” tab.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“Acronyms” tab (similar to the MORA)</a:t>
            </a:r>
          </a:p>
        </p:txBody>
      </p:sp>
    </p:spTree>
    <p:extLst>
      <p:ext uri="{BB962C8B-B14F-4D97-AF65-F5344CB8AC3E}">
        <p14:creationId xmlns:p14="http://schemas.microsoft.com/office/powerpoint/2010/main" val="163909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Overview of Modified and “Retired” CDR Tabs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91330" y="6531321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E25218-E1AF-ABA6-4FD3-6107EF0DCB86}"/>
              </a:ext>
            </a:extLst>
          </p:cNvPr>
          <p:cNvSpPr txBox="1"/>
          <p:nvPr/>
        </p:nvSpPr>
        <p:spPr>
          <a:xfrm>
            <a:off x="366961" y="899333"/>
            <a:ext cx="841007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400"/>
              </a:spcBef>
              <a:spcAft>
                <a:spcPts val="400"/>
              </a:spcAft>
              <a:buSzPct val="100000"/>
            </a:pPr>
            <a:r>
              <a:rPr lang="en-US" sz="2000" kern="0" dirty="0">
                <a:cs typeface="Calibri" panose="020F0502020204030204" pitchFamily="34" charset="0"/>
              </a:rPr>
              <a:t>Modified Tabs: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kern="0" dirty="0">
                <a:cs typeface="Calibri" panose="020F0502020204030204" pitchFamily="34" charset="0"/>
              </a:rPr>
              <a:t>The Executive Summary tab has been replaced with a more extensive “Findings &amp; Discussion” tab that includes graphics.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kern="0" dirty="0">
                <a:cs typeface="Calibri" panose="020F0502020204030204" pitchFamily="34" charset="0"/>
              </a:rPr>
              <a:t>The “Changes” tab has been shortened to only include the table with “New CDR-Eligible Resources.”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‒"/>
            </a:pPr>
            <a:r>
              <a:rPr lang="en-US" sz="1600" kern="0" dirty="0">
                <a:cs typeface="Calibri" panose="020F0502020204030204" pitchFamily="34" charset="0"/>
              </a:rPr>
              <a:t>Other significant changes relative to the prior CDR are now documented in the Findings &amp; Discussion tab.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333199-7FCF-32DF-A399-908C853F29A2}"/>
              </a:ext>
            </a:extLst>
          </p:cNvPr>
          <p:cNvSpPr txBox="1"/>
          <p:nvPr/>
        </p:nvSpPr>
        <p:spPr>
          <a:xfrm>
            <a:off x="429122" y="3200400"/>
            <a:ext cx="8410078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400"/>
              </a:spcBef>
              <a:spcAft>
                <a:spcPts val="400"/>
              </a:spcAft>
              <a:buSzPct val="100000"/>
            </a:pPr>
            <a:r>
              <a:rPr lang="en-US" sz="2000" kern="0" dirty="0">
                <a:cs typeface="Calibri" panose="020F0502020204030204" pitchFamily="34" charset="0"/>
              </a:rPr>
              <a:t>Retired Tabs: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kern="0" dirty="0">
                <a:cs typeface="Calibri" panose="020F0502020204030204" pitchFamily="34" charset="0"/>
              </a:rPr>
              <a:t>“Decommissioned Gen. Resources”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‒"/>
            </a:pPr>
            <a:r>
              <a:rPr lang="en-US" sz="1600" kern="0" dirty="0">
                <a:cs typeface="Calibri" panose="020F0502020204030204" pitchFamily="34" charset="0"/>
              </a:rPr>
              <a:t>To be replaced with quarterly Decommissioned Resource report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kern="0" dirty="0">
                <a:cs typeface="Calibri" panose="020F0502020204030204" pitchFamily="34" charset="0"/>
              </a:rPr>
              <a:t>“Fuel Type Capacity Mix”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kern="0" dirty="0">
                <a:cs typeface="Calibri" panose="020F0502020204030204" pitchFamily="34" charset="0"/>
              </a:rPr>
              <a:t>“Unconfirmed Retirement Capacity”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kern="0" dirty="0">
                <a:cs typeface="Calibri" panose="020F0502020204030204" pitchFamily="34" charset="0"/>
              </a:rPr>
              <a:t>“Fossil Fuel SODG Capacities”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‒"/>
            </a:pPr>
            <a:r>
              <a:rPr lang="en-US" sz="1600" kern="0" dirty="0">
                <a:cs typeface="Calibri" panose="020F0502020204030204" pitchFamily="34" charset="0"/>
              </a:rPr>
              <a:t>Another NPRR is planned to address fossil fuel SODG capacity contributions among other desired CDR changes; these resources will be included in the Unit Details tab.</a:t>
            </a:r>
          </a:p>
        </p:txBody>
      </p:sp>
    </p:spTree>
    <p:extLst>
      <p:ext uri="{BB962C8B-B14F-4D97-AF65-F5344CB8AC3E}">
        <p14:creationId xmlns:p14="http://schemas.microsoft.com/office/powerpoint/2010/main" val="3947475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Unit Details: CDR Status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B8D467-ADB2-4FCB-B6B0-8C63D5E31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066800"/>
            <a:ext cx="7811774" cy="422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640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Unit Details: Resource Attribute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0C031F-AD81-AC0A-C498-E304A2641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1295400"/>
            <a:ext cx="7849809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535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280318"/>
          </a:xfrm>
        </p:spPr>
        <p:txBody>
          <a:bodyPr/>
          <a:lstStyle/>
          <a:p>
            <a:r>
              <a:rPr lang="en-US" dirty="0"/>
              <a:t>Unit Details: In-Service Dates and Consolidated Seasonal Reporting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4C4B29-1D91-B53B-3C8C-EEF07A070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499" y="1714500"/>
            <a:ext cx="833300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0384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41728</TotalTime>
  <Words>323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1_Office Theme</vt:lpstr>
      <vt:lpstr>PowerPoint Presentation</vt:lpstr>
      <vt:lpstr>Release Update</vt:lpstr>
      <vt:lpstr>Overview of New CDR Tabs</vt:lpstr>
      <vt:lpstr>Overview of Modified and “Retired” CDR Tabs</vt:lpstr>
      <vt:lpstr>Unit Details: CDR Status Codes</vt:lpstr>
      <vt:lpstr>Unit Details: Resource Attribute Codes</vt:lpstr>
      <vt:lpstr>Unit Details: In-Service Dates and Consolidated Seasonal Reporting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208</cp:revision>
  <cp:lastPrinted>2022-12-07T20:17:39Z</cp:lastPrinted>
  <dcterms:created xsi:type="dcterms:W3CDTF">2016-01-21T15:20:31Z</dcterms:created>
  <dcterms:modified xsi:type="dcterms:W3CDTF">2025-01-22T18:01:45Z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