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542" r:id="rId6"/>
    <p:sldId id="563" r:id="rId7"/>
    <p:sldId id="575" r:id="rId8"/>
    <p:sldId id="586" r:id="rId9"/>
    <p:sldId id="584" r:id="rId10"/>
    <p:sldId id="58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5/01/10/2025-01-14_RTC_benefit_study_results_RTCBTF.pptx" TargetMode="External"/><Relationship Id="rId2" Type="http://schemas.openxmlformats.org/officeDocument/2006/relationships/hyperlink" Target="https://www.ercot.com/files/docs/2025/01/13/6.%20%202025-01-14%20RTCBTF%20-%20IMM%20ASDC%20Study%20Results.ppt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p/data-products/data-product-details?id=np12-316-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23,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Focused discussion today:</a:t>
            </a:r>
          </a:p>
          <a:p>
            <a:pPr lvl="1">
              <a:buFontTx/>
              <a:buChar char="-"/>
            </a:pPr>
            <a:r>
              <a:rPr lang="en-US" sz="1400" dirty="0"/>
              <a:t>Draft NPRR: Discussion of NPRR for RTC+B Parameters (ERCOT staff)</a:t>
            </a:r>
          </a:p>
          <a:p>
            <a:pPr lvl="1">
              <a:buFontTx/>
              <a:buChar char="-"/>
            </a:pPr>
            <a:r>
              <a:rPr lang="en-US" sz="1400" dirty="0"/>
              <a:t>Draft NPRR: Proposed changes for NPRR related to AS Qualification  (ERCOT)</a:t>
            </a:r>
          </a:p>
          <a:p>
            <a:pPr lvl="1">
              <a:buFontTx/>
              <a:buChar char="-"/>
            </a:pPr>
            <a:r>
              <a:rPr lang="en-US" sz="1400" dirty="0"/>
              <a:t>Draft NPRR: IMM ASDC Proposal</a:t>
            </a:r>
          </a:p>
          <a:p>
            <a:pPr lvl="1">
              <a:buFontTx/>
              <a:buChar char="-"/>
            </a:pPr>
            <a:r>
              <a:rPr lang="en-US" sz="1400" dirty="0"/>
              <a:t>Leverage/discuss any prior IMM and/or ERCOT Studies in support of above topics</a:t>
            </a:r>
            <a:endParaRPr lang="en-US" sz="10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534400" cy="1169207"/>
          </a:xfrm>
        </p:spPr>
        <p:txBody>
          <a:bodyPr/>
          <a:lstStyle/>
          <a:p>
            <a:r>
              <a:rPr lang="en-US" sz="1800" dirty="0"/>
              <a:t>First red box will be a single ERCOT NPRR for 4 policy issues</a:t>
            </a:r>
          </a:p>
          <a:p>
            <a:r>
              <a:rPr lang="en-US" sz="1800" dirty="0"/>
              <a:t>Second red box is a single IMM NPRR for ASDC changes</a:t>
            </a:r>
          </a:p>
          <a:p>
            <a:r>
              <a:rPr lang="en-US" sz="1800" dirty="0"/>
              <a:t>Third red box is a clean-up NPRR and includes explicit AS Qualification issue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858000" y="18017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182785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350856"/>
            <a:ext cx="4343400" cy="547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2792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5814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580FA23-D72F-8973-E439-76AA88C6576E}"/>
              </a:ext>
            </a:extLst>
          </p:cNvPr>
          <p:cNvSpPr/>
          <p:nvPr/>
        </p:nvSpPr>
        <p:spPr>
          <a:xfrm>
            <a:off x="887275" y="47569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 that will be in 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28956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NPRR for Parameter/Policy Changes (ERCOT sponsor)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AS Proxy Offer </a:t>
            </a:r>
            <a:r>
              <a:rPr lang="en-US" sz="1400" dirty="0">
                <a:solidFill>
                  <a:srgbClr val="2D3338"/>
                </a:solidFill>
              </a:rPr>
              <a:t>Floors        -  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Ramp Rate Sharing            -  AS Duration Requirements (</a:t>
            </a:r>
            <a:r>
              <a:rPr lang="en-US" sz="1400" dirty="0" err="1">
                <a:solidFill>
                  <a:srgbClr val="2D3338"/>
                </a:solidFill>
                <a:latin typeface="Arial"/>
              </a:rPr>
              <a:t>ie</a:t>
            </a:r>
            <a:r>
              <a:rPr lang="en-US" sz="1400" dirty="0">
                <a:solidFill>
                  <a:srgbClr val="2D3338"/>
                </a:solidFill>
                <a:latin typeface="Arial"/>
              </a:rPr>
              <a:t>, State of Charge)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for ASDC Modifications (IMM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5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50" dirty="0">
              <a:solidFill>
                <a:srgbClr val="2D3338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                       </a:t>
            </a:r>
            <a:r>
              <a:rPr lang="en-US" sz="1800" u="sng" dirty="0">
                <a:solidFill>
                  <a:srgbClr val="2D3338"/>
                </a:solidFill>
                <a:latin typeface="Arial"/>
              </a:rPr>
              <a:t>Timeline and vetting of RTC+B NPRRs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8ED4DC-9E50-C4BD-F160-9A91E51D42D7}"/>
              </a:ext>
            </a:extLst>
          </p:cNvPr>
          <p:cNvSpPr/>
          <p:nvPr/>
        </p:nvSpPr>
        <p:spPr>
          <a:xfrm>
            <a:off x="900276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4E21C-D6BC-2307-1FE8-D02A4F091F26}"/>
              </a:ext>
            </a:extLst>
          </p:cNvPr>
          <p:cNvSpPr/>
          <p:nvPr/>
        </p:nvSpPr>
        <p:spPr>
          <a:xfrm>
            <a:off x="1968270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2613F-2D49-B9AA-4654-2916FCDD0644}"/>
              </a:ext>
            </a:extLst>
          </p:cNvPr>
          <p:cNvSpPr/>
          <p:nvPr/>
        </p:nvSpPr>
        <p:spPr>
          <a:xfrm>
            <a:off x="3046068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B85056-ACF7-CBFC-C635-3EE093148A2D}"/>
              </a:ext>
            </a:extLst>
          </p:cNvPr>
          <p:cNvSpPr/>
          <p:nvPr/>
        </p:nvSpPr>
        <p:spPr>
          <a:xfrm>
            <a:off x="4123653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72D68D-AEDD-2E50-FC17-14EF87BD9C59}"/>
              </a:ext>
            </a:extLst>
          </p:cNvPr>
          <p:cNvSpPr/>
          <p:nvPr/>
        </p:nvSpPr>
        <p:spPr>
          <a:xfrm>
            <a:off x="5193103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7BC7CB-3BA2-D33F-AAD4-5E1A7AA77539}"/>
              </a:ext>
            </a:extLst>
          </p:cNvPr>
          <p:cNvSpPr/>
          <p:nvPr/>
        </p:nvSpPr>
        <p:spPr>
          <a:xfrm>
            <a:off x="6248400" y="42748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93470-841D-2DEC-053C-EBF48C69E01E}"/>
              </a:ext>
            </a:extLst>
          </p:cNvPr>
          <p:cNvSpPr txBox="1"/>
          <p:nvPr/>
        </p:nvSpPr>
        <p:spPr>
          <a:xfrm>
            <a:off x="887275" y="35982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31B4F-DF99-F5C6-8235-7AD64633C02E}"/>
              </a:ext>
            </a:extLst>
          </p:cNvPr>
          <p:cNvSpPr txBox="1"/>
          <p:nvPr/>
        </p:nvSpPr>
        <p:spPr>
          <a:xfrm>
            <a:off x="1967076" y="34366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729C4-4AE8-CAE2-53C2-1F7B196E297E}"/>
              </a:ext>
            </a:extLst>
          </p:cNvPr>
          <p:cNvSpPr txBox="1"/>
          <p:nvPr/>
        </p:nvSpPr>
        <p:spPr>
          <a:xfrm>
            <a:off x="3044661" y="34366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Approval March 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E5C1D-10EC-FA4B-C282-E12E2E05B40F}"/>
              </a:ext>
            </a:extLst>
          </p:cNvPr>
          <p:cNvSpPr txBox="1"/>
          <p:nvPr/>
        </p:nvSpPr>
        <p:spPr>
          <a:xfrm>
            <a:off x="4123653" y="35982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53EBE-63B4-3320-8179-5A281F37CE63}"/>
              </a:ext>
            </a:extLst>
          </p:cNvPr>
          <p:cNvSpPr txBox="1"/>
          <p:nvPr/>
        </p:nvSpPr>
        <p:spPr>
          <a:xfrm>
            <a:off x="5167487" y="35982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ED381-64B5-1DA9-053A-194DB9D368EF}"/>
              </a:ext>
            </a:extLst>
          </p:cNvPr>
          <p:cNvSpPr txBox="1"/>
          <p:nvPr/>
        </p:nvSpPr>
        <p:spPr>
          <a:xfrm>
            <a:off x="914400" y="47569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23, Feb 19, add 1-2 meetings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D9A9EC-4E1A-3A60-4987-B6BD548FC4AC}"/>
              </a:ext>
            </a:extLst>
          </p:cNvPr>
          <p:cNvSpPr txBox="1"/>
          <p:nvPr/>
        </p:nvSpPr>
        <p:spPr>
          <a:xfrm>
            <a:off x="900344" y="49964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75FAE9-9B56-0CA1-601A-A3AE2041F86E}"/>
              </a:ext>
            </a:extLst>
          </p:cNvPr>
          <p:cNvSpPr txBox="1"/>
          <p:nvPr/>
        </p:nvSpPr>
        <p:spPr>
          <a:xfrm>
            <a:off x="4112868" y="47569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3854-3292-0AA3-8D25-45E06D5AE48D}"/>
              </a:ext>
            </a:extLst>
          </p:cNvPr>
          <p:cNvSpPr txBox="1"/>
          <p:nvPr/>
        </p:nvSpPr>
        <p:spPr>
          <a:xfrm>
            <a:off x="5190453" y="47569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RTCBTF Discussion today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144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</a:t>
            </a:r>
            <a:r>
              <a:rPr lang="en-US" sz="1200" b="1" dirty="0">
                <a:solidFill>
                  <a:srgbClr val="C00000"/>
                </a:solidFill>
                <a:latin typeface="+mj-lt"/>
              </a:rPr>
              <a:t>NPRR for RTC+B Parameters </a:t>
            </a:r>
            <a:r>
              <a:rPr lang="en-US" sz="1200" b="1" dirty="0">
                <a:solidFill>
                  <a:schemeClr val="tx2"/>
                </a:solidFill>
                <a:latin typeface="+mj-lt"/>
              </a:rPr>
              <a:t>(ERCOT staff)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Ramp Rate sharing (NPRR language)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AS Proxy Offer Floor (NPRR language)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ASDC for RUC discussion (NPRR language)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AS Duration Requirements (limited discussion/update)</a:t>
            </a:r>
          </a:p>
          <a:p>
            <a:pPr marL="0" indent="0">
              <a:buNone/>
            </a:pPr>
            <a:endParaRPr lang="en-US" sz="6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Proposed changes for </a:t>
            </a:r>
            <a:r>
              <a:rPr lang="en-US" sz="1200" b="1" dirty="0">
                <a:solidFill>
                  <a:srgbClr val="C00000"/>
                </a:solidFill>
                <a:latin typeface="+mj-lt"/>
              </a:rPr>
              <a:t>NPRR related to AS Qualification  </a:t>
            </a:r>
            <a:r>
              <a:rPr lang="en-US" sz="1200" b="1" dirty="0">
                <a:solidFill>
                  <a:schemeClr val="tx2"/>
                </a:solidFill>
                <a:latin typeface="+mj-lt"/>
              </a:rPr>
              <a:t>(ERCOT)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Follow-up on discussion of IRR AS qualification (NPRR update)</a:t>
            </a:r>
          </a:p>
          <a:p>
            <a:pPr>
              <a:buFontTx/>
              <a:buChar char="-"/>
            </a:pPr>
            <a:endParaRPr lang="en-US" sz="8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AS Demand Curves  (IMM)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-	</a:t>
            </a:r>
            <a:r>
              <a:rPr lang="en-US" sz="1200" b="1" dirty="0">
                <a:solidFill>
                  <a:schemeClr val="tx2"/>
                </a:solidFill>
                <a:latin typeface="+mj-lt"/>
                <a:hlinkClick r:id="rId2"/>
              </a:rPr>
              <a:t>ASDC sensitivity analysis study </a:t>
            </a:r>
            <a:r>
              <a:rPr lang="en-US" sz="1200" b="1" dirty="0">
                <a:solidFill>
                  <a:schemeClr val="tx2"/>
                </a:solidFill>
                <a:latin typeface="+mj-lt"/>
              </a:rPr>
              <a:t>for different ASDC proposals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          -   Current protocol approved version ASDC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	      -   IMM Blended ASDCs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          -   IMM Adjusted ASDCs (based on MP feedback)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  -	Draft </a:t>
            </a:r>
            <a:r>
              <a:rPr lang="en-US" sz="1200" b="1" dirty="0">
                <a:solidFill>
                  <a:srgbClr val="C00000"/>
                </a:solidFill>
                <a:latin typeface="+mj-lt"/>
              </a:rPr>
              <a:t>NPRR for IMM Blended ASDCs</a:t>
            </a:r>
          </a:p>
          <a:p>
            <a:pPr marL="0" indent="0">
              <a:buNone/>
            </a:pPr>
            <a:endParaRPr lang="en-US" sz="11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Refreshed RTC Efficiency Cost Savings (ERCOT)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     -	</a:t>
            </a:r>
            <a:r>
              <a:rPr lang="en-US" sz="1200" b="1" dirty="0">
                <a:solidFill>
                  <a:schemeClr val="tx2"/>
                </a:solidFill>
                <a:latin typeface="+mj-lt"/>
                <a:hlinkClick r:id="rId3"/>
              </a:rPr>
              <a:t>ERCOT study </a:t>
            </a:r>
            <a:r>
              <a:rPr lang="en-US" sz="1200" b="1" dirty="0">
                <a:solidFill>
                  <a:schemeClr val="tx2"/>
                </a:solidFill>
                <a:latin typeface="+mj-lt"/>
              </a:rPr>
              <a:t>of annual RTC cost savings in 2023-2024 (now $2.5-6.4B)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Note the IMM and ERCOT detailed study data posted at this link: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  <a:hlinkClick r:id="rId4"/>
              </a:rPr>
              <a:t>https://www.ercot.com/mp/data-products/data-product-details?id=np12-316-m</a:t>
            </a: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>
              <a:buFontTx/>
              <a:buChar char="-"/>
            </a:pPr>
            <a:endParaRPr lang="en-US" sz="800" b="1" dirty="0">
              <a:solidFill>
                <a:schemeClr val="tx2"/>
              </a:solidFill>
              <a:latin typeface="+mj-lt"/>
            </a:endParaRPr>
          </a:p>
          <a:p>
            <a:pPr>
              <a:buFontTx/>
              <a:buChar char="-"/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Feb 19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4E435DA2-2071-8976-CB2E-87BF5C222C09}"/>
              </a:ext>
            </a:extLst>
          </p:cNvPr>
          <p:cNvSpPr/>
          <p:nvPr/>
        </p:nvSpPr>
        <p:spPr>
          <a:xfrm>
            <a:off x="7162800" y="11430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CE7502-AF8E-E914-B579-484EFEE1A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8839200" cy="40656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653F25-2C24-9337-5C10-F75F49454EDD}"/>
              </a:ext>
            </a:extLst>
          </p:cNvPr>
          <p:cNvSpPr/>
          <p:nvPr/>
        </p:nvSpPr>
        <p:spPr>
          <a:xfrm>
            <a:off x="76200" y="1692071"/>
            <a:ext cx="4343400" cy="547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B8396D-D933-DCC3-C9AA-CE0547FD5CA9}"/>
              </a:ext>
            </a:extLst>
          </p:cNvPr>
          <p:cNvSpPr/>
          <p:nvPr/>
        </p:nvSpPr>
        <p:spPr>
          <a:xfrm>
            <a:off x="76200" y="262045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815848-8057-8972-0ABC-DFD8E48DB7D5}"/>
              </a:ext>
            </a:extLst>
          </p:cNvPr>
          <p:cNvSpPr/>
          <p:nvPr/>
        </p:nvSpPr>
        <p:spPr>
          <a:xfrm>
            <a:off x="76200" y="2922615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22966</TotalTime>
  <Words>455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 that will be in flight</vt:lpstr>
      <vt:lpstr>RTCBTF Discussion today</vt:lpstr>
      <vt:lpstr>Discuss Feb 19th RTCBTF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612</cp:revision>
  <cp:lastPrinted>2017-10-10T21:31:05Z</cp:lastPrinted>
  <dcterms:created xsi:type="dcterms:W3CDTF">2016-01-21T15:20:31Z</dcterms:created>
  <dcterms:modified xsi:type="dcterms:W3CDTF">2025-01-22T23:19:56Z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