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688" r:id="rId7"/>
    <p:sldId id="2689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59" autoAdjust="0"/>
    <p:restoredTop sz="94660"/>
  </p:normalViewPr>
  <p:slideViewPr>
    <p:cSldViewPr showGuides="1">
      <p:cViewPr varScale="1">
        <p:scale>
          <a:sx n="70" d="100"/>
          <a:sy n="70" d="100"/>
        </p:scale>
        <p:origin x="2490" y="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819400"/>
            <a:ext cx="5646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tx2"/>
                </a:solidFill>
              </a:rPr>
              <a:t>ERCOT Updates</a:t>
            </a:r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EE9C3-5E28-C818-7B82-FD0FEA75A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ROS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55F30-EF39-00B0-B36B-13DD068CF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10199"/>
          </a:xfrm>
        </p:spPr>
        <p:txBody>
          <a:bodyPr>
            <a:normAutofit/>
          </a:bodyPr>
          <a:lstStyle/>
          <a:p>
            <a:r>
              <a:rPr lang="en-US" sz="3200" dirty="0"/>
              <a:t>NPRR 1234</a:t>
            </a:r>
          </a:p>
          <a:p>
            <a:pPr lvl="1"/>
            <a:r>
              <a:rPr lang="en-US" dirty="0"/>
              <a:t>PLWG still in discussion. Next meeting on January 29 2025.</a:t>
            </a:r>
          </a:p>
          <a:p>
            <a:r>
              <a:rPr lang="en-US" sz="3200" dirty="0"/>
              <a:t>NPRR 1265(coming soon)</a:t>
            </a:r>
          </a:p>
          <a:p>
            <a:pPr lvl="1"/>
            <a:r>
              <a:rPr lang="en-US" dirty="0"/>
              <a:t>DG reporting under HB 3390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BC2FCC-FEA1-BB84-8930-B24DF6BDF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6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EE9C3-5E28-C818-7B82-FD0FEA75A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55F30-EF39-00B0-B36B-13DD068CF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10199"/>
          </a:xfrm>
        </p:spPr>
        <p:txBody>
          <a:bodyPr>
            <a:normAutofit/>
          </a:bodyPr>
          <a:lstStyle/>
          <a:p>
            <a:r>
              <a:rPr lang="en-US" dirty="0"/>
              <a:t>Active/Upcoming Projects</a:t>
            </a:r>
          </a:p>
          <a:p>
            <a:pPr lvl="1"/>
            <a:r>
              <a:rPr lang="en-US" dirty="0"/>
              <a:t>Upgrade to NMMS RHEL Operating System</a:t>
            </a:r>
          </a:p>
          <a:p>
            <a:pPr lvl="2"/>
            <a:r>
              <a:rPr lang="en-US" sz="2000" dirty="0"/>
              <a:t>Go-Live Date: </a:t>
            </a:r>
            <a:r>
              <a:rPr lang="en-US" sz="2000" b="1" u="sng" dirty="0"/>
              <a:t>Friday December 6</a:t>
            </a:r>
            <a:r>
              <a:rPr lang="en-US" sz="2000" b="1" u="sng" baseline="30000" dirty="0"/>
              <a:t>th</a:t>
            </a:r>
            <a:endParaRPr lang="en-US" sz="1900" dirty="0"/>
          </a:p>
          <a:p>
            <a:pPr lvl="2"/>
            <a:r>
              <a:rPr lang="en-US" sz="2000" dirty="0"/>
              <a:t>Report any issues to NOMCRHelp@ercot.com</a:t>
            </a:r>
          </a:p>
          <a:p>
            <a:pPr lvl="1"/>
            <a:r>
              <a:rPr lang="en-US" dirty="0"/>
              <a:t>Upgrade NMMS Application to CIM16 and SCR813 Implementation</a:t>
            </a:r>
          </a:p>
          <a:p>
            <a:pPr lvl="2"/>
            <a:r>
              <a:rPr lang="en-US" sz="2000" dirty="0"/>
              <a:t>Scope</a:t>
            </a:r>
          </a:p>
          <a:p>
            <a:pPr lvl="3"/>
            <a:r>
              <a:rPr lang="en-US" sz="2000" dirty="0"/>
              <a:t>Upgrades the NMMS database schema to CIM16</a:t>
            </a:r>
          </a:p>
          <a:p>
            <a:pPr lvl="3"/>
            <a:r>
              <a:rPr lang="en-US" sz="2000" dirty="0"/>
              <a:t>Upgrades XML models and incremental files to CIM16</a:t>
            </a:r>
          </a:p>
          <a:p>
            <a:pPr lvl="3"/>
            <a:r>
              <a:rPr lang="en-US" dirty="0"/>
              <a:t>Adds coordination confirmation prompt when jointly-rated equipment is modified</a:t>
            </a:r>
          </a:p>
          <a:p>
            <a:pPr lvl="2"/>
            <a:r>
              <a:rPr lang="en-US" sz="2000" dirty="0"/>
              <a:t>Tentative timeline:</a:t>
            </a:r>
          </a:p>
          <a:p>
            <a:pPr lvl="3"/>
            <a:r>
              <a:rPr lang="en-US" sz="1900" dirty="0"/>
              <a:t>MOTE availability: Q4 2026</a:t>
            </a:r>
          </a:p>
          <a:p>
            <a:pPr lvl="3"/>
            <a:r>
              <a:rPr lang="en-US" sz="1900" dirty="0"/>
              <a:t>MP Training: Q4 2026</a:t>
            </a:r>
          </a:p>
          <a:p>
            <a:pPr lvl="3"/>
            <a:r>
              <a:rPr lang="en-US" sz="1900" dirty="0"/>
              <a:t>Go-Live: Q1 2027</a:t>
            </a:r>
          </a:p>
          <a:p>
            <a:pPr lvl="2"/>
            <a:r>
              <a:rPr lang="en-US" dirty="0"/>
              <a:t>First CIM16 model target posting on August 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BC2FCC-FEA1-BB84-8930-B24DF6BDF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9384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2520</TotalTime>
  <Words>116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PowerPoint Presentation</vt:lpstr>
      <vt:lpstr>ROS Assignment</vt:lpstr>
      <vt:lpstr>Project Updates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Rochie Guiyab</cp:lastModifiedBy>
  <cp:revision>48</cp:revision>
  <cp:lastPrinted>2016-01-21T20:53:15Z</cp:lastPrinted>
  <dcterms:created xsi:type="dcterms:W3CDTF">2016-01-21T15:20:31Z</dcterms:created>
  <dcterms:modified xsi:type="dcterms:W3CDTF">2025-01-21T15:58:36Z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2024-04-15T18:06:42Z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e51fc623-24ea-4f11-b528-23f2c0609a93</vt:lpwstr>
  </property>
  <property fmtid="{D5CDD505-2E9C-101B-9397-08002B2CF9AE}" pid="9" name="MSIP_Label_7084cbda-52b8-46fb-a7b7-cb5bd465ed85_ContentBits">
    <vt:lpwstr>0</vt:lpwstr>
  </property>
</Properties>
</file>