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bookmarkIdSeed="5">
  <p:sldMasterIdLst>
    <p:sldMasterId id="2147483653" r:id="rId1"/>
    <p:sldMasterId id="2147483648" r:id="rId2"/>
    <p:sldMasterId id="2147483651" r:id="rId3"/>
  </p:sldMasterIdLst>
  <p:notesMasterIdLst>
    <p:notesMasterId r:id="rId14"/>
  </p:notesMasterIdLst>
  <p:handoutMasterIdLst>
    <p:handoutMasterId r:id="rId15"/>
  </p:handoutMasterIdLst>
  <p:sldIdLst>
    <p:sldId id="260" r:id="rId4"/>
    <p:sldId id="267" r:id="rId5"/>
    <p:sldId id="291" r:id="rId6"/>
    <p:sldId id="297" r:id="rId7"/>
    <p:sldId id="292" r:id="rId8"/>
    <p:sldId id="257" r:id="rId9"/>
    <p:sldId id="264" r:id="rId10"/>
    <p:sldId id="265" r:id="rId11"/>
    <p:sldId id="262" r:id="rId12"/>
    <p:sldId id="261" r:id="rId1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howGuides="1">
      <p:cViewPr varScale="1">
        <p:scale>
          <a:sx n="113" d="100"/>
          <a:sy n="113" d="100"/>
        </p:scale>
        <p:origin x="1590" y="102"/>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handoutMaster" Target="handoutMasters/handoutMaster1.xml"/><Relationship Id="rId10" Type="http://schemas.openxmlformats.org/officeDocument/2006/relationships/slide" Target="slides/slide7.xml"/><Relationship Id="rId19"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1/14/2025</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1/14/2025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3652501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25137193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36349537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24532370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10</a:t>
            </a:fld>
            <a:endParaRPr lang="en-US"/>
          </a:p>
        </p:txBody>
      </p:sp>
    </p:spTree>
    <p:extLst>
      <p:ext uri="{BB962C8B-B14F-4D97-AF65-F5344CB8AC3E}">
        <p14:creationId xmlns:p14="http://schemas.microsoft.com/office/powerpoint/2010/main" val="29820089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hyperlink" Target="https://www.ercot.com/mktrules/issues/NPRR1261" TargetMode="Externa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413338"/>
            <a:ext cx="5029200" cy="2492990"/>
          </a:xfrm>
          <a:prstGeom prst="rect">
            <a:avLst/>
          </a:prstGeom>
          <a:noFill/>
        </p:spPr>
        <p:txBody>
          <a:bodyPr wrap="square" rtlCol="0">
            <a:spAutoFit/>
          </a:bodyPr>
          <a:lstStyle/>
          <a:p>
            <a:r>
              <a:rPr lang="en-US" sz="2400" b="1" dirty="0"/>
              <a:t>CRR Updates and Annual CRR Activity Calendar Review</a:t>
            </a:r>
          </a:p>
          <a:p>
            <a:endParaRPr lang="en-US" dirty="0"/>
          </a:p>
          <a:p>
            <a:r>
              <a:rPr lang="en-US" dirty="0"/>
              <a:t>Samantha Findley</a:t>
            </a:r>
          </a:p>
          <a:p>
            <a:r>
              <a:rPr lang="en-US" dirty="0"/>
              <a:t>CRR Market Operations</a:t>
            </a:r>
          </a:p>
          <a:p>
            <a:endParaRPr lang="en-US" dirty="0"/>
          </a:p>
          <a:p>
            <a:r>
              <a:rPr lang="en-US" dirty="0"/>
              <a:t>CMWG</a:t>
            </a:r>
          </a:p>
          <a:p>
            <a:r>
              <a:rPr lang="en-US" dirty="0"/>
              <a:t>January 16, 2025</a:t>
            </a:r>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b="1" dirty="0">
                <a:solidFill>
                  <a:schemeClr val="accent1"/>
                </a:solidFill>
              </a:rPr>
              <a:t>CRR activity calendar – </a:t>
            </a:r>
            <a:r>
              <a:rPr lang="en-US" dirty="0"/>
              <a:t>next steps</a:t>
            </a:r>
            <a:endParaRPr lang="en-US" b="1" dirty="0">
              <a:solidFill>
                <a:schemeClr val="accent1"/>
              </a:solidFill>
            </a:endParaRPr>
          </a:p>
        </p:txBody>
      </p:sp>
      <p:sp>
        <p:nvSpPr>
          <p:cNvPr id="3" name="Content Placeholder 2"/>
          <p:cNvSpPr>
            <a:spLocks noGrp="1"/>
          </p:cNvSpPr>
          <p:nvPr>
            <p:ph idx="1"/>
          </p:nvPr>
        </p:nvSpPr>
        <p:spPr>
          <a:xfrm>
            <a:off x="304800" y="1066800"/>
            <a:ext cx="8534400" cy="4319832"/>
          </a:xfrm>
        </p:spPr>
        <p:txBody>
          <a:bodyPr/>
          <a:lstStyle/>
          <a:p>
            <a:r>
              <a:rPr lang="en-US" sz="2400" dirty="0"/>
              <a:t>Will take to WMS for final approval on February 5</a:t>
            </a:r>
          </a:p>
          <a:p>
            <a:pPr lvl="1"/>
            <a:r>
              <a:rPr lang="en-US" sz="2000" dirty="0"/>
              <a:t>Last chance to get WMS approval will be on March 5</a:t>
            </a:r>
          </a:p>
          <a:p>
            <a:r>
              <a:rPr lang="en-US" sz="2400" dirty="0"/>
              <a:t>Approved calendar will be posted on the CRR webpage by April 1</a:t>
            </a:r>
          </a:p>
          <a:p>
            <a:pPr lvl="1"/>
            <a:endParaRPr lang="en-US" sz="2000" dirty="0"/>
          </a:p>
          <a:p>
            <a:endParaRPr lang="en-US" sz="2400" dirty="0"/>
          </a:p>
          <a:p>
            <a:pPr marL="0" indent="0">
              <a:buNone/>
            </a:pPr>
            <a:endParaRPr lang="en-US" sz="2400" dirty="0"/>
          </a:p>
          <a:p>
            <a:endParaRPr lang="en-US" sz="2400" dirty="0"/>
          </a:p>
          <a:p>
            <a:endParaRPr lang="en-US" sz="2400" dirty="0"/>
          </a:p>
          <a:p>
            <a:endParaRPr lang="en-US" sz="24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10</a:t>
            </a:fld>
            <a:endParaRPr lang="en-US"/>
          </a:p>
        </p:txBody>
      </p:sp>
      <p:pic>
        <p:nvPicPr>
          <p:cNvPr id="7" name="Picture 6">
            <a:extLst>
              <a:ext uri="{FF2B5EF4-FFF2-40B4-BE49-F238E27FC236}">
                <a16:creationId xmlns:a16="http://schemas.microsoft.com/office/drawing/2014/main" id="{6A3A2174-C667-425B-BEF9-E1AD8A07A35D}"/>
              </a:ext>
            </a:extLst>
          </p:cNvPr>
          <p:cNvPicPr>
            <a:picLocks noChangeAspect="1"/>
          </p:cNvPicPr>
          <p:nvPr/>
        </p:nvPicPr>
        <p:blipFill>
          <a:blip r:embed="rId3"/>
          <a:stretch>
            <a:fillRect/>
          </a:stretch>
        </p:blipFill>
        <p:spPr>
          <a:xfrm>
            <a:off x="2285999" y="2386740"/>
            <a:ext cx="6457073" cy="3990762"/>
          </a:xfrm>
          <a:prstGeom prst="rect">
            <a:avLst/>
          </a:prstGeom>
          <a:ln w="9525">
            <a:solidFill>
              <a:schemeClr val="tx1"/>
            </a:solidFill>
          </a:ln>
        </p:spPr>
      </p:pic>
    </p:spTree>
    <p:extLst>
      <p:ext uri="{BB962C8B-B14F-4D97-AF65-F5344CB8AC3E}">
        <p14:creationId xmlns:p14="http://schemas.microsoft.com/office/powerpoint/2010/main" val="28263589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136581-A32F-61A4-357E-C3240C46B198}"/>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B8E88F42-DB93-1542-D0D5-834B40C1BEE5}"/>
              </a:ext>
            </a:extLst>
          </p:cNvPr>
          <p:cNvSpPr>
            <a:spLocks noGrp="1"/>
          </p:cNvSpPr>
          <p:nvPr>
            <p:ph idx="1"/>
          </p:nvPr>
        </p:nvSpPr>
        <p:spPr/>
        <p:txBody>
          <a:bodyPr/>
          <a:lstStyle/>
          <a:p>
            <a:endParaRPr lang="en-US" sz="2400" dirty="0"/>
          </a:p>
          <a:p>
            <a:r>
              <a:rPr lang="en-US" sz="2400" dirty="0"/>
              <a:t>LTAS transactions and solution times</a:t>
            </a:r>
          </a:p>
          <a:p>
            <a:r>
              <a:rPr lang="en-US" sz="2400" dirty="0"/>
              <a:t>Continuation of CRR auction transaction limits discussion</a:t>
            </a:r>
          </a:p>
          <a:p>
            <a:r>
              <a:rPr lang="en-US" sz="2400" dirty="0"/>
              <a:t>Draft – Annual CRR Activity Calendar update</a:t>
            </a:r>
          </a:p>
          <a:p>
            <a:endParaRPr lang="en-US" sz="2400" dirty="0"/>
          </a:p>
        </p:txBody>
      </p:sp>
    </p:spTree>
    <p:extLst>
      <p:ext uri="{BB962C8B-B14F-4D97-AF65-F5344CB8AC3E}">
        <p14:creationId xmlns:p14="http://schemas.microsoft.com/office/powerpoint/2010/main" val="38032783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DD96A6-2116-5CB2-B2CF-F1B4B3CA313E}"/>
              </a:ext>
            </a:extLst>
          </p:cNvPr>
          <p:cNvSpPr>
            <a:spLocks noGrp="1"/>
          </p:cNvSpPr>
          <p:nvPr>
            <p:ph type="title"/>
          </p:nvPr>
        </p:nvSpPr>
        <p:spPr/>
        <p:txBody>
          <a:bodyPr/>
          <a:lstStyle/>
          <a:p>
            <a:r>
              <a:rPr lang="en-US" dirty="0"/>
              <a:t>Historical LTAS transactions and solution times</a:t>
            </a:r>
          </a:p>
        </p:txBody>
      </p:sp>
      <p:sp>
        <p:nvSpPr>
          <p:cNvPr id="4" name="Slide Number Placeholder 3">
            <a:extLst>
              <a:ext uri="{FF2B5EF4-FFF2-40B4-BE49-F238E27FC236}">
                <a16:creationId xmlns:a16="http://schemas.microsoft.com/office/drawing/2014/main" id="{B01206FF-9160-CC5B-6878-6BCA9C62EF25}"/>
              </a:ext>
            </a:extLst>
          </p:cNvPr>
          <p:cNvSpPr>
            <a:spLocks noGrp="1"/>
          </p:cNvSpPr>
          <p:nvPr>
            <p:ph type="sldNum" sz="quarter" idx="4"/>
          </p:nvPr>
        </p:nvSpPr>
        <p:spPr/>
        <p:txBody>
          <a:bodyPr/>
          <a:lstStyle/>
          <a:p>
            <a:fld id="{1D93BD3E-1E9A-4970-A6F7-E7AC52762E0C}" type="slidenum">
              <a:rPr lang="en-US" smtClean="0"/>
              <a:pPr/>
              <a:t>3</a:t>
            </a:fld>
            <a:endParaRPr lang="en-US"/>
          </a:p>
        </p:txBody>
      </p:sp>
      <p:pic>
        <p:nvPicPr>
          <p:cNvPr id="1026" name="Picture 2">
            <a:extLst>
              <a:ext uri="{FF2B5EF4-FFF2-40B4-BE49-F238E27FC236}">
                <a16:creationId xmlns:a16="http://schemas.microsoft.com/office/drawing/2014/main" id="{9B973D8F-1BC6-F13A-E956-53A09D175FA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6743" y="914400"/>
            <a:ext cx="8864857" cy="51927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65047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66EB0F-ABB2-5A2F-8976-D40ED80A604A}"/>
              </a:ext>
            </a:extLst>
          </p:cNvPr>
          <p:cNvSpPr>
            <a:spLocks noGrp="1"/>
          </p:cNvSpPr>
          <p:nvPr>
            <p:ph type="title"/>
          </p:nvPr>
        </p:nvSpPr>
        <p:spPr/>
        <p:txBody>
          <a:bodyPr/>
          <a:lstStyle/>
          <a:p>
            <a:r>
              <a:rPr lang="en-US" dirty="0"/>
              <a:t>CRR Auction Transaction Limits discussion, cont’d. </a:t>
            </a:r>
          </a:p>
        </p:txBody>
      </p:sp>
      <p:sp>
        <p:nvSpPr>
          <p:cNvPr id="3" name="Content Placeholder 2">
            <a:extLst>
              <a:ext uri="{FF2B5EF4-FFF2-40B4-BE49-F238E27FC236}">
                <a16:creationId xmlns:a16="http://schemas.microsoft.com/office/drawing/2014/main" id="{0DE1D478-4B94-9AFD-9501-5CF08D0DEBF4}"/>
              </a:ext>
            </a:extLst>
          </p:cNvPr>
          <p:cNvSpPr>
            <a:spLocks noGrp="1"/>
          </p:cNvSpPr>
          <p:nvPr>
            <p:ph idx="1"/>
          </p:nvPr>
        </p:nvSpPr>
        <p:spPr>
          <a:xfrm>
            <a:off x="304800" y="1166568"/>
            <a:ext cx="8534400" cy="4319832"/>
          </a:xfrm>
        </p:spPr>
        <p:txBody>
          <a:bodyPr/>
          <a:lstStyle/>
          <a:p>
            <a:pPr marL="0" marR="0" indent="0">
              <a:spcBef>
                <a:spcPts val="0"/>
              </a:spcBef>
              <a:spcAft>
                <a:spcPts val="0"/>
              </a:spcAft>
              <a:buNone/>
            </a:pPr>
            <a:r>
              <a:rPr lang="en-US" sz="1800" u="sng" dirty="0">
                <a:effectLst/>
                <a:latin typeface="Calibri" panose="020F0502020204030204" pitchFamily="34" charset="0"/>
                <a:ea typeface="Calibri" panose="020F0502020204030204" pitchFamily="34" charset="0"/>
              </a:rPr>
              <a:t>As we consider re-design and hardware options, what are the target transaction levels per Counter-Party that ERCOT should be considering?</a:t>
            </a:r>
            <a:endParaRPr lang="en-US" sz="18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Calibri" panose="020F0502020204030204" pitchFamily="34" charset="0"/>
              <a:buChar char="-"/>
            </a:pPr>
            <a:endParaRPr lang="en-US" sz="1800" dirty="0">
              <a:effectLst/>
              <a:latin typeface="Calibri" panose="020F0502020204030204" pitchFamily="34" charset="0"/>
              <a:ea typeface="Times New Roman" panose="02020603050405020304" pitchFamily="18" charset="0"/>
            </a:endParaRPr>
          </a:p>
          <a:p>
            <a:pPr marR="0" lvl="0">
              <a:spcBef>
                <a:spcPts val="0"/>
              </a:spcBef>
              <a:spcAft>
                <a:spcPts val="0"/>
              </a:spcAft>
            </a:pPr>
            <a:r>
              <a:rPr lang="en-US" sz="1800" dirty="0">
                <a:effectLst/>
                <a:latin typeface="Calibri" panose="020F0502020204030204" pitchFamily="34" charset="0"/>
                <a:ea typeface="Times New Roman" panose="02020603050405020304" pitchFamily="18" charset="0"/>
              </a:rPr>
              <a:t>Currently:</a:t>
            </a:r>
            <a:endParaRPr lang="en-US" sz="18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Font typeface="Courier New" panose="02070309020205020404" pitchFamily="49" charset="0"/>
              <a:buChar char="o"/>
            </a:pPr>
            <a:r>
              <a:rPr lang="en-US" sz="1800" dirty="0">
                <a:effectLst/>
                <a:latin typeface="Calibri" panose="020F0502020204030204" pitchFamily="34" charset="0"/>
                <a:ea typeface="Times New Roman" panose="02020603050405020304" pitchFamily="18" charset="0"/>
              </a:rPr>
              <a:t>30,000 transactions per </a:t>
            </a:r>
            <a:r>
              <a:rPr lang="en-US" sz="1800" dirty="0">
                <a:effectLst/>
                <a:latin typeface="Calibri" panose="020F0502020204030204" pitchFamily="34" charset="0"/>
                <a:ea typeface="Calibri" panose="020F0502020204030204" pitchFamily="34" charset="0"/>
              </a:rPr>
              <a:t>Counter-Party</a:t>
            </a:r>
            <a:r>
              <a:rPr lang="en-US" sz="1800" dirty="0">
                <a:effectLst/>
                <a:latin typeface="Calibri" panose="020F0502020204030204" pitchFamily="34" charset="0"/>
                <a:ea typeface="Times New Roman" panose="02020603050405020304" pitchFamily="18" charset="0"/>
              </a:rPr>
              <a:t> per monthly auction</a:t>
            </a:r>
            <a:endParaRPr lang="en-US" sz="18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Font typeface="Courier New" panose="02070309020205020404" pitchFamily="49" charset="0"/>
              <a:buChar char="o"/>
            </a:pPr>
            <a:r>
              <a:rPr lang="en-US" sz="1800" dirty="0">
                <a:effectLst/>
                <a:latin typeface="Calibri" panose="020F0502020204030204" pitchFamily="34" charset="0"/>
                <a:ea typeface="Times New Roman" panose="02020603050405020304" pitchFamily="18" charset="0"/>
              </a:rPr>
              <a:t>9,000 transactions per </a:t>
            </a:r>
            <a:r>
              <a:rPr lang="en-US" sz="1800" dirty="0">
                <a:effectLst/>
                <a:latin typeface="Calibri" panose="020F0502020204030204" pitchFamily="34" charset="0"/>
                <a:ea typeface="Calibri" panose="020F0502020204030204" pitchFamily="34" charset="0"/>
              </a:rPr>
              <a:t>Counter-Party</a:t>
            </a:r>
            <a:r>
              <a:rPr lang="en-US" sz="1800" dirty="0">
                <a:effectLst/>
                <a:latin typeface="Calibri" panose="020F0502020204030204" pitchFamily="34" charset="0"/>
                <a:ea typeface="Times New Roman" panose="02020603050405020304" pitchFamily="18" charset="0"/>
              </a:rPr>
              <a:t> per LTAS</a:t>
            </a:r>
          </a:p>
          <a:p>
            <a:pPr marL="742950" marR="0" lvl="1" indent="-285750">
              <a:spcBef>
                <a:spcPts val="0"/>
              </a:spcBef>
              <a:spcAft>
                <a:spcPts val="0"/>
              </a:spcAft>
              <a:buFont typeface="Courier New" panose="02070309020205020404" pitchFamily="49" charset="0"/>
              <a:buChar char="o"/>
            </a:pPr>
            <a:endParaRPr lang="en-US" sz="1800" dirty="0">
              <a:effectLst/>
              <a:latin typeface="Calibri" panose="020F0502020204030204" pitchFamily="34" charset="0"/>
              <a:ea typeface="Calibri" panose="020F0502020204030204" pitchFamily="34" charset="0"/>
            </a:endParaRPr>
          </a:p>
          <a:p>
            <a:pPr>
              <a:spcBef>
                <a:spcPts val="0"/>
              </a:spcBef>
            </a:pPr>
            <a:r>
              <a:rPr lang="en-US" sz="1800" dirty="0">
                <a:effectLst/>
                <a:latin typeface="Calibri" panose="020F0502020204030204" pitchFamily="34" charset="0"/>
                <a:ea typeface="Times New Roman" panose="02020603050405020304" pitchFamily="18" charset="0"/>
              </a:rPr>
              <a:t>Based on feedback, these levels are inadequate for many companies.</a:t>
            </a:r>
          </a:p>
          <a:p>
            <a:pPr marL="342900" marR="0" lvl="0" indent="-342900">
              <a:spcBef>
                <a:spcPts val="0"/>
              </a:spcBef>
              <a:spcAft>
                <a:spcPts val="0"/>
              </a:spcAft>
              <a:buFont typeface="Calibri" panose="020F0502020204030204" pitchFamily="34" charset="0"/>
              <a:buChar char="-"/>
            </a:pPr>
            <a:endParaRPr lang="en-US" sz="18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Font typeface="Courier New" panose="02070309020205020404" pitchFamily="49" charset="0"/>
              <a:buChar char="o"/>
            </a:pPr>
            <a:r>
              <a:rPr lang="en-US" sz="1800" dirty="0">
                <a:effectLst/>
                <a:highlight>
                  <a:srgbClr val="FFFF00"/>
                </a:highlight>
                <a:latin typeface="Calibri" panose="020F0502020204030204" pitchFamily="34" charset="0"/>
                <a:ea typeface="Times New Roman" panose="02020603050405020304" pitchFamily="18" charset="0"/>
              </a:rPr>
              <a:t>What is the business case for more transactions?</a:t>
            </a:r>
          </a:p>
          <a:p>
            <a:pPr lvl="2" indent="-285750">
              <a:spcBef>
                <a:spcPts val="0"/>
              </a:spcBef>
              <a:buFont typeface="Courier New" panose="02070309020205020404" pitchFamily="49" charset="0"/>
              <a:buChar char="o"/>
            </a:pPr>
            <a:r>
              <a:rPr lang="en-US" sz="1800" dirty="0">
                <a:latin typeface="Calibri" panose="020F0502020204030204" pitchFamily="34" charset="0"/>
                <a:ea typeface="Calibri" panose="020F0502020204030204" pitchFamily="34" charset="0"/>
              </a:rPr>
              <a:t>Said another way… </a:t>
            </a:r>
            <a:r>
              <a:rPr lang="en-US" sz="1800" dirty="0">
                <a:highlight>
                  <a:srgbClr val="FFFF00"/>
                </a:highlight>
                <a:latin typeface="Calibri" panose="020F0502020204030204" pitchFamily="34" charset="0"/>
                <a:ea typeface="Calibri" panose="020F0502020204030204" pitchFamily="34" charset="0"/>
              </a:rPr>
              <a:t>Why are the current transactions not enough?</a:t>
            </a:r>
            <a:endParaRPr lang="en-US" sz="1800" dirty="0">
              <a:effectLst/>
              <a:highlight>
                <a:srgbClr val="FFFF00"/>
              </a:highlight>
              <a:latin typeface="Calibri" panose="020F0502020204030204" pitchFamily="34" charset="0"/>
              <a:ea typeface="Calibri" panose="020F0502020204030204" pitchFamily="34" charset="0"/>
            </a:endParaRPr>
          </a:p>
          <a:p>
            <a:pPr marL="742950" marR="0" lvl="1" indent="-285750">
              <a:spcBef>
                <a:spcPts val="0"/>
              </a:spcBef>
              <a:spcAft>
                <a:spcPts val="0"/>
              </a:spcAft>
              <a:buFont typeface="Courier New" panose="02070309020205020404" pitchFamily="49" charset="0"/>
              <a:buChar char="o"/>
            </a:pPr>
            <a:endParaRPr lang="en-US" sz="1800" dirty="0">
              <a:effectLst/>
              <a:highlight>
                <a:srgbClr val="FFFF00"/>
              </a:highlight>
              <a:latin typeface="Calibri" panose="020F0502020204030204" pitchFamily="34" charset="0"/>
              <a:ea typeface="Times New Roman" panose="02020603050405020304" pitchFamily="18" charset="0"/>
            </a:endParaRPr>
          </a:p>
          <a:p>
            <a:pPr marL="742950" marR="0" lvl="1" indent="-285750">
              <a:spcBef>
                <a:spcPts val="0"/>
              </a:spcBef>
              <a:spcAft>
                <a:spcPts val="0"/>
              </a:spcAft>
              <a:buFont typeface="Courier New" panose="02070309020205020404" pitchFamily="49" charset="0"/>
              <a:buChar char="o"/>
            </a:pPr>
            <a:r>
              <a:rPr lang="en-US" sz="1800" dirty="0">
                <a:effectLst/>
                <a:highlight>
                  <a:srgbClr val="FFFF00"/>
                </a:highlight>
                <a:latin typeface="Calibri" panose="020F0502020204030204" pitchFamily="34" charset="0"/>
                <a:ea typeface="Times New Roman" panose="02020603050405020304" pitchFamily="18" charset="0"/>
              </a:rPr>
              <a:t>What is the desired outcome? </a:t>
            </a:r>
            <a:r>
              <a:rPr lang="en-US" sz="1800" dirty="0">
                <a:highlight>
                  <a:srgbClr val="FFFF00"/>
                </a:highlight>
                <a:latin typeface="Calibri" panose="020F0502020204030204" pitchFamily="34" charset="0"/>
              </a:rPr>
              <a:t>10% more, 50% more, 10x more?</a:t>
            </a:r>
          </a:p>
          <a:p>
            <a:pPr lvl="2" indent="-285750">
              <a:spcBef>
                <a:spcPts val="0"/>
              </a:spcBef>
              <a:buFont typeface="Courier New" panose="02070309020205020404" pitchFamily="49" charset="0"/>
              <a:buChar char="o"/>
            </a:pPr>
            <a:r>
              <a:rPr lang="en-US" sz="1800" dirty="0">
                <a:latin typeface="Calibri" panose="020F0502020204030204" pitchFamily="34" charset="0"/>
              </a:rPr>
              <a:t>Said another way… </a:t>
            </a:r>
            <a:r>
              <a:rPr lang="en-US" sz="1800" dirty="0">
                <a:highlight>
                  <a:srgbClr val="FFFF00"/>
                </a:highlight>
                <a:latin typeface="Calibri" panose="020F0502020204030204" pitchFamily="34" charset="0"/>
              </a:rPr>
              <a:t>What should ERCOT be building toward?</a:t>
            </a:r>
          </a:p>
          <a:p>
            <a:pPr lvl="1">
              <a:spcBef>
                <a:spcPts val="0"/>
              </a:spcBef>
              <a:buFont typeface="Courier New" panose="02070309020205020404" pitchFamily="49" charset="0"/>
              <a:buChar char="o"/>
            </a:pPr>
            <a:endParaRPr lang="en-US" sz="1600" dirty="0">
              <a:highlight>
                <a:srgbClr val="FFFF00"/>
              </a:highlight>
              <a:latin typeface="Calibri" panose="020F0502020204030204" pitchFamily="34" charset="0"/>
            </a:endParaRPr>
          </a:p>
          <a:p>
            <a:pPr marL="457200" lvl="1" indent="0">
              <a:spcBef>
                <a:spcPts val="0"/>
              </a:spcBef>
              <a:buNone/>
            </a:pPr>
            <a:r>
              <a:rPr lang="en-US" sz="1800" b="1" i="1" dirty="0">
                <a:latin typeface="Calibri" panose="020F0502020204030204" pitchFamily="34" charset="0"/>
              </a:rPr>
              <a:t>Some opinions at ERCOT are that we may already have adequate liquidity and need to be more focused on growth of settlement points and increased market participants, and that’s why we are asking these questions.</a:t>
            </a:r>
          </a:p>
        </p:txBody>
      </p:sp>
      <p:sp>
        <p:nvSpPr>
          <p:cNvPr id="4" name="Slide Number Placeholder 3">
            <a:extLst>
              <a:ext uri="{FF2B5EF4-FFF2-40B4-BE49-F238E27FC236}">
                <a16:creationId xmlns:a16="http://schemas.microsoft.com/office/drawing/2014/main" id="{D567A8C7-8F2B-EFEB-35D8-8C1E20180A2E}"/>
              </a:ext>
            </a:extLst>
          </p:cNvPr>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38080167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924A8-7A71-4F35-D72B-075962CB4947}"/>
              </a:ext>
            </a:extLst>
          </p:cNvPr>
          <p:cNvSpPr>
            <a:spLocks noGrp="1"/>
          </p:cNvSpPr>
          <p:nvPr>
            <p:ph type="title"/>
          </p:nvPr>
        </p:nvSpPr>
        <p:spPr/>
        <p:txBody>
          <a:bodyPr/>
          <a:lstStyle/>
          <a:p>
            <a:r>
              <a:rPr lang="en-US" dirty="0"/>
              <a:t>Update on CRR NPRRs in progress</a:t>
            </a:r>
          </a:p>
        </p:txBody>
      </p:sp>
      <p:sp>
        <p:nvSpPr>
          <p:cNvPr id="3" name="Content Placeholder 2">
            <a:extLst>
              <a:ext uri="{FF2B5EF4-FFF2-40B4-BE49-F238E27FC236}">
                <a16:creationId xmlns:a16="http://schemas.microsoft.com/office/drawing/2014/main" id="{D2D7473D-44FE-68B1-C418-44851285AE25}"/>
              </a:ext>
            </a:extLst>
          </p:cNvPr>
          <p:cNvSpPr>
            <a:spLocks noGrp="1"/>
          </p:cNvSpPr>
          <p:nvPr>
            <p:ph idx="1"/>
          </p:nvPr>
        </p:nvSpPr>
        <p:spPr/>
        <p:txBody>
          <a:bodyPr/>
          <a:lstStyle/>
          <a:p>
            <a:pPr>
              <a:spcBef>
                <a:spcPts val="0"/>
              </a:spcBef>
            </a:pPr>
            <a:r>
              <a:rPr lang="en-US" sz="1800" dirty="0">
                <a:effectLst/>
                <a:ea typeface="Times New Roman" panose="02020603050405020304" pitchFamily="18" charset="0"/>
              </a:rPr>
              <a:t>NPRR1261 Operational Flexibility for CRR auction limits will go to TAC on January 22.</a:t>
            </a:r>
          </a:p>
          <a:p>
            <a:pPr>
              <a:spcBef>
                <a:spcPts val="0"/>
              </a:spcBef>
              <a:buFont typeface="+mj-lt"/>
              <a:buAutoNum type="arabicPeriod"/>
            </a:pPr>
            <a:endParaRPr lang="en-US" sz="1800" dirty="0">
              <a:ea typeface="Times New Roman" panose="02020603050405020304" pitchFamily="18" charset="0"/>
            </a:endParaRPr>
          </a:p>
          <a:p>
            <a:pPr lvl="1">
              <a:spcBef>
                <a:spcPts val="0"/>
              </a:spcBef>
            </a:pPr>
            <a:r>
              <a:rPr lang="en-US" sz="1400" u="sng" dirty="0">
                <a:solidFill>
                  <a:srgbClr val="0563C1"/>
                </a:solidFill>
                <a:effectLst/>
                <a:ea typeface="Calibri" panose="020F0502020204030204" pitchFamily="34" charset="0"/>
                <a:hlinkClick r:id="rId2"/>
              </a:rPr>
              <a:t>https://www.ercot.com/mktrules/issues/NPRR1261</a:t>
            </a:r>
            <a:endParaRPr lang="en-US" sz="1400" u="sng" dirty="0">
              <a:solidFill>
                <a:srgbClr val="0563C1"/>
              </a:solidFill>
              <a:effectLst/>
              <a:ea typeface="Calibri" panose="020F0502020204030204" pitchFamily="34" charset="0"/>
            </a:endParaRPr>
          </a:p>
          <a:p>
            <a:pPr lvl="1">
              <a:spcBef>
                <a:spcPts val="0"/>
              </a:spcBef>
            </a:pPr>
            <a:endParaRPr lang="en-US" sz="1400" u="sng" dirty="0">
              <a:solidFill>
                <a:srgbClr val="0563C1"/>
              </a:solidFill>
              <a:effectLst/>
              <a:ea typeface="Calibri" panose="020F0502020204030204" pitchFamily="34" charset="0"/>
            </a:endParaRPr>
          </a:p>
          <a:p>
            <a:pPr lvl="1">
              <a:spcBef>
                <a:spcPts val="0"/>
              </a:spcBef>
            </a:pPr>
            <a:r>
              <a:rPr lang="en-US" sz="1400" dirty="0">
                <a:ea typeface="Times New Roman" panose="02020603050405020304" pitchFamily="18" charset="0"/>
              </a:rPr>
              <a:t>Until NPRR1261 is implemented, 3,000 limit will be used for all LTAS auctions.</a:t>
            </a:r>
          </a:p>
          <a:p>
            <a:pPr lvl="1">
              <a:spcBef>
                <a:spcPts val="0"/>
              </a:spcBef>
            </a:pPr>
            <a:endParaRPr lang="en-US" sz="1400" dirty="0">
              <a:effectLst/>
              <a:ea typeface="Calibri" panose="020F0502020204030204" pitchFamily="34" charset="0"/>
            </a:endParaRPr>
          </a:p>
          <a:p>
            <a:r>
              <a:rPr lang="en-US" sz="1800" dirty="0"/>
              <a:t>ERCOT is working with the vendor to get IAs for NPRRs for Removing Multi-month Bidding functionality and Option Pricing Report.</a:t>
            </a:r>
          </a:p>
          <a:p>
            <a:endParaRPr lang="en-US" sz="1800" b="1" i="1" dirty="0"/>
          </a:p>
          <a:p>
            <a:r>
              <a:rPr lang="en-US" sz="1800" i="1" dirty="0"/>
              <a:t>It’s worth noting that NPRR749 was implemented in 2019 to provide clearing prices for all CRRs in baseload after each auction. The updated ShadowPricePerMWH can be found in the Baseloading report for each auction after auction results are posted. The Baseloading report is in the CRR MUI and is also posted with CRR Auction Results on MIS public.</a:t>
            </a:r>
          </a:p>
          <a:p>
            <a:pPr lvl="2"/>
            <a:endParaRPr lang="en-US" sz="1000" i="1" dirty="0"/>
          </a:p>
          <a:p>
            <a:pPr lvl="1"/>
            <a:endParaRPr lang="en-US" sz="1400" dirty="0"/>
          </a:p>
        </p:txBody>
      </p:sp>
      <p:sp>
        <p:nvSpPr>
          <p:cNvPr id="4" name="Slide Number Placeholder 3">
            <a:extLst>
              <a:ext uri="{FF2B5EF4-FFF2-40B4-BE49-F238E27FC236}">
                <a16:creationId xmlns:a16="http://schemas.microsoft.com/office/drawing/2014/main" id="{508739A3-F250-95D8-E8EE-6841E4F673E2}"/>
              </a:ext>
            </a:extLst>
          </p:cNvPr>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11201712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b="1" dirty="0">
                <a:solidFill>
                  <a:schemeClr val="accent1"/>
                </a:solidFill>
              </a:rPr>
              <a:t>CRR activity calendar – overview </a:t>
            </a:r>
          </a:p>
        </p:txBody>
      </p:sp>
      <p:sp>
        <p:nvSpPr>
          <p:cNvPr id="3" name="Content Placeholder 2"/>
          <p:cNvSpPr>
            <a:spLocks noGrp="1"/>
          </p:cNvSpPr>
          <p:nvPr>
            <p:ph idx="1"/>
          </p:nvPr>
        </p:nvSpPr>
        <p:spPr>
          <a:xfrm>
            <a:off x="304800" y="1219200"/>
            <a:ext cx="8534400" cy="4953000"/>
          </a:xfrm>
        </p:spPr>
        <p:txBody>
          <a:bodyPr/>
          <a:lstStyle/>
          <a:p>
            <a:r>
              <a:rPr lang="en-US" sz="2400" dirty="0"/>
              <a:t>Protocol 7.5.1(4)(c) requires ERCOT to post an updated calendar no later than April 1 of each calendar year</a:t>
            </a:r>
          </a:p>
          <a:p>
            <a:pPr lvl="1"/>
            <a:r>
              <a:rPr lang="en-US" sz="2000" dirty="0"/>
              <a:t>Each calendar includes auction activity dates for the remainder of the current calendar year and for the two subsequent calendar years</a:t>
            </a:r>
          </a:p>
          <a:p>
            <a:pPr lvl="1"/>
            <a:r>
              <a:rPr lang="en-US" sz="2000" dirty="0"/>
              <a:t>The calendar must be approved by WMS prior to the annual posting</a:t>
            </a:r>
          </a:p>
          <a:p>
            <a:endParaRPr lang="en-US" sz="2400" dirty="0"/>
          </a:p>
          <a:p>
            <a:r>
              <a:rPr lang="en-US" sz="2400" dirty="0"/>
              <a:t>Would like feedback today from CMWG on the draft calendar before seeking final approval from WMS on February 5</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6</a:t>
            </a:fld>
            <a:endParaRPr lang="en-US"/>
          </a:p>
        </p:txBody>
      </p:sp>
    </p:spTree>
    <p:extLst>
      <p:ext uri="{BB962C8B-B14F-4D97-AF65-F5344CB8AC3E}">
        <p14:creationId xmlns:p14="http://schemas.microsoft.com/office/powerpoint/2010/main" val="10240582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b="1" dirty="0">
                <a:solidFill>
                  <a:schemeClr val="accent1"/>
                </a:solidFill>
              </a:rPr>
              <a:t>CRR activity calendar – general reminders</a:t>
            </a:r>
          </a:p>
        </p:txBody>
      </p:sp>
      <p:sp>
        <p:nvSpPr>
          <p:cNvPr id="3" name="Content Placeholder 2"/>
          <p:cNvSpPr>
            <a:spLocks noGrp="1"/>
          </p:cNvSpPr>
          <p:nvPr>
            <p:ph idx="1"/>
          </p:nvPr>
        </p:nvSpPr>
        <p:spPr>
          <a:xfrm>
            <a:off x="321733" y="914400"/>
            <a:ext cx="8517467" cy="5334000"/>
          </a:xfrm>
        </p:spPr>
        <p:txBody>
          <a:bodyPr/>
          <a:lstStyle/>
          <a:p>
            <a:r>
              <a:rPr lang="en-US" sz="2400" dirty="0"/>
              <a:t>The model build process begins 3 weeks prior to the model posting date (get outages and Common Information Model snapshot)</a:t>
            </a:r>
          </a:p>
          <a:p>
            <a:pPr lvl="1"/>
            <a:r>
              <a:rPr lang="en-US" sz="2000" dirty="0"/>
              <a:t>Added a 3</a:t>
            </a:r>
            <a:r>
              <a:rPr lang="en-US" sz="2000" baseline="30000" dirty="0"/>
              <a:t>rd</a:t>
            </a:r>
            <a:r>
              <a:rPr lang="en-US" sz="2000" dirty="0"/>
              <a:t> week at the beginning of 2023 due to changes to model build tools</a:t>
            </a:r>
          </a:p>
          <a:p>
            <a:pPr lvl="1"/>
            <a:endParaRPr lang="en-US" sz="1200" dirty="0"/>
          </a:p>
          <a:p>
            <a:r>
              <a:rPr lang="en-US" sz="2400" dirty="0"/>
              <a:t>We hold a monthly auction and a long-term auction every month of the year</a:t>
            </a:r>
          </a:p>
          <a:p>
            <a:pPr lvl="1"/>
            <a:r>
              <a:rPr lang="en-US" sz="2000" dirty="0"/>
              <a:t>Typical pattern is monthly auction bid window in the first half of the month followed by the long-term auction bid window the very next week (occasionally, there will be a one-week gap to avoid holidays)</a:t>
            </a:r>
          </a:p>
          <a:p>
            <a:pPr lvl="1"/>
            <a:r>
              <a:rPr lang="en-US" sz="2000" dirty="0"/>
              <a:t>Monthly auction results are posted one week after the bid window closes; long-term auction results are posted two weeks after the bid window closes</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7</a:t>
            </a:fld>
            <a:endParaRPr lang="en-US"/>
          </a:p>
        </p:txBody>
      </p:sp>
    </p:spTree>
    <p:extLst>
      <p:ext uri="{BB962C8B-B14F-4D97-AF65-F5344CB8AC3E}">
        <p14:creationId xmlns:p14="http://schemas.microsoft.com/office/powerpoint/2010/main" val="27224552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b="1" dirty="0">
                <a:solidFill>
                  <a:schemeClr val="accent1"/>
                </a:solidFill>
              </a:rPr>
              <a:t>CRR activity calendar – general reminders</a:t>
            </a:r>
          </a:p>
        </p:txBody>
      </p:sp>
      <p:sp>
        <p:nvSpPr>
          <p:cNvPr id="3" name="Content Placeholder 2"/>
          <p:cNvSpPr>
            <a:spLocks noGrp="1"/>
          </p:cNvSpPr>
          <p:nvPr>
            <p:ph idx="1"/>
          </p:nvPr>
        </p:nvSpPr>
        <p:spPr>
          <a:xfrm>
            <a:off x="304800" y="1219200"/>
            <a:ext cx="8534400" cy="4953000"/>
          </a:xfrm>
        </p:spPr>
        <p:txBody>
          <a:bodyPr/>
          <a:lstStyle/>
          <a:p>
            <a:r>
              <a:rPr lang="en-US" sz="2400" dirty="0"/>
              <a:t>There are two additional tabs on the calendar </a:t>
            </a:r>
          </a:p>
          <a:p>
            <a:pPr lvl="1"/>
            <a:r>
              <a:rPr lang="en-US" sz="2000" dirty="0"/>
              <a:t>“Calendar Protocol References” includes any specific protocol sections related to the selection of dates </a:t>
            </a:r>
          </a:p>
          <a:p>
            <a:pPr lvl="1"/>
            <a:r>
              <a:rPr lang="en-US" sz="2000" dirty="0"/>
              <a:t>“PCRRs” contains activity dates and protocol sections related to the annual PCRR allocation process</a:t>
            </a:r>
          </a:p>
          <a:p>
            <a:pPr lvl="1"/>
            <a:endParaRPr lang="en-US" sz="20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8</a:t>
            </a:fld>
            <a:endParaRPr lang="en-US"/>
          </a:p>
        </p:txBody>
      </p:sp>
    </p:spTree>
    <p:extLst>
      <p:ext uri="{BB962C8B-B14F-4D97-AF65-F5344CB8AC3E}">
        <p14:creationId xmlns:p14="http://schemas.microsoft.com/office/powerpoint/2010/main" val="28250287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b="1" dirty="0">
                <a:solidFill>
                  <a:schemeClr val="accent1"/>
                </a:solidFill>
              </a:rPr>
              <a:t>CRR activity calendar – description of changes</a:t>
            </a:r>
          </a:p>
        </p:txBody>
      </p:sp>
      <p:sp>
        <p:nvSpPr>
          <p:cNvPr id="3" name="Content Placeholder 2"/>
          <p:cNvSpPr>
            <a:spLocks noGrp="1"/>
          </p:cNvSpPr>
          <p:nvPr>
            <p:ph idx="1"/>
          </p:nvPr>
        </p:nvSpPr>
        <p:spPr>
          <a:xfrm>
            <a:off x="304800" y="1066800"/>
            <a:ext cx="8534400" cy="4953000"/>
          </a:xfrm>
        </p:spPr>
        <p:txBody>
          <a:bodyPr/>
          <a:lstStyle/>
          <a:p>
            <a:r>
              <a:rPr lang="en-US" sz="2400" dirty="0"/>
              <a:t>Current calendar goes through the 2027.MAR.Monthly.Auction</a:t>
            </a:r>
          </a:p>
          <a:p>
            <a:endParaRPr lang="en-US" sz="2400" dirty="0"/>
          </a:p>
          <a:p>
            <a:r>
              <a:rPr lang="en-US" sz="2400" dirty="0"/>
              <a:t>Draft dates cover CRR activities through the 2028.MAR.Monthly.Auction</a:t>
            </a:r>
          </a:p>
          <a:p>
            <a:pPr lvl="1"/>
            <a:r>
              <a:rPr lang="en-US" sz="2000" dirty="0"/>
              <a:t>Applied the same patterns to assign the dates as have been used for previous calendars to maintain Protocol requirements and consistency</a:t>
            </a:r>
          </a:p>
          <a:p>
            <a:pPr marL="457200" lvl="1" indent="0">
              <a:buNone/>
            </a:pPr>
            <a:endParaRPr lang="en-US" sz="2000" dirty="0"/>
          </a:p>
          <a:p>
            <a:r>
              <a:rPr lang="en-US" sz="2400" dirty="0"/>
              <a:t>PCRR-eligible NOIEs are encouraged to view the dates on the “PCRRs” tab of the calendar</a:t>
            </a:r>
          </a:p>
          <a:p>
            <a:endParaRPr lang="en-US" sz="24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9</a:t>
            </a:fld>
            <a:endParaRPr lang="en-US"/>
          </a:p>
        </p:txBody>
      </p:sp>
    </p:spTree>
    <p:extLst>
      <p:ext uri="{BB962C8B-B14F-4D97-AF65-F5344CB8AC3E}">
        <p14:creationId xmlns:p14="http://schemas.microsoft.com/office/powerpoint/2010/main" val="3403660619"/>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686</Words>
  <Application>Microsoft Office PowerPoint</Application>
  <PresentationFormat>On-screen Show (4:3)</PresentationFormat>
  <Paragraphs>84</Paragraphs>
  <Slides>10</Slides>
  <Notes>5</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10</vt:i4>
      </vt:variant>
    </vt:vector>
  </HeadingPairs>
  <TitlesOfParts>
    <vt:vector size="17" baseType="lpstr">
      <vt:lpstr>Arial</vt:lpstr>
      <vt:lpstr>Calibri</vt:lpstr>
      <vt:lpstr>Courier New</vt:lpstr>
      <vt:lpstr>Times New Roman</vt:lpstr>
      <vt:lpstr>1_Custom Design</vt:lpstr>
      <vt:lpstr>Office Theme</vt:lpstr>
      <vt:lpstr>Custom Design</vt:lpstr>
      <vt:lpstr>PowerPoint Presentation</vt:lpstr>
      <vt:lpstr>Agenda</vt:lpstr>
      <vt:lpstr>Historical LTAS transactions and solution times</vt:lpstr>
      <vt:lpstr>CRR Auction Transaction Limits discussion, cont’d. </vt:lpstr>
      <vt:lpstr>Update on CRR NPRRs in progress</vt:lpstr>
      <vt:lpstr>CRR activity calendar – overview </vt:lpstr>
      <vt:lpstr>CRR activity calendar – general reminders</vt:lpstr>
      <vt:lpstr>CRR activity calendar – general reminders</vt:lpstr>
      <vt:lpstr>CRR activity calendar – description of changes</vt:lpstr>
      <vt:lpstr>CRR activity calendar – next steps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2016-10-07T18:07:55Z</dcterms:created>
  <dcterms:modified xsi:type="dcterms:W3CDTF">2025-01-15T18:21:29Z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7084cbda-52b8-46fb-a7b7-cb5bd465ed85_Enabled">
    <vt:lpwstr>true</vt:lpwstr>
  </property>
  <property fmtid="{D5CDD505-2E9C-101B-9397-08002B2CF9AE}" pid="3" name="MSIP_Label_7084cbda-52b8-46fb-a7b7-cb5bd465ed85_SetDate">
    <vt:lpwstr>2024-01-22T22:35:43Z</vt:lpwstr>
  </property>
  <property fmtid="{D5CDD505-2E9C-101B-9397-08002B2CF9AE}" pid="4" name="MSIP_Label_7084cbda-52b8-46fb-a7b7-cb5bd465ed85_Method">
    <vt:lpwstr>Standard</vt:lpwstr>
  </property>
  <property fmtid="{D5CDD505-2E9C-101B-9397-08002B2CF9AE}" pid="5" name="MSIP_Label_7084cbda-52b8-46fb-a7b7-cb5bd465ed85_Name">
    <vt:lpwstr>Internal</vt:lpwstr>
  </property>
  <property fmtid="{D5CDD505-2E9C-101B-9397-08002B2CF9AE}" pid="6" name="MSIP_Label_7084cbda-52b8-46fb-a7b7-cb5bd465ed85_SiteId">
    <vt:lpwstr>0afb747d-bff7-4596-a9fc-950ef9e0ec45</vt:lpwstr>
  </property>
  <property fmtid="{D5CDD505-2E9C-101B-9397-08002B2CF9AE}" pid="7" name="MSIP_Label_7084cbda-52b8-46fb-a7b7-cb5bd465ed85_ActionId">
    <vt:lpwstr>354487cd-844f-485b-a665-d1e5a4197d8b</vt:lpwstr>
  </property>
  <property fmtid="{D5CDD505-2E9C-101B-9397-08002B2CF9AE}" pid="8" name="MSIP_Label_7084cbda-52b8-46fb-a7b7-cb5bd465ed85_ContentBits">
    <vt:lpwstr>0</vt:lpwstr>
  </property>
</Properties>
</file>