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3"/>
  </p:notesMasterIdLst>
  <p:handoutMasterIdLst>
    <p:handoutMasterId r:id="rId14"/>
  </p:handoutMasterIdLst>
  <p:sldIdLst>
    <p:sldId id="260" r:id="rId7"/>
    <p:sldId id="488" r:id="rId8"/>
    <p:sldId id="492" r:id="rId9"/>
    <p:sldId id="489" r:id="rId10"/>
    <p:sldId id="490" r:id="rId11"/>
    <p:sldId id="476"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04" userDrawn="1">
          <p15:clr>
            <a:srgbClr val="A4A3A4"/>
          </p15:clr>
        </p15:guide>
        <p15:guide id="2" pos="2880">
          <p15:clr>
            <a:srgbClr val="A4A3A4"/>
          </p15:clr>
        </p15:guide>
        <p15:guide id="3" orient="horz" pos="3744" userDrawn="1">
          <p15:clr>
            <a:srgbClr val="A4A3A4"/>
          </p15:clr>
        </p15:guide>
        <p15:guide id="4" pos="672" userDrawn="1">
          <p15:clr>
            <a:srgbClr val="A4A3A4"/>
          </p15:clr>
        </p15:guide>
        <p15:guide id="5" pos="5088"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C06ADE0-151E-C1A5-5981-3B026F0FE1B6}" name="Zapanta, Zaldy" initials="RZ" userId="S::Rizaldy.Zapanta@ercot.com::0a5d519a-fdbc-4590-9386-ba6f3827ebd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pells, Vanessa" initials="SV" lastIdx="2" clrIdx="0">
    <p:extLst>
      <p:ext uri="{19B8F6BF-5375-455C-9EA6-DF929625EA0E}">
        <p15:presenceInfo xmlns:p15="http://schemas.microsoft.com/office/powerpoint/2012/main" userId="S-1-5-21-639947351-343809578-3807592339-43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91" autoAdjust="0"/>
    <p:restoredTop sz="94660"/>
  </p:normalViewPr>
  <p:slideViewPr>
    <p:cSldViewPr showGuides="1">
      <p:cViewPr varScale="1">
        <p:scale>
          <a:sx n="123" d="100"/>
          <a:sy n="123" d="100"/>
        </p:scale>
        <p:origin x="1428" y="90"/>
      </p:cViewPr>
      <p:guideLst>
        <p:guide orient="horz" pos="1104"/>
        <p:guide pos="2880"/>
        <p:guide orient="horz" pos="3744"/>
        <p:guide pos="672"/>
        <p:guide pos="5088"/>
      </p:guideLst>
    </p:cSldViewPr>
  </p:slideViewPr>
  <p:notesTextViewPr>
    <p:cViewPr>
      <p:scale>
        <a:sx n="3" d="2"/>
        <a:sy n="3" d="2"/>
      </p:scale>
      <p:origin x="0" y="0"/>
    </p:cViewPr>
  </p:notesTextViewPr>
  <p:notesViewPr>
    <p:cSldViewPr showGuides="1">
      <p:cViewPr varScale="1">
        <p:scale>
          <a:sx n="53" d="100"/>
          <a:sy n="53" d="100"/>
        </p:scale>
        <p:origin x="2820"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1/13/2025</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1/13/2025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1</a:t>
            </a:fld>
            <a:endParaRPr lang="en-US" dirty="0"/>
          </a:p>
        </p:txBody>
      </p:sp>
    </p:spTree>
    <p:extLst>
      <p:ext uri="{BB962C8B-B14F-4D97-AF65-F5344CB8AC3E}">
        <p14:creationId xmlns:p14="http://schemas.microsoft.com/office/powerpoint/2010/main" val="20541535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76200" y="6651536"/>
            <a:ext cx="1164525" cy="246221"/>
          </a:xfrm>
          <a:prstGeom prst="rect">
            <a:avLst/>
          </a:prstGeom>
          <a:noFill/>
        </p:spPr>
        <p:txBody>
          <a:bodyPr wrap="square" rtlCol="0">
            <a:spAutoFit/>
          </a:bodyPr>
          <a:lstStyle/>
          <a:p>
            <a:pPr algn="l"/>
            <a:r>
              <a:rPr lang="en-US" sz="1000" b="0" baseline="0" dirty="0">
                <a:solidFill>
                  <a:schemeClr val="tx1"/>
                </a:solidFill>
              </a:rPr>
              <a:t>ERCOT Public</a:t>
            </a:r>
            <a:endParaRPr lang="en-US" sz="1000" b="1" dirty="0">
              <a:solidFill>
                <a:schemeClr val="tx1"/>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1905000"/>
            <a:ext cx="5105400" cy="3477875"/>
          </a:xfrm>
          <a:prstGeom prst="rect">
            <a:avLst/>
          </a:prstGeom>
          <a:noFill/>
        </p:spPr>
        <p:txBody>
          <a:bodyPr wrap="square" rtlCol="0">
            <a:spAutoFit/>
          </a:bodyPr>
          <a:lstStyle/>
          <a:p>
            <a:r>
              <a:rPr lang="en-US" sz="2000" b="1" dirty="0"/>
              <a:t>EAL Credit Formula Proposal  </a:t>
            </a:r>
          </a:p>
          <a:p>
            <a:endParaRPr lang="en-US" sz="2000" b="1" dirty="0"/>
          </a:p>
          <a:p>
            <a:endParaRPr lang="en-US" dirty="0"/>
          </a:p>
          <a:p>
            <a:r>
              <a:rPr lang="en-US" dirty="0"/>
              <a:t>Austin Rosel </a:t>
            </a:r>
          </a:p>
          <a:p>
            <a:r>
              <a:rPr lang="en-US" dirty="0"/>
              <a:t>Director, Settlements, Retail and Credit</a:t>
            </a:r>
          </a:p>
          <a:p>
            <a:endParaRPr lang="en-US" dirty="0"/>
          </a:p>
          <a:p>
            <a:endParaRPr lang="en-US" dirty="0"/>
          </a:p>
          <a:p>
            <a:r>
              <a:rPr lang="en-US" dirty="0"/>
              <a:t>Technical Advisory Committee</a:t>
            </a:r>
          </a:p>
          <a:p>
            <a:endParaRPr lang="en-US" dirty="0"/>
          </a:p>
          <a:p>
            <a:r>
              <a:rPr lang="en-US" dirty="0"/>
              <a:t>ERCOT Public</a:t>
            </a:r>
          </a:p>
          <a:p>
            <a:r>
              <a:rPr lang="en-US" dirty="0"/>
              <a:t>January 22, 2025</a:t>
            </a:r>
          </a:p>
          <a:p>
            <a:endParaRPr lang="en-US" dirty="0"/>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C6A63-ADF7-C072-F032-7FAC37D1928A}"/>
              </a:ext>
            </a:extLst>
          </p:cNvPr>
          <p:cNvSpPr>
            <a:spLocks noGrp="1"/>
          </p:cNvSpPr>
          <p:nvPr>
            <p:ph type="title"/>
          </p:nvPr>
        </p:nvSpPr>
        <p:spPr/>
        <p:txBody>
          <a:bodyPr/>
          <a:lstStyle/>
          <a:p>
            <a:r>
              <a:rPr lang="en-US" dirty="0"/>
              <a:t>EAL Credit Formula Proposal</a:t>
            </a:r>
          </a:p>
        </p:txBody>
      </p:sp>
      <p:sp>
        <p:nvSpPr>
          <p:cNvPr id="3" name="Content Placeholder 2">
            <a:extLst>
              <a:ext uri="{FF2B5EF4-FFF2-40B4-BE49-F238E27FC236}">
                <a16:creationId xmlns:a16="http://schemas.microsoft.com/office/drawing/2014/main" id="{B9D240DC-270B-3912-9E31-EA9EA619609D}"/>
              </a:ext>
            </a:extLst>
          </p:cNvPr>
          <p:cNvSpPr>
            <a:spLocks noGrp="1"/>
          </p:cNvSpPr>
          <p:nvPr>
            <p:ph idx="1"/>
          </p:nvPr>
        </p:nvSpPr>
        <p:spPr>
          <a:xfrm>
            <a:off x="351408" y="1269084"/>
            <a:ext cx="8534400" cy="4319832"/>
          </a:xfrm>
        </p:spPr>
        <p:txBody>
          <a:bodyPr/>
          <a:lstStyle/>
          <a:p>
            <a:pPr>
              <a:spcBef>
                <a:spcPts val="0"/>
              </a:spcBef>
            </a:pPr>
            <a:r>
              <a:rPr lang="en-US" sz="1800" dirty="0">
                <a:latin typeface="Calibri" panose="020F0502020204030204" pitchFamily="34" charset="0"/>
              </a:rPr>
              <a:t>Credit Finance Sub Group (CFSG)</a:t>
            </a:r>
            <a:r>
              <a:rPr lang="en-US" sz="1800" dirty="0">
                <a:effectLst/>
                <a:latin typeface="Calibri" panose="020F0502020204030204" pitchFamily="34" charset="0"/>
                <a:ea typeface="Calibri" panose="020F0502020204030204" pitchFamily="34" charset="0"/>
              </a:rPr>
              <a:t> has been extensively discussing changes to the </a:t>
            </a:r>
            <a:r>
              <a:rPr lang="en-US" sz="1800" dirty="0">
                <a:effectLst/>
                <a:latin typeface="Calibri" panose="020F0502020204030204" pitchFamily="34" charset="0"/>
                <a:ea typeface="Times New Roman" panose="02020603050405020304" pitchFamily="18" charset="0"/>
              </a:rPr>
              <a:t>Estimated Aggregate Liability (EAL) credit equation </a:t>
            </a:r>
            <a:r>
              <a:rPr lang="en-US" sz="1800" dirty="0">
                <a:effectLst/>
                <a:latin typeface="Calibri" panose="020F0502020204030204" pitchFamily="34" charset="0"/>
                <a:ea typeface="Calibri" panose="020F0502020204030204" pitchFamily="34" charset="0"/>
              </a:rPr>
              <a:t>between April 2023 and November 2024.</a:t>
            </a:r>
          </a:p>
          <a:p>
            <a:pPr>
              <a:spcBef>
                <a:spcPts val="0"/>
              </a:spcBef>
            </a:pPr>
            <a:r>
              <a:rPr lang="en-US" sz="1800" dirty="0">
                <a:effectLst/>
                <a:latin typeface="Calibri" panose="020F0502020204030204" pitchFamily="34" charset="0"/>
                <a:ea typeface="Calibri" panose="020F0502020204030204" pitchFamily="34" charset="0"/>
              </a:rPr>
              <a:t>CFSG and ERCOT credit analyzed and reviewed over 20 scenarios before landing on </a:t>
            </a:r>
            <a:r>
              <a:rPr lang="en-US" sz="1800" dirty="0">
                <a:latin typeface="Calibri" panose="020F0502020204030204" pitchFamily="34" charset="0"/>
              </a:rPr>
              <a:t>a proposed change.</a:t>
            </a:r>
          </a:p>
          <a:p>
            <a:pPr>
              <a:spcBef>
                <a:spcPts val="0"/>
              </a:spcBef>
            </a:pPr>
            <a:r>
              <a:rPr lang="en-US" sz="1800" dirty="0">
                <a:latin typeface="Calibri" panose="020F0502020204030204" pitchFamily="34" charset="0"/>
              </a:rPr>
              <a:t>A proposal was approved by CFSG via a formal vote at the December 2025 meeting.</a:t>
            </a:r>
          </a:p>
          <a:p>
            <a:pPr>
              <a:spcBef>
                <a:spcPts val="0"/>
              </a:spcBef>
            </a:pPr>
            <a:r>
              <a:rPr lang="en-US" sz="1800" dirty="0">
                <a:latin typeface="Calibri" panose="020F0502020204030204" pitchFamily="34" charset="0"/>
              </a:rPr>
              <a:t>There was a request to present the final proposal to TAC before submitting an NPRR.</a:t>
            </a:r>
          </a:p>
          <a:p>
            <a:pPr>
              <a:spcBef>
                <a:spcPts val="0"/>
              </a:spcBef>
            </a:pPr>
            <a:r>
              <a:rPr lang="en-US" sz="1800" dirty="0">
                <a:latin typeface="Calibri" panose="020F0502020204030204" pitchFamily="34" charset="0"/>
              </a:rPr>
              <a:t>Some proposals being considered were significant and would require substantial changes to the ERCOT credit system and formulas, however the final proposal is a much smaller change, more of a tweak to the formulas as opposed to a wholesale change.</a:t>
            </a:r>
            <a:endParaRPr lang="en-US" sz="1800" dirty="0">
              <a:effectLst/>
              <a:latin typeface="Calibri" panose="020F0502020204030204" pitchFamily="34" charset="0"/>
              <a:ea typeface="Calibri" panose="020F0502020204030204" pitchFamily="34" charset="0"/>
            </a:endParaRPr>
          </a:p>
          <a:p>
            <a:pPr>
              <a:spcBef>
                <a:spcPts val="0"/>
              </a:spcBef>
            </a:pPr>
            <a:r>
              <a:rPr lang="en-US" sz="1800" dirty="0">
                <a:effectLst/>
                <a:latin typeface="Calibri" panose="020F0502020204030204" pitchFamily="34" charset="0"/>
                <a:ea typeface="Calibri" panose="020F0502020204030204" pitchFamily="34" charset="0"/>
              </a:rPr>
              <a:t>ERCOT plans on submitting an NPRR for the proposal soon</a:t>
            </a:r>
            <a:r>
              <a:rPr lang="en-US" sz="1800" dirty="0">
                <a:latin typeface="Calibri" panose="020F0502020204030204" pitchFamily="34" charset="0"/>
                <a:ea typeface="Calibri" panose="020F0502020204030204" pitchFamily="34" charset="0"/>
              </a:rPr>
              <a:t>, ideally in the next month or two.</a:t>
            </a:r>
            <a:endParaRPr lang="en-US" dirty="0"/>
          </a:p>
        </p:txBody>
      </p:sp>
      <p:sp>
        <p:nvSpPr>
          <p:cNvPr id="4" name="Slide Number Placeholder 3">
            <a:extLst>
              <a:ext uri="{FF2B5EF4-FFF2-40B4-BE49-F238E27FC236}">
                <a16:creationId xmlns:a16="http://schemas.microsoft.com/office/drawing/2014/main" id="{BB0B17B3-AABA-4A89-87D3-8CFC0934AA77}"/>
              </a:ext>
            </a:extLst>
          </p:cNvPr>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32688099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8C66E8-04D7-6EF3-5973-0E9E8F00B59C}"/>
              </a:ext>
            </a:extLst>
          </p:cNvPr>
          <p:cNvSpPr>
            <a:spLocks noGrp="1"/>
          </p:cNvSpPr>
          <p:nvPr>
            <p:ph type="title"/>
          </p:nvPr>
        </p:nvSpPr>
        <p:spPr/>
        <p:txBody>
          <a:bodyPr/>
          <a:lstStyle/>
          <a:p>
            <a:r>
              <a:rPr lang="en-US" dirty="0"/>
              <a:t>EAL Credit Formula Proposal</a:t>
            </a:r>
          </a:p>
        </p:txBody>
      </p:sp>
      <p:sp>
        <p:nvSpPr>
          <p:cNvPr id="3" name="Content Placeholder 2">
            <a:extLst>
              <a:ext uri="{FF2B5EF4-FFF2-40B4-BE49-F238E27FC236}">
                <a16:creationId xmlns:a16="http://schemas.microsoft.com/office/drawing/2014/main" id="{5849ACFC-A2EE-7A49-F09C-501449E688D7}"/>
              </a:ext>
            </a:extLst>
          </p:cNvPr>
          <p:cNvSpPr>
            <a:spLocks noGrp="1"/>
          </p:cNvSpPr>
          <p:nvPr>
            <p:ph idx="1"/>
          </p:nvPr>
        </p:nvSpPr>
        <p:spPr>
          <a:xfrm>
            <a:off x="381000" y="1219200"/>
            <a:ext cx="8534400" cy="4319832"/>
          </a:xfrm>
        </p:spPr>
        <p:txBody>
          <a:bodyPr/>
          <a:lstStyle/>
          <a:p>
            <a:pPr marL="0" marR="0" lvl="0" indent="0">
              <a:spcBef>
                <a:spcPts val="0"/>
              </a:spcBef>
              <a:spcAft>
                <a:spcPts val="600"/>
              </a:spcAft>
              <a:buNone/>
            </a:pPr>
            <a:r>
              <a:rPr lang="en-US" sz="1800" dirty="0">
                <a:effectLst/>
                <a:latin typeface="Calibri" panose="020F0502020204030204" pitchFamily="34" charset="0"/>
                <a:ea typeface="Times New Roman" panose="02020603050405020304" pitchFamily="18" charset="0"/>
              </a:rPr>
              <a:t>What is Estimated Aggregate Liability?</a:t>
            </a:r>
          </a:p>
          <a:p>
            <a:pPr>
              <a:spcBef>
                <a:spcPts val="0"/>
              </a:spcBef>
              <a:spcAft>
                <a:spcPts val="600"/>
              </a:spcAft>
            </a:pPr>
            <a:r>
              <a:rPr lang="en-US" sz="1800" dirty="0">
                <a:latin typeface="Calibri" panose="020F0502020204030204" pitchFamily="34" charset="0"/>
              </a:rPr>
              <a:t>In general, ERCOT credit exposure to Real-Time and Day-Ahead Statements is estimated via the ERCOT Credit formula referred to as Estimated Aggregate Liability (EAL).  The EAL formula is defined in Nodal Protocol Section 16.11.4.3.</a:t>
            </a:r>
          </a:p>
          <a:p>
            <a:pPr>
              <a:spcBef>
                <a:spcPts val="0"/>
              </a:spcBef>
              <a:spcAft>
                <a:spcPts val="1200"/>
              </a:spcAft>
            </a:pPr>
            <a:r>
              <a:rPr lang="en-US" sz="1800" dirty="0">
                <a:latin typeface="Calibri" panose="020F0502020204030204" pitchFamily="34" charset="0"/>
              </a:rPr>
              <a:t>To participate in the ERCOT Market, Counter-Parties must be fully secured with collateral that matches or exceeds the EAL.*</a:t>
            </a:r>
            <a:endParaRPr lang="en-US" sz="1800" dirty="0">
              <a:effectLst/>
              <a:latin typeface="Calibri" panose="020F0502020204030204" pitchFamily="34" charset="0"/>
              <a:ea typeface="Times New Roman" panose="02020603050405020304" pitchFamily="18" charset="0"/>
            </a:endParaRPr>
          </a:p>
          <a:p>
            <a:pPr marL="0" marR="0" lvl="0" indent="0">
              <a:spcBef>
                <a:spcPts val="0"/>
              </a:spcBef>
              <a:spcAft>
                <a:spcPts val="600"/>
              </a:spcAft>
              <a:buNone/>
            </a:pPr>
            <a:r>
              <a:rPr lang="en-US" sz="1800" dirty="0">
                <a:effectLst/>
                <a:latin typeface="Calibri" panose="020F0502020204030204" pitchFamily="34" charset="0"/>
                <a:ea typeface="Times New Roman" panose="02020603050405020304" pitchFamily="18" charset="0"/>
              </a:rPr>
              <a:t>Why is the EAL being reviewed? </a:t>
            </a:r>
          </a:p>
          <a:p>
            <a:pPr>
              <a:spcBef>
                <a:spcPts val="0"/>
              </a:spcBef>
            </a:pPr>
            <a:r>
              <a:rPr lang="en-US" sz="1800" dirty="0">
                <a:effectLst/>
                <a:latin typeface="Calibri" panose="020F0502020204030204" pitchFamily="34" charset="0"/>
                <a:ea typeface="Times New Roman" panose="02020603050405020304" pitchFamily="18" charset="0"/>
              </a:rPr>
              <a:t>The current EAL framework co</a:t>
            </a:r>
            <a:r>
              <a:rPr lang="en-US" sz="1800" dirty="0">
                <a:latin typeface="Calibri" panose="020F0502020204030204" pitchFamily="34" charset="0"/>
              </a:rPr>
              <a:t>uld lead to unreasonably high collateralization especially when a price spike is followed by another one.</a:t>
            </a:r>
          </a:p>
          <a:p>
            <a:pPr>
              <a:spcBef>
                <a:spcPts val="0"/>
              </a:spcBef>
              <a:spcAft>
                <a:spcPts val="1200"/>
              </a:spcAft>
            </a:pPr>
            <a:r>
              <a:rPr lang="en-US" sz="1800" dirty="0">
                <a:latin typeface="Calibri" panose="020F0502020204030204" pitchFamily="34" charset="0"/>
              </a:rPr>
              <a:t>The current formula also leads to high volatility relative </a:t>
            </a:r>
            <a:r>
              <a:rPr lang="en-US" sz="1800" dirty="0">
                <a:latin typeface="Calibri" panose="020F0502020204030204" pitchFamily="34" charset="0"/>
                <a:ea typeface="Times New Roman" panose="02020603050405020304" pitchFamily="18" charset="0"/>
              </a:rPr>
              <a:t>to underlying credit exposure it is trying to measure.</a:t>
            </a:r>
            <a:endParaRPr lang="en-US" sz="1800" dirty="0">
              <a:effectLst/>
              <a:latin typeface="Calibri" panose="020F0502020204030204" pitchFamily="34" charset="0"/>
              <a:ea typeface="Times New Roman" panose="02020603050405020304" pitchFamily="18" charset="0"/>
            </a:endParaRPr>
          </a:p>
          <a:p>
            <a:pPr marL="0" indent="0">
              <a:buNone/>
            </a:pPr>
            <a:r>
              <a:rPr lang="en-US" sz="1800" dirty="0">
                <a:effectLst/>
                <a:latin typeface="Calibri" panose="020F0502020204030204" pitchFamily="34" charset="0"/>
                <a:ea typeface="Times New Roman" panose="02020603050405020304" pitchFamily="18" charset="0"/>
              </a:rPr>
              <a:t>What is the goal of the proposal? </a:t>
            </a:r>
          </a:p>
          <a:p>
            <a:r>
              <a:rPr lang="en-US" sz="1800" dirty="0">
                <a:latin typeface="Calibri" panose="020F0502020204030204" pitchFamily="34" charset="0"/>
                <a:ea typeface="Times New Roman" panose="02020603050405020304" pitchFamily="18" charset="0"/>
              </a:rPr>
              <a:t>Reduce instances of over-collateralization, referred to as “positive gaps” without increasing the instances of under-collateralization, referred to as “negative gaps”.</a:t>
            </a:r>
          </a:p>
          <a:p>
            <a:endParaRPr lang="en-US" sz="1800" dirty="0">
              <a:effectLst/>
              <a:latin typeface="Calibri" panose="020F0502020204030204" pitchFamily="34" charset="0"/>
              <a:ea typeface="Times New Roman" panose="02020603050405020304" pitchFamily="18" charset="0"/>
            </a:endParaRPr>
          </a:p>
        </p:txBody>
      </p:sp>
      <p:sp>
        <p:nvSpPr>
          <p:cNvPr id="4" name="Slide Number Placeholder 3">
            <a:extLst>
              <a:ext uri="{FF2B5EF4-FFF2-40B4-BE49-F238E27FC236}">
                <a16:creationId xmlns:a16="http://schemas.microsoft.com/office/drawing/2014/main" id="{2D16380D-4480-153A-4FC4-CA298AD50B71}"/>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8979967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6CC6C1-7F73-BA74-3D4E-9AB66AC882EE}"/>
              </a:ext>
            </a:extLst>
          </p:cNvPr>
          <p:cNvSpPr>
            <a:spLocks noGrp="1"/>
          </p:cNvSpPr>
          <p:nvPr>
            <p:ph type="title"/>
          </p:nvPr>
        </p:nvSpPr>
        <p:spPr/>
        <p:txBody>
          <a:bodyPr/>
          <a:lstStyle/>
          <a:p>
            <a:r>
              <a:rPr lang="en-US" dirty="0"/>
              <a:t>Winter storm Elliott: Example</a:t>
            </a:r>
          </a:p>
        </p:txBody>
      </p:sp>
      <p:sp>
        <p:nvSpPr>
          <p:cNvPr id="4" name="Slide Number Placeholder 3">
            <a:extLst>
              <a:ext uri="{FF2B5EF4-FFF2-40B4-BE49-F238E27FC236}">
                <a16:creationId xmlns:a16="http://schemas.microsoft.com/office/drawing/2014/main" id="{75277CCF-A63B-D772-2049-8516D3C29EF8}"/>
              </a:ext>
            </a:extLst>
          </p:cNvPr>
          <p:cNvSpPr>
            <a:spLocks noGrp="1"/>
          </p:cNvSpPr>
          <p:nvPr>
            <p:ph type="sldNum" sz="quarter" idx="4"/>
          </p:nvPr>
        </p:nvSpPr>
        <p:spPr/>
        <p:txBody>
          <a:bodyPr/>
          <a:lstStyle/>
          <a:p>
            <a:fld id="{1D93BD3E-1E9A-4970-A6F7-E7AC52762E0C}" type="slidenum">
              <a:rPr lang="en-US" smtClean="0"/>
              <a:pPr/>
              <a:t>4</a:t>
            </a:fld>
            <a:endParaRPr lang="en-US" dirty="0"/>
          </a:p>
        </p:txBody>
      </p:sp>
      <p:sp>
        <p:nvSpPr>
          <p:cNvPr id="5" name="Content Placeholder 2">
            <a:extLst>
              <a:ext uri="{FF2B5EF4-FFF2-40B4-BE49-F238E27FC236}">
                <a16:creationId xmlns:a16="http://schemas.microsoft.com/office/drawing/2014/main" id="{1CD81FFA-5988-7755-B03E-A53C0A0185A7}"/>
              </a:ext>
            </a:extLst>
          </p:cNvPr>
          <p:cNvSpPr>
            <a:spLocks noGrp="1"/>
          </p:cNvSpPr>
          <p:nvPr>
            <p:ph idx="1"/>
          </p:nvPr>
        </p:nvSpPr>
        <p:spPr>
          <a:xfrm>
            <a:off x="304800" y="723900"/>
            <a:ext cx="8534400" cy="4914900"/>
          </a:xfrm>
        </p:spPr>
        <p:txBody>
          <a:bodyPr/>
          <a:lstStyle/>
          <a:p>
            <a:pPr marL="0" marR="0" lvl="0" indent="0">
              <a:spcBef>
                <a:spcPts val="0"/>
              </a:spcBef>
              <a:spcAft>
                <a:spcPts val="0"/>
              </a:spcAft>
              <a:buNone/>
            </a:pPr>
            <a:endParaRPr lang="en-US" sz="1400" b="1" dirty="0">
              <a:effectLst/>
              <a:latin typeface="Calibri" panose="020F0502020204030204" pitchFamily="34" charset="0"/>
              <a:ea typeface="Times New Roman" panose="02020603050405020304" pitchFamily="18" charset="0"/>
            </a:endParaRPr>
          </a:p>
          <a:p>
            <a:pPr marL="0" marR="0" lvl="0" indent="0">
              <a:spcBef>
                <a:spcPts val="0"/>
              </a:spcBef>
              <a:spcAft>
                <a:spcPts val="0"/>
              </a:spcAft>
              <a:buNone/>
            </a:pPr>
            <a:endParaRPr lang="en-US" sz="1400" b="1" dirty="0">
              <a:latin typeface="Calibri" panose="020F0502020204030204" pitchFamily="34" charset="0"/>
              <a:ea typeface="Times New Roman" panose="02020603050405020304" pitchFamily="18" charset="0"/>
            </a:endParaRPr>
          </a:p>
          <a:p>
            <a:pPr marL="0" marR="0" lvl="0" indent="0">
              <a:spcBef>
                <a:spcPts val="0"/>
              </a:spcBef>
              <a:spcAft>
                <a:spcPts val="0"/>
              </a:spcAft>
              <a:buNone/>
            </a:pPr>
            <a:endParaRPr lang="en-US" sz="1400" b="1" dirty="0">
              <a:effectLst/>
              <a:latin typeface="Calibri" panose="020F0502020204030204" pitchFamily="34" charset="0"/>
              <a:ea typeface="Times New Roman" panose="02020603050405020304" pitchFamily="18" charset="0"/>
            </a:endParaRPr>
          </a:p>
        </p:txBody>
      </p:sp>
      <p:sp>
        <p:nvSpPr>
          <p:cNvPr id="7" name="Content Placeholder 2">
            <a:extLst>
              <a:ext uri="{FF2B5EF4-FFF2-40B4-BE49-F238E27FC236}">
                <a16:creationId xmlns:a16="http://schemas.microsoft.com/office/drawing/2014/main" id="{F2512281-96CE-9EE8-08CE-CE7BB92AEAF0}"/>
              </a:ext>
            </a:extLst>
          </p:cNvPr>
          <p:cNvSpPr txBox="1">
            <a:spLocks/>
          </p:cNvSpPr>
          <p:nvPr/>
        </p:nvSpPr>
        <p:spPr>
          <a:xfrm>
            <a:off x="6629400" y="925612"/>
            <a:ext cx="2354038" cy="62371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400" dirty="0">
                <a:latin typeface="Calibri" panose="020F0502020204030204" pitchFamily="34" charset="0"/>
                <a:ea typeface="Times New Roman" panose="02020603050405020304" pitchFamily="18" charset="0"/>
              </a:rPr>
              <a:t>Under the current framework credit exposures spike up higher than the initial peak (double top or even higher second top) after Winter storm Elliott had passed and settled. This led to an unreasonable over- collateralization under the existing EAL formula.  </a:t>
            </a:r>
          </a:p>
          <a:p>
            <a:pPr marL="0" indent="0">
              <a:spcBef>
                <a:spcPts val="0"/>
              </a:spcBef>
              <a:buFont typeface="Arial" panose="020B0604020202020204" pitchFamily="34" charset="0"/>
              <a:buNone/>
            </a:pPr>
            <a:endParaRPr lang="en-US" sz="1400" dirty="0">
              <a:latin typeface="Calibri" panose="020F0502020204030204" pitchFamily="34" charset="0"/>
              <a:ea typeface="Times New Roman" panose="02020603050405020304" pitchFamily="18" charset="0"/>
            </a:endParaRPr>
          </a:p>
          <a:p>
            <a:pPr marL="0" indent="0">
              <a:spcBef>
                <a:spcPts val="0"/>
              </a:spcBef>
              <a:buFont typeface="Arial" panose="020B0604020202020204" pitchFamily="34" charset="0"/>
              <a:buNone/>
            </a:pPr>
            <a:r>
              <a:rPr lang="en-US" sz="1400" dirty="0">
                <a:latin typeface="Calibri" panose="020F0502020204030204" pitchFamily="34" charset="0"/>
                <a:ea typeface="Times New Roman" panose="02020603050405020304" pitchFamily="18" charset="0"/>
              </a:rPr>
              <a:t>The new proposal addresses this “higher 2</a:t>
            </a:r>
            <a:r>
              <a:rPr lang="en-US" sz="1400" baseline="30000" dirty="0">
                <a:latin typeface="Calibri" panose="020F0502020204030204" pitchFamily="34" charset="0"/>
                <a:ea typeface="Times New Roman" panose="02020603050405020304" pitchFamily="18" charset="0"/>
              </a:rPr>
              <a:t>nd</a:t>
            </a:r>
            <a:r>
              <a:rPr lang="en-US" sz="1400" dirty="0">
                <a:latin typeface="Calibri" panose="020F0502020204030204" pitchFamily="34" charset="0"/>
                <a:ea typeface="Times New Roman" panose="02020603050405020304" pitchFamily="18" charset="0"/>
              </a:rPr>
              <a:t> top” issue and the related over-collateralization.  </a:t>
            </a:r>
          </a:p>
          <a:p>
            <a:pPr marL="0" indent="0">
              <a:spcBef>
                <a:spcPts val="0"/>
              </a:spcBef>
              <a:buFont typeface="Arial" panose="020B0604020202020204" pitchFamily="34" charset="0"/>
              <a:buNone/>
            </a:pPr>
            <a:endParaRPr lang="en-US" sz="1400" dirty="0">
              <a:latin typeface="Calibri" panose="020F0502020204030204" pitchFamily="34" charset="0"/>
              <a:ea typeface="Times New Roman" panose="02020603050405020304" pitchFamily="18" charset="0"/>
            </a:endParaRPr>
          </a:p>
          <a:p>
            <a:pPr marL="0" indent="0">
              <a:spcBef>
                <a:spcPts val="0"/>
              </a:spcBef>
              <a:buFont typeface="Arial" panose="020B0604020202020204" pitchFamily="34" charset="0"/>
              <a:buNone/>
            </a:pPr>
            <a:endParaRPr lang="en-US" sz="1400" b="1" dirty="0">
              <a:latin typeface="Calibri" panose="020F0502020204030204" pitchFamily="34" charset="0"/>
              <a:ea typeface="Times New Roman" panose="02020603050405020304" pitchFamily="18" charset="0"/>
            </a:endParaRPr>
          </a:p>
          <a:p>
            <a:pPr marL="0" indent="0">
              <a:spcBef>
                <a:spcPts val="0"/>
              </a:spcBef>
              <a:buFont typeface="Arial" panose="020B0604020202020204" pitchFamily="34" charset="0"/>
              <a:buNone/>
            </a:pPr>
            <a:endParaRPr lang="en-US" sz="1400" b="1" dirty="0">
              <a:latin typeface="Calibri" panose="020F0502020204030204" pitchFamily="34" charset="0"/>
              <a:ea typeface="Times New Roman" panose="02020603050405020304" pitchFamily="18" charset="0"/>
            </a:endParaRPr>
          </a:p>
          <a:p>
            <a:pPr marL="0" indent="0">
              <a:spcBef>
                <a:spcPts val="0"/>
              </a:spcBef>
              <a:buFont typeface="Arial" panose="020B0604020202020204" pitchFamily="34" charset="0"/>
              <a:buNone/>
            </a:pPr>
            <a:endParaRPr lang="en-US" sz="1400" b="1" dirty="0">
              <a:latin typeface="Calibri" panose="020F0502020204030204" pitchFamily="34" charset="0"/>
              <a:ea typeface="Times New Roman" panose="02020603050405020304" pitchFamily="18" charset="0"/>
            </a:endParaRPr>
          </a:p>
        </p:txBody>
      </p:sp>
      <p:pic>
        <p:nvPicPr>
          <p:cNvPr id="9" name="Picture 8">
            <a:extLst>
              <a:ext uri="{FF2B5EF4-FFF2-40B4-BE49-F238E27FC236}">
                <a16:creationId xmlns:a16="http://schemas.microsoft.com/office/drawing/2014/main" id="{3587C9CD-497A-EB43-AAEE-036D6350BDCD}"/>
              </a:ext>
            </a:extLst>
          </p:cNvPr>
          <p:cNvPicPr>
            <a:picLocks noChangeAspect="1"/>
          </p:cNvPicPr>
          <p:nvPr/>
        </p:nvPicPr>
        <p:blipFill>
          <a:blip r:embed="rId2"/>
          <a:stretch>
            <a:fillRect/>
          </a:stretch>
        </p:blipFill>
        <p:spPr>
          <a:xfrm>
            <a:off x="533400" y="990600"/>
            <a:ext cx="5478238" cy="4155513"/>
          </a:xfrm>
          <a:prstGeom prst="rect">
            <a:avLst/>
          </a:prstGeom>
        </p:spPr>
      </p:pic>
    </p:spTree>
    <p:extLst>
      <p:ext uri="{BB962C8B-B14F-4D97-AF65-F5344CB8AC3E}">
        <p14:creationId xmlns:p14="http://schemas.microsoft.com/office/powerpoint/2010/main" val="22158067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23860-7F53-4966-86CF-75E2176DF76A}"/>
              </a:ext>
            </a:extLst>
          </p:cNvPr>
          <p:cNvSpPr>
            <a:spLocks noGrp="1"/>
          </p:cNvSpPr>
          <p:nvPr>
            <p:ph type="title"/>
          </p:nvPr>
        </p:nvSpPr>
        <p:spPr>
          <a:xfrm>
            <a:off x="381000" y="243682"/>
            <a:ext cx="8458200" cy="442118"/>
          </a:xfrm>
        </p:spPr>
        <p:txBody>
          <a:bodyPr/>
          <a:lstStyle/>
          <a:p>
            <a:pPr algn="ctr"/>
            <a:r>
              <a:rPr lang="en-US" sz="2000" dirty="0"/>
              <a:t>Example Counter-Party </a:t>
            </a:r>
          </a:p>
        </p:txBody>
      </p:sp>
      <p:sp>
        <p:nvSpPr>
          <p:cNvPr id="4" name="Slide Number Placeholder 3">
            <a:extLst>
              <a:ext uri="{FF2B5EF4-FFF2-40B4-BE49-F238E27FC236}">
                <a16:creationId xmlns:a16="http://schemas.microsoft.com/office/drawing/2014/main" id="{17DB2987-2A6C-46E9-A624-4603F6AF7783}"/>
              </a:ext>
            </a:extLst>
          </p:cNvPr>
          <p:cNvSpPr>
            <a:spLocks noGrp="1"/>
          </p:cNvSpPr>
          <p:nvPr>
            <p:ph type="sldNum" sz="quarter" idx="4"/>
          </p:nvPr>
        </p:nvSpPr>
        <p:spPr/>
        <p:txBody>
          <a:bodyPr/>
          <a:lstStyle/>
          <a:p>
            <a:fld id="{1D93BD3E-1E9A-4970-A6F7-E7AC52762E0C}" type="slidenum">
              <a:rPr lang="en-US" smtClean="0"/>
              <a:pPr/>
              <a:t>5</a:t>
            </a:fld>
            <a:endParaRPr lang="en-US" dirty="0"/>
          </a:p>
        </p:txBody>
      </p:sp>
      <p:pic>
        <p:nvPicPr>
          <p:cNvPr id="5" name="Picture 4">
            <a:extLst>
              <a:ext uri="{FF2B5EF4-FFF2-40B4-BE49-F238E27FC236}">
                <a16:creationId xmlns:a16="http://schemas.microsoft.com/office/drawing/2014/main" id="{A6F01033-F68C-F6CE-9C7C-F0B2106D93E4}"/>
              </a:ext>
            </a:extLst>
          </p:cNvPr>
          <p:cNvPicPr>
            <a:picLocks noChangeAspect="1"/>
          </p:cNvPicPr>
          <p:nvPr/>
        </p:nvPicPr>
        <p:blipFill>
          <a:blip r:embed="rId2"/>
          <a:stretch>
            <a:fillRect/>
          </a:stretch>
        </p:blipFill>
        <p:spPr>
          <a:xfrm>
            <a:off x="1066800" y="914400"/>
            <a:ext cx="6859495" cy="5263020"/>
          </a:xfrm>
          <a:prstGeom prst="rect">
            <a:avLst/>
          </a:prstGeom>
        </p:spPr>
      </p:pic>
    </p:spTree>
    <p:extLst>
      <p:ext uri="{BB962C8B-B14F-4D97-AF65-F5344CB8AC3E}">
        <p14:creationId xmlns:p14="http://schemas.microsoft.com/office/powerpoint/2010/main" val="9467181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23860-7F53-4966-86CF-75E2176DF76A}"/>
              </a:ext>
            </a:extLst>
          </p:cNvPr>
          <p:cNvSpPr>
            <a:spLocks noGrp="1"/>
          </p:cNvSpPr>
          <p:nvPr>
            <p:ph type="title"/>
          </p:nvPr>
        </p:nvSpPr>
        <p:spPr>
          <a:xfrm>
            <a:off x="381000" y="243682"/>
            <a:ext cx="8458200" cy="442118"/>
          </a:xfrm>
        </p:spPr>
        <p:txBody>
          <a:bodyPr/>
          <a:lstStyle/>
          <a:p>
            <a:r>
              <a:rPr lang="en-US" dirty="0"/>
              <a:t>EAL Formula: Current vs. Proposed   </a:t>
            </a:r>
          </a:p>
        </p:txBody>
      </p:sp>
      <p:sp>
        <p:nvSpPr>
          <p:cNvPr id="4" name="Slide Number Placeholder 3">
            <a:extLst>
              <a:ext uri="{FF2B5EF4-FFF2-40B4-BE49-F238E27FC236}">
                <a16:creationId xmlns:a16="http://schemas.microsoft.com/office/drawing/2014/main" id="{17DB2987-2A6C-46E9-A624-4603F6AF7783}"/>
              </a:ext>
            </a:extLst>
          </p:cNvPr>
          <p:cNvSpPr>
            <a:spLocks noGrp="1"/>
          </p:cNvSpPr>
          <p:nvPr>
            <p:ph type="sldNum" sz="quarter" idx="4"/>
          </p:nvPr>
        </p:nvSpPr>
        <p:spPr/>
        <p:txBody>
          <a:bodyPr/>
          <a:lstStyle/>
          <a:p>
            <a:fld id="{1D93BD3E-1E9A-4970-A6F7-E7AC52762E0C}" type="slidenum">
              <a:rPr lang="en-US" smtClean="0"/>
              <a:pPr/>
              <a:t>6</a:t>
            </a:fld>
            <a:endParaRPr lang="en-US" dirty="0"/>
          </a:p>
        </p:txBody>
      </p:sp>
      <p:sp>
        <p:nvSpPr>
          <p:cNvPr id="7" name="Content Placeholder 2">
            <a:extLst>
              <a:ext uri="{FF2B5EF4-FFF2-40B4-BE49-F238E27FC236}">
                <a16:creationId xmlns:a16="http://schemas.microsoft.com/office/drawing/2014/main" id="{5A0835AC-BF0E-4AAB-93DF-8A0DC56B9C1E}"/>
              </a:ext>
            </a:extLst>
          </p:cNvPr>
          <p:cNvSpPr>
            <a:spLocks noGrp="1"/>
          </p:cNvSpPr>
          <p:nvPr>
            <p:ph idx="1"/>
          </p:nvPr>
        </p:nvSpPr>
        <p:spPr>
          <a:xfrm>
            <a:off x="209550" y="1141363"/>
            <a:ext cx="8724900" cy="3509357"/>
          </a:xfrm>
        </p:spPr>
        <p:txBody>
          <a:bodyPr/>
          <a:lstStyle/>
          <a:p>
            <a:pPr marL="0" marR="0" indent="0">
              <a:lnSpc>
                <a:spcPct val="107000"/>
              </a:lnSpc>
              <a:spcBef>
                <a:spcPts val="0"/>
              </a:spcBef>
              <a:spcAft>
                <a:spcPts val="0"/>
              </a:spcAft>
              <a:buNone/>
            </a:pPr>
            <a:endParaRPr lang="en-US" sz="1400" b="1" dirty="0">
              <a:ea typeface="Times New Roman" panose="02020603050405020304" pitchFamily="18" charset="0"/>
            </a:endParaRPr>
          </a:p>
          <a:p>
            <a:pPr marL="0" marR="0" indent="0">
              <a:lnSpc>
                <a:spcPct val="107000"/>
              </a:lnSpc>
              <a:spcBef>
                <a:spcPts val="0"/>
              </a:spcBef>
              <a:spcAft>
                <a:spcPts val="0"/>
              </a:spcAft>
              <a:buNone/>
            </a:pPr>
            <a:r>
              <a:rPr lang="en-US" sz="1400" b="1" dirty="0">
                <a:latin typeface="+mj-lt"/>
                <a:ea typeface="Times New Roman" panose="02020603050405020304" pitchFamily="18" charset="0"/>
              </a:rPr>
              <a:t>Current: Apply the forward factor to the </a:t>
            </a:r>
            <a:r>
              <a:rPr lang="en-US" sz="1400" b="1" u="sng" dirty="0">
                <a:latin typeface="+mj-lt"/>
                <a:ea typeface="Times New Roman" panose="02020603050405020304" pitchFamily="18" charset="0"/>
              </a:rPr>
              <a:t>highest</a:t>
            </a:r>
            <a:r>
              <a:rPr lang="en-US" sz="1400" b="1" dirty="0">
                <a:latin typeface="+mj-lt"/>
                <a:ea typeface="Times New Roman" panose="02020603050405020304" pitchFamily="18" charset="0"/>
              </a:rPr>
              <a:t> extrapolated historical RTM average exposures over the look back period.  </a:t>
            </a:r>
          </a:p>
          <a:p>
            <a:pPr marL="0" marR="0" indent="0">
              <a:lnSpc>
                <a:spcPct val="107000"/>
              </a:lnSpc>
              <a:spcBef>
                <a:spcPts val="0"/>
              </a:spcBef>
              <a:spcAft>
                <a:spcPts val="0"/>
              </a:spcAft>
              <a:buNone/>
            </a:pPr>
            <a:endParaRPr lang="en-US" sz="1400" b="1" dirty="0">
              <a:effectLst/>
              <a:latin typeface="+mj-lt"/>
              <a:ea typeface="Times New Roman" panose="02020603050405020304" pitchFamily="18" charset="0"/>
            </a:endParaRPr>
          </a:p>
          <a:p>
            <a:pPr marL="0" marR="0" indent="0">
              <a:lnSpc>
                <a:spcPct val="107000"/>
              </a:lnSpc>
              <a:spcBef>
                <a:spcPts val="0"/>
              </a:spcBef>
              <a:spcAft>
                <a:spcPts val="0"/>
              </a:spcAft>
              <a:buNone/>
            </a:pPr>
            <a:r>
              <a:rPr lang="en-US" sz="1400" dirty="0">
                <a:effectLst/>
                <a:latin typeface="+mj-lt"/>
                <a:ea typeface="Times New Roman" panose="02020603050405020304" pitchFamily="18" charset="0"/>
              </a:rPr>
              <a:t>EAL </a:t>
            </a:r>
            <a:r>
              <a:rPr lang="en-US" sz="1400" i="1" baseline="-25000" dirty="0">
                <a:effectLst/>
                <a:latin typeface="+mj-lt"/>
                <a:ea typeface="Times New Roman" panose="02020603050405020304" pitchFamily="18" charset="0"/>
              </a:rPr>
              <a:t>q</a:t>
            </a:r>
            <a:r>
              <a:rPr lang="en-US" sz="1400" dirty="0">
                <a:effectLst/>
                <a:latin typeface="+mj-lt"/>
                <a:ea typeface="Times New Roman" panose="02020603050405020304" pitchFamily="18" charset="0"/>
              </a:rPr>
              <a:t> = Max […, RFAF * Max {RTLE during the previous </a:t>
            </a:r>
            <a:r>
              <a:rPr lang="en-US" sz="1400" i="1" dirty="0" err="1">
                <a:effectLst/>
                <a:latin typeface="+mj-lt"/>
                <a:ea typeface="Times New Roman" panose="02020603050405020304" pitchFamily="18" charset="0"/>
              </a:rPr>
              <a:t>lrq</a:t>
            </a:r>
            <a:r>
              <a:rPr lang="en-US" sz="1400" i="1" dirty="0">
                <a:effectLst/>
                <a:latin typeface="+mj-lt"/>
                <a:ea typeface="Times New Roman" panose="02020603050405020304" pitchFamily="18" charset="0"/>
              </a:rPr>
              <a:t> </a:t>
            </a:r>
            <a:r>
              <a:rPr lang="en-US" sz="1400" dirty="0">
                <a:effectLst/>
                <a:latin typeface="+mj-lt"/>
                <a:ea typeface="Times New Roman" panose="02020603050405020304" pitchFamily="18" charset="0"/>
              </a:rPr>
              <a:t>days}, RTLF] + … *</a:t>
            </a:r>
            <a:endParaRPr lang="en-US" sz="1400" i="1" baseline="-25000" dirty="0">
              <a:effectLst/>
              <a:latin typeface="+mj-lt"/>
              <a:ea typeface="Times New Roman" panose="02020603050405020304" pitchFamily="18" charset="0"/>
            </a:endParaRPr>
          </a:p>
          <a:p>
            <a:pPr marL="0" marR="0" indent="0" algn="ctr">
              <a:lnSpc>
                <a:spcPct val="107000"/>
              </a:lnSpc>
              <a:spcBef>
                <a:spcPts val="0"/>
              </a:spcBef>
              <a:spcAft>
                <a:spcPts val="0"/>
              </a:spcAft>
              <a:buNone/>
            </a:pPr>
            <a:endParaRPr lang="en-US" sz="1400" i="1" baseline="-25000" dirty="0">
              <a:latin typeface="+mj-lt"/>
              <a:ea typeface="Times New Roman" panose="02020603050405020304" pitchFamily="18" charset="0"/>
            </a:endParaRPr>
          </a:p>
          <a:p>
            <a:pPr marL="0" indent="0" algn="ctr">
              <a:lnSpc>
                <a:spcPct val="107000"/>
              </a:lnSpc>
              <a:spcBef>
                <a:spcPts val="0"/>
              </a:spcBef>
              <a:buNone/>
            </a:pPr>
            <a:endParaRPr lang="en-US" sz="1400" dirty="0">
              <a:solidFill>
                <a:srgbClr val="FF0000"/>
              </a:solidFill>
              <a:latin typeface="+mj-lt"/>
              <a:ea typeface="Calibri" panose="020F0502020204030204" pitchFamily="34" charset="0"/>
            </a:endParaRPr>
          </a:p>
          <a:p>
            <a:pPr marL="0" indent="0">
              <a:lnSpc>
                <a:spcPct val="107000"/>
              </a:lnSpc>
              <a:spcBef>
                <a:spcPts val="0"/>
              </a:spcBef>
              <a:buNone/>
            </a:pPr>
            <a:r>
              <a:rPr lang="en-US" sz="1400" b="1" dirty="0">
                <a:effectLst/>
                <a:latin typeface="+mj-lt"/>
                <a:ea typeface="Calibri" panose="020F0502020204030204" pitchFamily="34" charset="0"/>
                <a:cs typeface="Calibri" panose="020F0502020204030204" pitchFamily="34" charset="0"/>
              </a:rPr>
              <a:t>ERCOT Proposal: </a:t>
            </a:r>
            <a:r>
              <a:rPr lang="en-US" sz="1400" b="1" dirty="0">
                <a:latin typeface="+mj-lt"/>
                <a:ea typeface="Times New Roman" panose="02020603050405020304" pitchFamily="18" charset="0"/>
              </a:rPr>
              <a:t>Apply the forward factor to each extrapolated historical average exposures and take the highest over the look back period. </a:t>
            </a:r>
          </a:p>
          <a:p>
            <a:pPr marL="0" indent="0" algn="ctr">
              <a:lnSpc>
                <a:spcPct val="107000"/>
              </a:lnSpc>
              <a:spcBef>
                <a:spcPts val="0"/>
              </a:spcBef>
              <a:buNone/>
            </a:pPr>
            <a:endParaRPr lang="en-US" sz="1400" dirty="0">
              <a:solidFill>
                <a:srgbClr val="FF0000"/>
              </a:solidFill>
              <a:latin typeface="+mj-lt"/>
              <a:ea typeface="Calibri" panose="020F0502020204030204" pitchFamily="34" charset="0"/>
            </a:endParaRPr>
          </a:p>
          <a:p>
            <a:pPr marL="0" indent="0">
              <a:lnSpc>
                <a:spcPct val="107000"/>
              </a:lnSpc>
              <a:spcBef>
                <a:spcPts val="0"/>
              </a:spcBef>
              <a:buNone/>
            </a:pPr>
            <a:r>
              <a:rPr lang="en-US" sz="1400" dirty="0">
                <a:effectLst/>
                <a:latin typeface="Arial-BoldMT"/>
                <a:ea typeface="Calibri" panose="020F0502020204030204" pitchFamily="34" charset="0"/>
                <a:cs typeface="Arial-BoldMT"/>
              </a:rPr>
              <a:t>EAL q = Max […, </a:t>
            </a:r>
            <a:r>
              <a:rPr lang="en-US" sz="1400" dirty="0">
                <a:solidFill>
                  <a:srgbClr val="FF0000"/>
                </a:solidFill>
                <a:effectLst/>
                <a:latin typeface="Arial-BoldMT"/>
                <a:ea typeface="Calibri" panose="020F0502020204030204" pitchFamily="34" charset="0"/>
                <a:cs typeface="Arial-BoldMT"/>
              </a:rPr>
              <a:t>Max{(</a:t>
            </a:r>
            <a:r>
              <a:rPr lang="en-US" sz="1400" dirty="0">
                <a:effectLst/>
                <a:latin typeface="Arial-BoldMT"/>
                <a:ea typeface="Calibri" panose="020F0502020204030204" pitchFamily="34" charset="0"/>
                <a:cs typeface="Arial-BoldMT"/>
              </a:rPr>
              <a:t>RFAF * </a:t>
            </a:r>
            <a:r>
              <a:rPr lang="en-US" sz="1400" strike="sngStrike" dirty="0">
                <a:solidFill>
                  <a:srgbClr val="FF0000"/>
                </a:solidFill>
                <a:effectLst/>
                <a:latin typeface="Arial-BoldMT"/>
                <a:ea typeface="Calibri" panose="020F0502020204030204" pitchFamily="34" charset="0"/>
                <a:cs typeface="Arial-BoldMT"/>
              </a:rPr>
              <a:t>Max {</a:t>
            </a:r>
            <a:r>
              <a:rPr lang="en-US" sz="1400" dirty="0">
                <a:effectLst/>
                <a:latin typeface="Arial-BoldMT"/>
                <a:ea typeface="Calibri" panose="020F0502020204030204" pitchFamily="34" charset="0"/>
                <a:cs typeface="Arial-BoldMT"/>
              </a:rPr>
              <a:t>RTLE</a:t>
            </a:r>
            <a:r>
              <a:rPr lang="en-US" sz="1400" dirty="0">
                <a:solidFill>
                  <a:srgbClr val="FF0000"/>
                </a:solidFill>
                <a:effectLst/>
                <a:latin typeface="Arial-BoldMT"/>
                <a:ea typeface="Calibri" panose="020F0502020204030204" pitchFamily="34" charset="0"/>
                <a:cs typeface="Arial-BoldMT"/>
              </a:rPr>
              <a:t>)</a:t>
            </a:r>
            <a:r>
              <a:rPr lang="en-US" sz="1400" dirty="0">
                <a:effectLst/>
                <a:latin typeface="Arial-BoldMT"/>
                <a:ea typeface="Calibri" panose="020F0502020204030204" pitchFamily="34" charset="0"/>
                <a:cs typeface="Arial-BoldMT"/>
              </a:rPr>
              <a:t> during the previous </a:t>
            </a:r>
            <a:r>
              <a:rPr lang="en-US" sz="1400" i="1" dirty="0" err="1">
                <a:effectLst/>
                <a:latin typeface="Arial-BoldMT"/>
                <a:ea typeface="Calibri" panose="020F0502020204030204" pitchFamily="34" charset="0"/>
                <a:cs typeface="Arial-BoldMT"/>
              </a:rPr>
              <a:t>lrq</a:t>
            </a:r>
            <a:r>
              <a:rPr lang="en-US" sz="1400" dirty="0">
                <a:effectLst/>
                <a:latin typeface="Arial-BoldMT"/>
                <a:ea typeface="Calibri" panose="020F0502020204030204" pitchFamily="34" charset="0"/>
                <a:cs typeface="Arial-BoldMT"/>
              </a:rPr>
              <a:t> days}, RTLF] + … *</a:t>
            </a:r>
          </a:p>
          <a:p>
            <a:pPr marL="0" indent="0" algn="ctr">
              <a:lnSpc>
                <a:spcPct val="107000"/>
              </a:lnSpc>
              <a:spcBef>
                <a:spcPts val="0"/>
              </a:spcBef>
              <a:buNone/>
            </a:pPr>
            <a:endParaRPr lang="en-US" sz="1400" dirty="0">
              <a:solidFill>
                <a:srgbClr val="FF0000"/>
              </a:solidFill>
              <a:effectLst/>
              <a:latin typeface="+mj-lt"/>
              <a:ea typeface="Times New Roman" panose="02020603050405020304" pitchFamily="18" charset="0"/>
            </a:endParaRPr>
          </a:p>
          <a:p>
            <a:pPr marL="0" indent="0" algn="ctr">
              <a:lnSpc>
                <a:spcPct val="107000"/>
              </a:lnSpc>
              <a:spcBef>
                <a:spcPts val="0"/>
              </a:spcBef>
              <a:buNone/>
            </a:pPr>
            <a:endParaRPr lang="en-US" sz="1400" dirty="0">
              <a:solidFill>
                <a:srgbClr val="FF0000"/>
              </a:solidFill>
              <a:latin typeface="+mj-lt"/>
              <a:ea typeface="Times New Roman" panose="02020603050405020304" pitchFamily="18" charset="0"/>
            </a:endParaRPr>
          </a:p>
          <a:p>
            <a:pPr marL="0" marR="0" indent="0">
              <a:spcBef>
                <a:spcPts val="0"/>
              </a:spcBef>
              <a:spcAft>
                <a:spcPts val="0"/>
              </a:spcAft>
              <a:buNone/>
            </a:pPr>
            <a:endParaRPr lang="en-US" sz="1600" b="1" dirty="0">
              <a:effectLst/>
              <a:latin typeface="Calibri" panose="020F0502020204030204" pitchFamily="34" charset="0"/>
              <a:ea typeface="Times New Roman" panose="02020603050405020304" pitchFamily="18" charset="0"/>
            </a:endParaRPr>
          </a:p>
        </p:txBody>
      </p:sp>
      <p:sp>
        <p:nvSpPr>
          <p:cNvPr id="3" name="TextBox 2">
            <a:extLst>
              <a:ext uri="{FF2B5EF4-FFF2-40B4-BE49-F238E27FC236}">
                <a16:creationId xmlns:a16="http://schemas.microsoft.com/office/drawing/2014/main" id="{1A3AF441-95FB-47B7-2835-1EA5BF1D491C}"/>
              </a:ext>
            </a:extLst>
          </p:cNvPr>
          <p:cNvSpPr txBox="1"/>
          <p:nvPr/>
        </p:nvSpPr>
        <p:spPr>
          <a:xfrm>
            <a:off x="371383" y="5867400"/>
            <a:ext cx="8229600" cy="276999"/>
          </a:xfrm>
          <a:prstGeom prst="rect">
            <a:avLst/>
          </a:prstGeom>
          <a:noFill/>
        </p:spPr>
        <p:txBody>
          <a:bodyPr wrap="square" rtlCol="0">
            <a:spAutoFit/>
          </a:bodyPr>
          <a:lstStyle/>
          <a:p>
            <a:r>
              <a:rPr lang="en-US" sz="1200" dirty="0">
                <a:latin typeface="Calibri" panose="020F0502020204030204" pitchFamily="34" charset="0"/>
              </a:rPr>
              <a:t>* Unaffected variables have been removed to improve readability in presentation.</a:t>
            </a:r>
            <a:endParaRPr lang="en-US" sz="1200" dirty="0">
              <a:effectLst/>
              <a:latin typeface="Calibri" panose="020F0502020204030204" pitchFamily="34" charset="0"/>
              <a:ea typeface="Times New Roman" panose="02020603050405020304" pitchFamily="18" charset="0"/>
            </a:endParaRPr>
          </a:p>
        </p:txBody>
      </p:sp>
      <p:sp>
        <p:nvSpPr>
          <p:cNvPr id="6" name="TextBox 5">
            <a:extLst>
              <a:ext uri="{FF2B5EF4-FFF2-40B4-BE49-F238E27FC236}">
                <a16:creationId xmlns:a16="http://schemas.microsoft.com/office/drawing/2014/main" id="{F940C7D5-09CF-DF89-5F90-E74373F10A97}"/>
              </a:ext>
            </a:extLst>
          </p:cNvPr>
          <p:cNvSpPr txBox="1"/>
          <p:nvPr/>
        </p:nvSpPr>
        <p:spPr>
          <a:xfrm>
            <a:off x="209550" y="4089508"/>
            <a:ext cx="8391432" cy="1169551"/>
          </a:xfrm>
          <a:prstGeom prst="rect">
            <a:avLst/>
          </a:prstGeom>
          <a:noFill/>
        </p:spPr>
        <p:txBody>
          <a:bodyPr wrap="square">
            <a:spAutoFit/>
          </a:bodyPr>
          <a:lstStyle/>
          <a:p>
            <a:pPr lvl="1"/>
            <a:r>
              <a:rPr lang="en-US" sz="1400" dirty="0">
                <a:latin typeface="Calibri" panose="020F0502020204030204" pitchFamily="34" charset="0"/>
                <a:ea typeface="Times New Roman" panose="02020603050405020304" pitchFamily="18" charset="0"/>
              </a:rPr>
              <a:t>Additional changes:</a:t>
            </a:r>
          </a:p>
          <a:p>
            <a:pPr marL="742950" lvl="1" indent="-285750">
              <a:buFont typeface="Arial" panose="020B0604020202020204" pitchFamily="34" charset="0"/>
              <a:buChar char="•"/>
            </a:pPr>
            <a:r>
              <a:rPr lang="en-US" sz="1400" dirty="0">
                <a:latin typeface="Calibri" panose="020F0502020204030204" pitchFamily="34" charset="0"/>
                <a:ea typeface="Times New Roman" panose="02020603050405020304" pitchFamily="18" charset="0"/>
              </a:rPr>
              <a:t>Created seasonal lookback periods of 40 days for the summer months and 20 days for non-summer. (</a:t>
            </a:r>
            <a:r>
              <a:rPr lang="en-US" sz="1400" dirty="0" err="1">
                <a:latin typeface="Calibri" panose="020F0502020204030204" pitchFamily="34" charset="0"/>
                <a:ea typeface="Times New Roman" panose="02020603050405020304" pitchFamily="18" charset="0"/>
              </a:rPr>
              <a:t>lrq</a:t>
            </a:r>
            <a:r>
              <a:rPr lang="en-US" sz="1400" dirty="0">
                <a:latin typeface="Calibri" panose="020F0502020204030204" pitchFamily="34" charset="0"/>
                <a:ea typeface="Times New Roman" panose="02020603050405020304" pitchFamily="18" charset="0"/>
              </a:rPr>
              <a:t> value in formula)</a:t>
            </a:r>
          </a:p>
          <a:p>
            <a:pPr marL="742950" lvl="1" indent="-285750">
              <a:buFont typeface="Arial" panose="020B0604020202020204" pitchFamily="34" charset="0"/>
              <a:buChar char="•"/>
            </a:pPr>
            <a:r>
              <a:rPr lang="en-US" sz="1400" dirty="0">
                <a:latin typeface="Calibri" panose="020F0502020204030204" pitchFamily="34" charset="0"/>
                <a:ea typeface="Times New Roman" panose="02020603050405020304" pitchFamily="18" charset="0"/>
              </a:rPr>
              <a:t>Increased the Minimum Credit Exposure (MCE), which serves as a floor to the EAL formula, to cover 2 days of estimated load volumes from the current 1 day.</a:t>
            </a:r>
          </a:p>
        </p:txBody>
      </p:sp>
    </p:spTree>
    <p:extLst>
      <p:ext uri="{BB962C8B-B14F-4D97-AF65-F5344CB8AC3E}">
        <p14:creationId xmlns:p14="http://schemas.microsoft.com/office/powerpoint/2010/main" val="2890851902"/>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purl.org/dc/terms/"/>
    <ds:schemaRef ds:uri="http://schemas.openxmlformats.org/package/2006/metadata/core-properties"/>
    <ds:schemaRef ds:uri="http://purl.org/dc/dcmitype/"/>
    <ds:schemaRef ds:uri="http://purl.org/dc/elements/1.1/"/>
    <ds:schemaRef ds:uri="http://schemas.microsoft.com/office/2006/documentManagement/types"/>
    <ds:schemaRef ds:uri="http://schemas.microsoft.com/office/infopath/2007/PartnerControls"/>
    <ds:schemaRef ds:uri="http://www.w3.org/XML/1998/namespace"/>
    <ds:schemaRef ds:uri="c34af464-7aa1-4edd-9be4-83dffc1cb926"/>
    <ds:schemaRef ds:uri="http://schemas.microsoft.com/office/2006/metadata/properties"/>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53147</TotalTime>
  <Words>554</Words>
  <Application>Microsoft Office PowerPoint</Application>
  <PresentationFormat>On-screen Show (4:3)</PresentationFormat>
  <Paragraphs>56</Paragraphs>
  <Slides>6</Slides>
  <Notes>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6</vt:i4>
      </vt:variant>
    </vt:vector>
  </HeadingPairs>
  <TitlesOfParts>
    <vt:vector size="13" baseType="lpstr">
      <vt:lpstr>Arial</vt:lpstr>
      <vt:lpstr>Arial-BoldMT</vt:lpstr>
      <vt:lpstr>Calibri</vt:lpstr>
      <vt:lpstr>Times New Roman</vt:lpstr>
      <vt:lpstr>1_Custom Design</vt:lpstr>
      <vt:lpstr>Office Theme</vt:lpstr>
      <vt:lpstr>Custom Design</vt:lpstr>
      <vt:lpstr>PowerPoint Presentation</vt:lpstr>
      <vt:lpstr>EAL Credit Formula Proposal</vt:lpstr>
      <vt:lpstr>EAL Credit Formula Proposal</vt:lpstr>
      <vt:lpstr>Winter storm Elliott: Example</vt:lpstr>
      <vt:lpstr>Example Counter-Party </vt:lpstr>
      <vt:lpstr>EAL Formula: Current vs. Proposed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Rosel, Austin</cp:lastModifiedBy>
  <cp:revision>603</cp:revision>
  <cp:lastPrinted>2016-01-21T20:53:15Z</cp:lastPrinted>
  <dcterms:created xsi:type="dcterms:W3CDTF">2016-01-21T15:20:31Z</dcterms:created>
  <dcterms:modified xsi:type="dcterms:W3CDTF">2025-01-15T17:48:14Z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2023-10-06T20:34:45Z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c0b2b8ba-cace-4c3c-96d7-e426ee90befd</vt:lpwstr>
  </property>
  <property fmtid="{D5CDD505-2E9C-101B-9397-08002B2CF9AE}" pid="9" name="MSIP_Label_7084cbda-52b8-46fb-a7b7-cb5bd465ed85_ContentBits">
    <vt:lpwstr>0</vt:lpwstr>
  </property>
</Properties>
</file>