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4"/>
  </p:notesMasterIdLst>
  <p:handoutMasterIdLst>
    <p:handoutMasterId r:id="rId15"/>
  </p:handoutMasterIdLst>
  <p:sldIdLst>
    <p:sldId id="260" r:id="rId6"/>
    <p:sldId id="328" r:id="rId7"/>
    <p:sldId id="333" r:id="rId8"/>
    <p:sldId id="338" r:id="rId9"/>
    <p:sldId id="337" r:id="rId10"/>
    <p:sldId id="335" r:id="rId11"/>
    <p:sldId id="336" r:id="rId12"/>
    <p:sldId id="318" r:id="rId13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78323" autoAdjust="0"/>
  </p:normalViewPr>
  <p:slideViewPr>
    <p:cSldViewPr snapToGrid="0" snapToObjects="1">
      <p:cViewPr varScale="1">
        <p:scale>
          <a:sx n="79" d="100"/>
          <a:sy n="79" d="100"/>
        </p:scale>
        <p:origin x="2142" y="29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BA60F340-41C2-44CD-B6D6-9999D4BF1FED}"/>
    <pc:docChg chg="addSld modSld">
      <pc:chgData name="Rich, Katie" userId="3620f8dc-0feb-404a-830b-2bf5ef6469a8" providerId="ADAL" clId="{BA60F340-41C2-44CD-B6D6-9999D4BF1FED}" dt="2025-01-13T20:14:59.569" v="432" actId="6549"/>
      <pc:docMkLst>
        <pc:docMk/>
      </pc:docMkLst>
      <pc:sldChg chg="modSp mod">
        <pc:chgData name="Rich, Katie" userId="3620f8dc-0feb-404a-830b-2bf5ef6469a8" providerId="ADAL" clId="{BA60F340-41C2-44CD-B6D6-9999D4BF1FED}" dt="2025-01-13T20:06:22.516" v="16" actId="20577"/>
        <pc:sldMkLst>
          <pc:docMk/>
          <pc:sldMk cId="2277274887" sldId="318"/>
        </pc:sldMkLst>
        <pc:spChg chg="mod">
          <ac:chgData name="Rich, Katie" userId="3620f8dc-0feb-404a-830b-2bf5ef6469a8" providerId="ADAL" clId="{BA60F340-41C2-44CD-B6D6-9999D4BF1FED}" dt="2025-01-13T20:06:22.516" v="16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BA60F340-41C2-44CD-B6D6-9999D4BF1FED}" dt="2025-01-13T20:04:45.791" v="2" actId="2711"/>
        <pc:sldMkLst>
          <pc:docMk/>
          <pc:sldMk cId="2028478618" sldId="328"/>
        </pc:sldMkLst>
        <pc:spChg chg="mod">
          <ac:chgData name="Rich, Katie" userId="3620f8dc-0feb-404a-830b-2bf5ef6469a8" providerId="ADAL" clId="{BA60F340-41C2-44CD-B6D6-9999D4BF1FED}" dt="2025-01-13T20:04:45.791" v="2" actId="2711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BA60F340-41C2-44CD-B6D6-9999D4BF1FED}" dt="2025-01-13T20:10:50.469" v="296" actId="21"/>
        <pc:sldMkLst>
          <pc:docMk/>
          <pc:sldMk cId="3936082161" sldId="333"/>
        </pc:sldMkLst>
        <pc:spChg chg="mod">
          <ac:chgData name="Rich, Katie" userId="3620f8dc-0feb-404a-830b-2bf5ef6469a8" providerId="ADAL" clId="{BA60F340-41C2-44CD-B6D6-9999D4BF1FED}" dt="2025-01-13T20:10:50.469" v="296" actId="21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BA60F340-41C2-44CD-B6D6-9999D4BF1FED}" dt="2025-01-13T20:14:59.569" v="432" actId="6549"/>
        <pc:sldMkLst>
          <pc:docMk/>
          <pc:sldMk cId="291680222" sldId="335"/>
        </pc:sldMkLst>
        <pc:spChg chg="mod">
          <ac:chgData name="Rich, Katie" userId="3620f8dc-0feb-404a-830b-2bf5ef6469a8" providerId="ADAL" clId="{BA60F340-41C2-44CD-B6D6-9999D4BF1FED}" dt="2025-01-13T20:14:59.569" v="432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 modNotesTx">
        <pc:chgData name="Rich, Katie" userId="3620f8dc-0feb-404a-830b-2bf5ef6469a8" providerId="ADAL" clId="{BA60F340-41C2-44CD-B6D6-9999D4BF1FED}" dt="2025-01-13T20:14:28.164" v="431" actId="113"/>
        <pc:sldMkLst>
          <pc:docMk/>
          <pc:sldMk cId="2100108524" sldId="336"/>
        </pc:sldMkLst>
        <pc:spChg chg="mod">
          <ac:chgData name="Rich, Katie" userId="3620f8dc-0feb-404a-830b-2bf5ef6469a8" providerId="ADAL" clId="{BA60F340-41C2-44CD-B6D6-9999D4BF1FED}" dt="2025-01-13T20:05:44.504" v="5" actId="108"/>
          <ac:spMkLst>
            <pc:docMk/>
            <pc:sldMk cId="2100108524" sldId="336"/>
            <ac:spMk id="3" creationId="{D0E8FE7A-0B84-57F4-0E31-B519DF9F0B82}"/>
          </ac:spMkLst>
        </pc:spChg>
      </pc:sldChg>
      <pc:sldChg chg="modSp new mod">
        <pc:chgData name="Rich, Katie" userId="3620f8dc-0feb-404a-830b-2bf5ef6469a8" providerId="ADAL" clId="{BA60F340-41C2-44CD-B6D6-9999D4BF1FED}" dt="2025-01-13T20:13:09.404" v="424" actId="20577"/>
        <pc:sldMkLst>
          <pc:docMk/>
          <pc:sldMk cId="4137051509" sldId="338"/>
        </pc:sldMkLst>
        <pc:spChg chg="mod">
          <ac:chgData name="Rich, Katie" userId="3620f8dc-0feb-404a-830b-2bf5ef6469a8" providerId="ADAL" clId="{BA60F340-41C2-44CD-B6D6-9999D4BF1FED}" dt="2025-01-13T20:11:06.780" v="315" actId="20577"/>
          <ac:spMkLst>
            <pc:docMk/>
            <pc:sldMk cId="4137051509" sldId="338"/>
            <ac:spMk id="2" creationId="{6DD53BA8-8ED4-9CAD-03C1-FC68E468FAAD}"/>
          </ac:spMkLst>
        </pc:spChg>
        <pc:spChg chg="mod">
          <ac:chgData name="Rich, Katie" userId="3620f8dc-0feb-404a-830b-2bf5ef6469a8" providerId="ADAL" clId="{BA60F340-41C2-44CD-B6D6-9999D4BF1FED}" dt="2025-01-13T20:13:09.404" v="424" actId="20577"/>
          <ac:spMkLst>
            <pc:docMk/>
            <pc:sldMk cId="4137051509" sldId="338"/>
            <ac:spMk id="3" creationId="{5772B3E7-6118-AE83-D24B-1A98859AA15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highlight>
                  <a:srgbClr val="FFFF00"/>
                </a:highlight>
              </a:rPr>
              <a:t>New items related to Grid Forming requirements being reviewed by DWG and IBRWG.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January 23,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>
                <a:solidFill>
                  <a:srgbClr val="2D3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NOGRR 271, Related to NPRR1257, Limit on Amount of RRS a Resource can Provide Using Primary Frequency Response - Approved with 10/21/24 IA </a:t>
            </a:r>
          </a:p>
          <a:p>
            <a:pPr marL="366713" lvl="1" indent="0">
              <a:buNone/>
            </a:pPr>
            <a:endParaRPr lang="en-US" sz="2400" b="1" dirty="0">
              <a:solidFill>
                <a:srgbClr val="2D33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400" b="1" dirty="0">
                <a:solidFill>
                  <a:srgbClr val="2D3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 117, Addition of Resiliency Assessment and Criteria to Reflect PUCT Rule Changes - Approved with 7/17/24 IA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NPRR 1257, Limit on Amount of RRS a Resource can Provide Using Primary Frequency Response – Approved language as proposed</a:t>
            </a:r>
          </a:p>
          <a:p>
            <a:pPr marL="366713" lvl="1" indent="0">
              <a:buNone/>
            </a:pPr>
            <a:endParaRPr lang="en-US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3BA8-8ED4-9CAD-03C1-FC68E468F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B3E7-6118-AE83-D24B-1A98859AA15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Open Action Items (proposal to remove):</a:t>
            </a:r>
          </a:p>
          <a:p>
            <a:pPr algn="l"/>
            <a:r>
              <a:rPr lang="en-US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TAC Assignment: September 6, 2023 EEA2 Event – review what occurred, improvements that can be made including: EEA threshold/trigger, PRC calculations, relaxation of constraints during EEA, CMPs before EEAs, management of HDL override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All revision requests associated with this task have been completed</a:t>
            </a: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TAC Assignment: Remaining KTCs from Battery Energy Storage Task Force (BESTF)</a:t>
            </a:r>
          </a:p>
          <a:p>
            <a:pPr lvl="1"/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KTC 15-5 Black Start Service</a:t>
            </a:r>
          </a:p>
          <a:p>
            <a:pPr lvl="1"/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KTC 15-6 RMR and MRA Services</a:t>
            </a:r>
          </a:p>
          <a:p>
            <a:pPr lvl="1"/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KTC 15-9 Governor Dead-band Telemetry as a Concept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All items except KTC 15-5 (which is being reviewed at BSWG) are completed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8D65A-F1DA-AD23-62B3-C747C756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5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ED9AA-D0DA-D97C-1BA7-6721863A4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Recent ROS Actions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8CE71-6D98-1BBE-14F1-5210EB74C951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1264, Creation of a New Energy Attribute Certificate Program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273, Related to NPRR1264, Creation of a New Energy Attribute Certificate Program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123, Related to NPRR1264, Creation of a New Energy Attribute Certificate Program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RRGRR 038, Related to NPRR1264, Creation of a New Energy Attribute Certificate Program</a:t>
            </a:r>
          </a:p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Tabled all four to allow WMS to take action first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5AFB3B-F593-9EEC-4B9B-538A295F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1229, Real-Time Constraint Management Plan Energy Payment (ROS)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1234, Interconnection Requirements for Large Loads and Modeling Standards for Loads 25 MW or Greater (NDSWG)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</a:t>
            </a: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265, Related to NPRR 1238, Voluntary Registration of Loads with Curtailable Load Capabilities (OWG)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 272,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Advanced Grid Support Requirements for Inverter-Based ESRs (DWG and IBRWG)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115, Related to NPRR 1234, Interconnection Requirements for Large Loads and Modeling Standards for Loads 25 MW or Greater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119, Stability Constraint Modeling Assumptions in the Regional Transmission Plan (PLWG)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PGRR120, SSO Prevention for Generator Interconnection (PLWG and DWG)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121, Related to NOGRR272, Advanced Grid Support Requirements for Inverter-Based ESRs (DWG and IBRWG)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122, Reliability Performance Criteria for Loss of Load (DWG and PLWG)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February 6 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67921</TotalTime>
  <Words>514</Words>
  <Application>Microsoft Office PowerPoint</Application>
  <PresentationFormat>On-screen Show (4:3)</PresentationFormat>
  <Paragraphs>52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Calibri</vt:lpstr>
      <vt:lpstr>Roboto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Recent ROS Actions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1228</cp:revision>
  <cp:lastPrinted>2017-05-22T18:26:12Z</cp:lastPrinted>
  <dcterms:created xsi:type="dcterms:W3CDTF">2010-04-12T23:12:02Z</dcterms:created>
  <dcterms:modified xsi:type="dcterms:W3CDTF">2025-01-13T20:15:08Z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