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3"/>
  </p:sldMasterIdLst>
  <p:notesMasterIdLst>
    <p:notesMasterId r:id="rId10"/>
  </p:notesMasterIdLst>
  <p:handoutMasterIdLst>
    <p:handoutMasterId r:id="rId11"/>
  </p:handoutMasterIdLst>
  <p:sldIdLst>
    <p:sldId id="260" r:id="rId4"/>
    <p:sldId id="2598" r:id="rId5"/>
    <p:sldId id="2596" r:id="rId6"/>
    <p:sldId id="2597" r:id="rId7"/>
    <p:sldId id="2599" r:id="rId8"/>
    <p:sldId id="375" r:id="rId9"/>
  </p:sldIdLst>
  <p:sldSz cx="9144000" cy="6858000" type="screen4x3"/>
  <p:notesSz cx="7023100" cy="93091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32" userDrawn="1">
          <p15:clr>
            <a:srgbClr val="A4A3A4"/>
          </p15:clr>
        </p15:guide>
        <p15:guide id="2" pos="221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595" autoAdjust="0"/>
  </p:normalViewPr>
  <p:slideViewPr>
    <p:cSldViewPr snapToGrid="0" snapToObjects="1">
      <p:cViewPr varScale="1">
        <p:scale>
          <a:sx n="67" d="100"/>
          <a:sy n="67" d="100"/>
        </p:scale>
        <p:origin x="1284" y="40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78" d="100"/>
          <a:sy n="78" d="100"/>
        </p:scale>
        <p:origin x="-2034" y="-102"/>
      </p:cViewPr>
      <p:guideLst>
        <p:guide orient="horz" pos="2932"/>
        <p:guide pos="2212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viewProps" Target="viewProp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2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753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A93900B-E395-43E7-8304-29909643870B}" type="datetimeFigureOut">
              <a:rPr lang="en-US"/>
              <a:pPr>
                <a:defRPr/>
              </a:pPr>
              <a:t>1/15/2025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41738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7531" y="8841738"/>
            <a:ext cx="3043979" cy="465773"/>
          </a:xfrm>
          <a:prstGeom prst="rect">
            <a:avLst/>
          </a:prstGeom>
        </p:spPr>
        <p:txBody>
          <a:bodyPr vert="horz" wrap="square" lIns="91577" tIns="45789" rIns="91577" bIns="457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99E6681-5ED2-4276-ADE9-96EBF7D3732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12685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753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916DEC4A-A848-423D-B6D0-8A125B2D4CA1}" type="datetimeFigureOut">
              <a:rPr lang="en-US"/>
              <a:pPr>
                <a:defRPr/>
              </a:pPr>
              <a:t>1/15/2025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4275" y="698500"/>
            <a:ext cx="4654550" cy="34909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77" tIns="45789" rIns="91577" bIns="45789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2946" y="4422459"/>
            <a:ext cx="5617208" cy="4188778"/>
          </a:xfrm>
          <a:prstGeom prst="rect">
            <a:avLst/>
          </a:prstGeom>
        </p:spPr>
        <p:txBody>
          <a:bodyPr vert="horz" lIns="91577" tIns="45789" rIns="91577" bIns="45789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8841738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7531" y="8841738"/>
            <a:ext cx="3043979" cy="465773"/>
          </a:xfrm>
          <a:prstGeom prst="rect">
            <a:avLst/>
          </a:prstGeom>
        </p:spPr>
        <p:txBody>
          <a:bodyPr vert="horz" wrap="square" lIns="91577" tIns="45789" rIns="91577" bIns="457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B56BE11-F7D4-4A51-97C7-9E59A26F3BF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74253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DEEEA60B-7622-4EC2-8DF7-099F1D6081DA}" type="slidenum">
              <a:rPr lang="en-US" altLang="en-US" smtClean="0">
                <a:latin typeface="Calibri" panose="020F0502020204030204" pitchFamily="34" charset="0"/>
              </a:rPr>
              <a:pPr/>
              <a:t>1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2816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marL="0" marR="0" lvl="0" indent="0" algn="r" defTabSz="4572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4AE44D9-16B7-444D-AA66-52C3E69C02E8}" type="slidenum">
              <a:rPr kumimoji="0" lang="en-US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+mn-ea"/>
                <a:cs typeface="Arial" panose="020B0604020202020204" pitchFamily="34" charset="0"/>
              </a:rPr>
              <a:pPr marL="0" marR="0" lvl="0" indent="0" algn="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437578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3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14042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4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713274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091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94754E99-A0E5-4899-94D8-C73D0E406896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492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F7754F16-BD6A-4448-A728-D47AE01157D9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392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10896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6"/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58EF099-2B0E-49FB-A308-8F2246FAE50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4274" r:id="rId1"/>
    <p:sldLayoutId id="2147494275" r:id="rId2"/>
    <p:sldLayoutId id="2147494276" r:id="rId3"/>
    <p:sldLayoutId id="2147494277" r:id="rId4"/>
  </p:sldLayoutIdLst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3"/>
          <p:cNvGrpSpPr>
            <a:grpSpLocks/>
          </p:cNvGrpSpPr>
          <p:nvPr/>
        </p:nvGrpSpPr>
        <p:grpSpPr bwMode="auto">
          <a:xfrm>
            <a:off x="787399" y="1968797"/>
            <a:ext cx="7718425" cy="2523768"/>
            <a:chOff x="787399" y="1397398"/>
            <a:chExt cx="7718425" cy="2523300"/>
          </a:xfrm>
        </p:grpSpPr>
        <p:sp>
          <p:nvSpPr>
            <p:cNvPr id="7171" name="TextBox 9"/>
            <p:cNvSpPr txBox="1">
              <a:spLocks noChangeArrowheads="1"/>
            </p:cNvSpPr>
            <p:nvPr/>
          </p:nvSpPr>
          <p:spPr bwMode="auto">
            <a:xfrm>
              <a:off x="787399" y="1397398"/>
              <a:ext cx="7718425" cy="2523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US" altLang="en-US" sz="3200" b="1" dirty="0"/>
                <a:t>RMS Update to TAC </a:t>
              </a:r>
              <a:endParaRPr lang="en-US" altLang="en-US" sz="2000" dirty="0"/>
            </a:p>
            <a:p>
              <a:pPr eaLnBrk="1" hangingPunct="1"/>
              <a:r>
                <a:rPr lang="en-US" altLang="en-US" dirty="0"/>
                <a:t> </a:t>
              </a:r>
            </a:p>
            <a:p>
              <a:pPr eaLnBrk="1" hangingPunct="1"/>
              <a:r>
                <a:rPr lang="en-US" altLang="en-US" dirty="0"/>
                <a:t>January 22</a:t>
              </a:r>
              <a:r>
                <a:rPr lang="en-US" altLang="en-US" baseline="30000" dirty="0"/>
                <a:t>nd</a:t>
              </a:r>
              <a:r>
                <a:rPr lang="en-US" altLang="en-US" dirty="0"/>
                <a:t>, 2025</a:t>
              </a:r>
            </a:p>
            <a:p>
              <a:pPr eaLnBrk="1" hangingPunct="1"/>
              <a:endParaRPr lang="en-US" altLang="en-US" dirty="0"/>
            </a:p>
            <a:p>
              <a:pPr eaLnBrk="1" hangingPunct="1"/>
              <a:endParaRPr lang="en-US" altLang="en-US" dirty="0"/>
            </a:p>
            <a:p>
              <a:pPr eaLnBrk="1" hangingPunct="1"/>
              <a:r>
                <a:rPr lang="en-US" altLang="en-US" dirty="0"/>
                <a:t>Debbie McKeever							John Schatz</a:t>
              </a:r>
            </a:p>
            <a:p>
              <a:pPr eaLnBrk="1" hangingPunct="1"/>
              <a:r>
                <a:rPr lang="en-US" altLang="en-US" dirty="0"/>
                <a:t>Oncor Electric Delivery					Vistra Operations Company</a:t>
              </a:r>
            </a:p>
            <a:p>
              <a:pPr eaLnBrk="1" hangingPunct="1"/>
              <a:r>
                <a:rPr lang="en-US" altLang="en-US" dirty="0"/>
                <a:t>RMS Chair								RMS Vice Chair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698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55747" y="927666"/>
            <a:ext cx="8531225" cy="4920683"/>
          </a:xfrm>
          <a:prstGeom prst="rect">
            <a:avLst/>
          </a:prstGeom>
          <a:noFill/>
          <a:ln>
            <a:noFill/>
          </a:ln>
          <a:effec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Election of RMS Leadership </a:t>
            </a: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lang="en-US" b="0" dirty="0">
              <a:solidFill>
                <a:prstClr val="black"/>
              </a:solidFill>
              <a:latin typeface="Arial"/>
            </a:endParaRP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	Chair								Vice Chair</a:t>
            </a: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lang="en-US" b="0" dirty="0">
                <a:solidFill>
                  <a:prstClr val="black"/>
                </a:solidFill>
                <a:latin typeface="Arial"/>
              </a:rPr>
              <a:t>	Debbie McKeever					John Schatz</a:t>
            </a: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	Oncor Electric Delivery 				Vistra Operations Company</a:t>
            </a: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lang="en-US" b="0" dirty="0">
              <a:solidFill>
                <a:prstClr val="black"/>
              </a:solidFill>
              <a:latin typeface="Arial"/>
            </a:endParaRP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Table RMGRR182, Related to NPRR1264, Creation of a New Energy Attribute Certificate Program</a:t>
            </a: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lang="en-US" b="0" dirty="0">
                <a:solidFill>
                  <a:prstClr val="black"/>
                </a:solidFill>
                <a:latin typeface="Arial"/>
              </a:rPr>
              <a:t>RMS will consider approving RMGRR182 once there has been final PRS approval for the associated NPRR1264, Creation of a New Energy Attribute Certificate Program </a:t>
            </a:r>
            <a:endParaRPr kumimoji="0" lang="en-US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kumimoji="0" lang="en-US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  <a:p>
            <a:pPr marL="0" marR="0" lvl="0" indent="0" algn="l" defTabSz="4572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	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5BC1C09-36B7-4C30-B6FB-D43041D1DC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9662" y="141043"/>
            <a:ext cx="8531225" cy="670993"/>
          </a:xfrm>
        </p:spPr>
        <p:txBody>
          <a:bodyPr/>
          <a:lstStyle/>
          <a:p>
            <a:r>
              <a:rPr lang="en-US" dirty="0"/>
              <a:t>RMS Voting Items  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69301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93847" y="832416"/>
            <a:ext cx="8517039" cy="5530283"/>
          </a:xfrm>
          <a:prstGeom prst="rect">
            <a:avLst/>
          </a:prstGeom>
          <a:noFill/>
          <a:ln>
            <a:noFill/>
          </a:ln>
          <a:effec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Sunset Lubbock Retail Integration Task Force (LRITF)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	Task Force agreed the goals are complete according to the Scope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	LP&amp;L is integrated into Retail Competition 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	Stabilization status - Issues related to Billing and Usage in progress 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  Status updates will be provided at RMS meetings as needed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	Weekly conference calls will continue – Led by LP&amp;L </a:t>
            </a:r>
          </a:p>
          <a:p>
            <a:pPr lvl="1">
              <a:spcAft>
                <a:spcPts val="600"/>
              </a:spcAft>
            </a:pPr>
            <a:r>
              <a:rPr lang="en-US" b="0" dirty="0"/>
              <a:t>	 	Communication issues</a:t>
            </a:r>
          </a:p>
          <a:p>
            <a:pPr lvl="1">
              <a:spcAft>
                <a:spcPts val="600"/>
              </a:spcAft>
            </a:pPr>
            <a:r>
              <a:rPr lang="en-US" b="0" dirty="0"/>
              <a:t> 		Explore resolutions </a:t>
            </a:r>
          </a:p>
          <a:p>
            <a:pPr lvl="1">
              <a:spcAft>
                <a:spcPts val="600"/>
              </a:spcAft>
            </a:pPr>
            <a:r>
              <a:rPr lang="en-US" b="0" dirty="0"/>
              <a:t>		Track issues and progress 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RMS would like to acknowledge and thank the LRITF Co-Chairs for leading this Task Force through a successful retail integration. 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Michael Winegeart, LP&amp;L – Chris Rowley, Oncor – Sheri Wiegand, TXU </a:t>
            </a:r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sz="1800" b="0" dirty="0"/>
          </a:p>
          <a:p>
            <a:pPr marL="0" indent="0">
              <a:spcAft>
                <a:spcPts val="600"/>
              </a:spcAft>
              <a:buNone/>
            </a:pPr>
            <a:endParaRPr lang="en-US" sz="1800" b="0" dirty="0"/>
          </a:p>
          <a:p>
            <a:pPr marL="0" indent="0">
              <a:spcAft>
                <a:spcPts val="600"/>
              </a:spcAft>
              <a:buNone/>
            </a:pPr>
            <a:r>
              <a:rPr lang="en-US" sz="1800" b="0" dirty="0"/>
              <a:t>	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5BC1C09-36B7-4C30-B6FB-D43041D1DC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9662" y="141043"/>
            <a:ext cx="8531225" cy="670993"/>
          </a:xfrm>
        </p:spPr>
        <p:txBody>
          <a:bodyPr/>
          <a:lstStyle/>
          <a:p>
            <a:r>
              <a:rPr lang="en-US" dirty="0"/>
              <a:t>RMS Voting Items  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99077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93847" y="670491"/>
            <a:ext cx="8531225" cy="5530283"/>
          </a:xfrm>
          <a:prstGeom prst="rect">
            <a:avLst/>
          </a:prstGeom>
          <a:noFill/>
          <a:ln>
            <a:noFill/>
          </a:ln>
          <a:effec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Sunset Market Coordination Team (MCT)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TX SET v5.0 and associated changes are fully implemented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ERCOT, existing Retail Market Participants and more than 20 new REPs successfully completed testing and systems’ migration 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Task Force scope of work is complete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Stabilization is complete</a:t>
            </a:r>
          </a:p>
          <a:p>
            <a:pPr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en-US" b="0" dirty="0"/>
              <a:t>Any future associated issues will be managed by TX SET 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RMS would like to acknowledge and thank Kathryn Thurman with ERCOT for leading MCT. 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Dave Michelsen and the many ERCOT Teams for managing the many phases of the project through migration. 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TX SET, TDTMS, ERCOT and many Market Participants for the years of participation.</a:t>
            </a:r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sz="1800" b="0" dirty="0"/>
          </a:p>
          <a:p>
            <a:pPr marL="0" indent="0">
              <a:spcAft>
                <a:spcPts val="600"/>
              </a:spcAft>
              <a:buNone/>
            </a:pPr>
            <a:endParaRPr lang="en-US" sz="1800" b="0" dirty="0"/>
          </a:p>
          <a:p>
            <a:pPr marL="0" indent="0">
              <a:spcAft>
                <a:spcPts val="600"/>
              </a:spcAft>
              <a:buNone/>
            </a:pPr>
            <a:r>
              <a:rPr lang="en-US" sz="1800" b="0" dirty="0"/>
              <a:t>	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5BC1C09-36B7-4C30-B6FB-D43041D1DC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9662" y="141043"/>
            <a:ext cx="8531225" cy="670993"/>
          </a:xfrm>
        </p:spPr>
        <p:txBody>
          <a:bodyPr/>
          <a:lstStyle/>
          <a:p>
            <a:r>
              <a:rPr lang="en-US" dirty="0"/>
              <a:t>RMS Voting Items  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53867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95608C-31B1-44C9-B8BB-02D1ACC020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RMS WG and TF Primary Activities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3CE70801-BC50-4B82-91FC-9A1106D8C545}"/>
              </a:ext>
            </a:extLst>
          </p:cNvPr>
          <p:cNvSpPr txBox="1"/>
          <p:nvPr/>
        </p:nvSpPr>
        <p:spPr>
          <a:xfrm>
            <a:off x="419099" y="781050"/>
            <a:ext cx="8458200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Profiling Working Group (PWG)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Reevaluating purpose, needs, benefits of Annual Validation (AV)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AV didn’t take place in 2024 – discussing AV schedule for 2025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AV will take place in 2025 – both Residential and Business Profiles </a:t>
            </a:r>
          </a:p>
          <a:p>
            <a:endParaRPr lang="en-US" dirty="0"/>
          </a:p>
          <a:p>
            <a:r>
              <a:rPr lang="en-US" dirty="0"/>
              <a:t>Retail Market Training Task Force (RMTTF)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Modifying Instructor Led Training materials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TX SET – changes from version 4.0A to new version 5.0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MarkeTrak Overview (SCR817 Enhancements)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MarkeTrak Switch Hold and Inadvertent Gain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   Collectively with ERCOT, developing a Retail Training Schedule for 2025</a:t>
            </a:r>
          </a:p>
          <a:p>
            <a:endParaRPr lang="en-US" dirty="0"/>
          </a:p>
          <a:p>
            <a:r>
              <a:rPr lang="en-US" dirty="0"/>
              <a:t>Texas Standard Electronic Transactions (TX SET)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Updating Testing scripts and validating new TX SET v5.0 processes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Changes are being proposed for clean up – TX SET v5.0</a:t>
            </a:r>
          </a:p>
          <a:p>
            <a:endParaRPr lang="en-US" dirty="0"/>
          </a:p>
          <a:p>
            <a:r>
              <a:rPr lang="en-US" dirty="0"/>
              <a:t>Texas Data Transport and MarkeTrak System (TDTMS)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Reviewed Switch Hold language to determine planned retail outage impacts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Inadvertent Gain identifying processing impacts with Transactional solution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68839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7457" y="156280"/>
            <a:ext cx="8214102" cy="669782"/>
          </a:xfrm>
        </p:spPr>
        <p:txBody>
          <a:bodyPr>
            <a:normAutofit/>
          </a:bodyPr>
          <a:lstStyle/>
          <a:p>
            <a:r>
              <a:rPr lang="en-US" sz="2800" dirty="0"/>
              <a:t>	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557" y="279400"/>
            <a:ext cx="8668097" cy="4667250"/>
          </a:xfrm>
        </p:spPr>
        <p:txBody>
          <a:bodyPr>
            <a:normAutofit/>
          </a:bodyPr>
          <a:lstStyle/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endParaRPr lang="en-US" sz="18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endParaRPr lang="en-US" sz="18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r>
              <a:rPr lang="en-US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en-US" sz="4000" dirty="0"/>
              <a:t>Questions?</a:t>
            </a:r>
          </a:p>
          <a:p>
            <a:pPr marL="0" indent="0" algn="ctr">
              <a:buNone/>
            </a:pPr>
            <a:endParaRPr lang="en-US" sz="4000" dirty="0"/>
          </a:p>
          <a:p>
            <a:pPr marL="0" indent="0" algn="ctr">
              <a:buNone/>
            </a:pPr>
            <a:r>
              <a:rPr lang="en-US" sz="4000" dirty="0"/>
              <a:t>Thank You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8012081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3AD6A9D-E05D-44AF-B5F9-103C86E8102F}">
  <ds:schemaRefs>
    <ds:schemaRef ds:uri="http://schemas.openxmlformats.org/package/2006/metadata/core-properties"/>
    <ds:schemaRef ds:uri="http://www.w3.org/XML/1998/namespace"/>
    <ds:schemaRef ds:uri="http://schemas.microsoft.com/office/infopath/2007/PartnerControls"/>
    <ds:schemaRef ds:uri="http://purl.org/dc/dcmitype/"/>
    <ds:schemaRef ds:uri="http://purl.org/dc/elements/1.1/"/>
    <ds:schemaRef ds:uri="http://schemas.microsoft.com/office/2006/documentManagement/types"/>
    <ds:schemaRef ds:uri="c34af464-7aa1-4edd-9be4-83dffc1cb926"/>
    <ds:schemaRef ds:uri="http://schemas.microsoft.com/office/2006/metadata/properties"/>
    <ds:schemaRef ds:uri="http://purl.org/dc/terms/"/>
  </ds:schemaRefs>
</ds:datastoreItem>
</file>

<file path=customXml/itemProps2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15100</TotalTime>
  <Words>521</Words>
  <Application>Microsoft Office PowerPoint</Application>
  <PresentationFormat>On-screen Show (4:3)</PresentationFormat>
  <Paragraphs>94</Paragraphs>
  <Slides>6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Courier New</vt:lpstr>
      <vt:lpstr>Times New Roman</vt:lpstr>
      <vt:lpstr>Custom Design</vt:lpstr>
      <vt:lpstr>PowerPoint Presentation</vt:lpstr>
      <vt:lpstr>RMS Voting Items   </vt:lpstr>
      <vt:lpstr>RMS Voting Items   </vt:lpstr>
      <vt:lpstr>RMS Voting Items   </vt:lpstr>
      <vt:lpstr>RMS WG and TF Primary Activities </vt:lpstr>
      <vt:lpstr>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Mckeever, Deborah</cp:lastModifiedBy>
  <cp:revision>839</cp:revision>
  <cp:lastPrinted>2023-09-19T20:21:51Z</cp:lastPrinted>
  <dcterms:created xsi:type="dcterms:W3CDTF">2010-04-12T23:12:02Z</dcterms:created>
  <dcterms:modified xsi:type="dcterms:W3CDTF">2025-01-15T19:10:10Z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2023-07-14T17:21:52Z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d8e5c145-1c97-4dfa-ac29-6cd666e16cb8</vt:lpwstr>
  </property>
  <property fmtid="{D5CDD505-2E9C-101B-9397-08002B2CF9AE}" pid="9" name="MSIP_Label_7084cbda-52b8-46fb-a7b7-cb5bd465ed85_ContentBits">
    <vt:lpwstr>0</vt:lpwstr>
  </property>
  <property fmtid="{D5CDD505-2E9C-101B-9397-08002B2CF9AE}" pid="10" name="MSIP_Label_e3ac3a1a-de19-428b-b395-6d250d7743fb_Enabled">
    <vt:lpwstr>true</vt:lpwstr>
  </property>
  <property fmtid="{D5CDD505-2E9C-101B-9397-08002B2CF9AE}" pid="11" name="MSIP_Label_e3ac3a1a-de19-428b-b395-6d250d7743fb_SetDate">
    <vt:lpwstr>2025-01-15T17:28:20Z</vt:lpwstr>
  </property>
  <property fmtid="{D5CDD505-2E9C-101B-9397-08002B2CF9AE}" pid="12" name="MSIP_Label_e3ac3a1a-de19-428b-b395-6d250d7743fb_Method">
    <vt:lpwstr>Standard</vt:lpwstr>
  </property>
  <property fmtid="{D5CDD505-2E9C-101B-9397-08002B2CF9AE}" pid="13" name="MSIP_Label_e3ac3a1a-de19-428b-b395-6d250d7743fb_Name">
    <vt:lpwstr>Internal Use Only</vt:lpwstr>
  </property>
  <property fmtid="{D5CDD505-2E9C-101B-9397-08002B2CF9AE}" pid="14" name="MSIP_Label_e3ac3a1a-de19-428b-b395-6d250d7743fb_SiteId">
    <vt:lpwstr>88cc5fd7-fd78-44b6-ad75-b6915088974f</vt:lpwstr>
  </property>
  <property fmtid="{D5CDD505-2E9C-101B-9397-08002B2CF9AE}" pid="15" name="MSIP_Label_e3ac3a1a-de19-428b-b395-6d250d7743fb_ActionId">
    <vt:lpwstr>30021f18-cb86-4241-a7dc-973fa2a696ac</vt:lpwstr>
  </property>
  <property fmtid="{D5CDD505-2E9C-101B-9397-08002B2CF9AE}" pid="16" name="MSIP_Label_e3ac3a1a-de19-428b-b395-6d250d7743fb_ContentBits">
    <vt:lpwstr>0</vt:lpwstr>
  </property>
</Properties>
</file>

<file path=docProps/thumbnail.jpeg>
</file>