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98" r:id="rId5"/>
    <p:sldId id="2596" r:id="rId6"/>
    <p:sldId id="2597" r:id="rId7"/>
    <p:sldId id="2599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67" d="100"/>
          <a:sy n="67" d="100"/>
        </p:scale>
        <p:origin x="1284" y="4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AE44D9-16B7-444D-AA66-52C3E69C02E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75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27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523768"/>
            <a:chOff x="787399" y="1397398"/>
            <a:chExt cx="7718425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January 22</a:t>
              </a:r>
              <a:r>
                <a:rPr lang="en-US" altLang="en-US" baseline="30000" dirty="0"/>
                <a:t>nd</a:t>
              </a:r>
              <a:r>
                <a:rPr lang="en-US" altLang="en-US" dirty="0"/>
                <a:t>, 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		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5747" y="927666"/>
            <a:ext cx="8531225" cy="492068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Election of RMS Leadership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Chair								Vice Chair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0" dirty="0">
                <a:solidFill>
                  <a:prstClr val="black"/>
                </a:solidFill>
                <a:latin typeface="Arial"/>
              </a:rPr>
              <a:t>	Debbie McKeever					John Schatz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Oncor Electric Delivery 				Vistra Operations Company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Table RMGRR182, Related to NPRR1264, Creation of a New Energy Attribute Certificate Program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0" dirty="0">
                <a:solidFill>
                  <a:prstClr val="black"/>
                </a:solidFill>
                <a:latin typeface="Arial"/>
              </a:rPr>
              <a:t>RMS will consider approving RMGRR182 once there has been final PRS approval for the associated NPRR1264, Creation of a New Energy Attribute Certificate Program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41043"/>
            <a:ext cx="8531225" cy="670993"/>
          </a:xfrm>
        </p:spPr>
        <p:txBody>
          <a:bodyPr/>
          <a:lstStyle/>
          <a:p>
            <a:r>
              <a:rPr lang="en-US" dirty="0"/>
              <a:t>RMS Voting Items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93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7" y="832416"/>
            <a:ext cx="8517039" cy="553028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Sunset Lubbock Retail Integration Task Force (LRITF)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	Task Force agreed the goals are complete according to the Scope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	LP&amp;L is integrated into Retail Competition 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	Stabilization status - Issues related to Billing and Usage in progress 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  Status updates will be provided at RMS meetings as needed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	Weekly conference calls will continue – Led by LP&amp;L 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	 	Communication issues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 		Explore resolutions 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		Track issues and progress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RMS would like to acknowledge and thank the LRITF Co-Chairs for leading this Task Force through a successful retail integration.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Michael Winegeart, LP&amp;L – Chris Rowley, Oncor – Sheri Wiegand, TXU 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41043"/>
            <a:ext cx="8531225" cy="670993"/>
          </a:xfrm>
        </p:spPr>
        <p:txBody>
          <a:bodyPr/>
          <a:lstStyle/>
          <a:p>
            <a:r>
              <a:rPr lang="en-US" dirty="0"/>
              <a:t>RMS Voting Items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0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7" y="670491"/>
            <a:ext cx="8531225" cy="553028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Sunset Market Coordination Team (MCT)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TX SET v5.0 and associated changes are fully implemented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ERCOT, existing Retail Market Participants and more than 20 new REPs successfully completed testing and systems’ migration 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Task Force scope of work is complete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Stabilization is complete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0" dirty="0"/>
              <a:t>Any future associated issues will be managed by TX SET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RMS would like to acknowledge and thank Kathryn Thurman with ERCOT for leading MCT.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Dave Michelsen and the many ERCOT Teams for managing the many phases of the project through migration.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TX SET, TDTMS, ERCOT and many Market Participants for the years of participation.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41043"/>
            <a:ext cx="8531225" cy="670993"/>
          </a:xfrm>
        </p:spPr>
        <p:txBody>
          <a:bodyPr/>
          <a:lstStyle/>
          <a:p>
            <a:r>
              <a:rPr lang="en-US" dirty="0"/>
              <a:t>RMS Voting Items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8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WG and TF Primary Activities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419099" y="781050"/>
            <a:ext cx="8458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Reevaluating purpose, needs, benefits of Annual Validation (AV)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 didn’t take place in 2024 – discussing AV schedule for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 will take place in 2025 – both Residential and Business Profiles </a:t>
            </a:r>
          </a:p>
          <a:p>
            <a:endParaRPr lang="en-US" dirty="0"/>
          </a:p>
          <a:p>
            <a:r>
              <a:rPr lang="en-US" dirty="0"/>
              <a:t>Retail Market Training Task Force (RMTTF)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Modifying Instructor Led Training materials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TX SET – changes from version 4.0A to new version 5.0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MarkeTrak Overview (SCR817 Enhancements)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MarkeTrak Switch Hold and Inadvertent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 Collectively with ERCOT, developing a Retail Training Schedule for 2025</a:t>
            </a:r>
          </a:p>
          <a:p>
            <a:endParaRPr lang="en-US" dirty="0"/>
          </a:p>
          <a:p>
            <a:r>
              <a:rPr lang="en-US" dirty="0"/>
              <a:t>Texas Standard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Updating Testing scripts and validating new TX SET v5.0 processes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Changes are being proposed for clean up – TX SET v5.0</a:t>
            </a:r>
          </a:p>
          <a:p>
            <a:endParaRPr lang="en-US" dirty="0"/>
          </a:p>
          <a:p>
            <a:r>
              <a:rPr lang="en-US" dirty="0"/>
              <a:t>Texas Data Transport and MarkeTrak System (TDTMS)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Reviewed Switch Hold language to determine planned retail outage impacts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Inadvertent Gain identifying processing impacts with Transactional solution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15100</TotalTime>
  <Words>521</Words>
  <Application>Microsoft Office PowerPoint</Application>
  <PresentationFormat>On-screen Show (4:3)</PresentationFormat>
  <Paragraphs>94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Custom Design</vt:lpstr>
      <vt:lpstr>PowerPoint Presentation</vt:lpstr>
      <vt:lpstr>RMS Voting Items   </vt:lpstr>
      <vt:lpstr>RMS Voting Items   </vt:lpstr>
      <vt:lpstr>RMS Voting Items   </vt:lpstr>
      <vt:lpstr>RMS WG and TF Primary Activities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839</cp:revision>
  <cp:lastPrinted>2023-09-19T20:21:51Z</cp:lastPrinted>
  <dcterms:created xsi:type="dcterms:W3CDTF">2010-04-12T23:12:02Z</dcterms:created>
  <dcterms:modified xsi:type="dcterms:W3CDTF">2025-01-15T19:10:10Z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SIP_Label_e3ac3a1a-de19-428b-b395-6d250d7743fb_Enabled">
    <vt:lpwstr>true</vt:lpwstr>
  </property>
  <property fmtid="{D5CDD505-2E9C-101B-9397-08002B2CF9AE}" pid="11" name="MSIP_Label_e3ac3a1a-de19-428b-b395-6d250d7743fb_SetDate">
    <vt:lpwstr>2025-01-15T17:28:20Z</vt:lpwstr>
  </property>
  <property fmtid="{D5CDD505-2E9C-101B-9397-08002B2CF9AE}" pid="12" name="MSIP_Label_e3ac3a1a-de19-428b-b395-6d250d7743fb_Method">
    <vt:lpwstr>Standard</vt:lpwstr>
  </property>
  <property fmtid="{D5CDD505-2E9C-101B-9397-08002B2CF9AE}" pid="13" name="MSIP_Label_e3ac3a1a-de19-428b-b395-6d250d7743fb_Name">
    <vt:lpwstr>Internal Use Only</vt:lpwstr>
  </property>
  <property fmtid="{D5CDD505-2E9C-101B-9397-08002B2CF9AE}" pid="14" name="MSIP_Label_e3ac3a1a-de19-428b-b395-6d250d7743fb_SiteId">
    <vt:lpwstr>88cc5fd7-fd78-44b6-ad75-b6915088974f</vt:lpwstr>
  </property>
  <property fmtid="{D5CDD505-2E9C-101B-9397-08002B2CF9AE}" pid="15" name="MSIP_Label_e3ac3a1a-de19-428b-b395-6d250d7743fb_ActionId">
    <vt:lpwstr>30021f18-cb86-4241-a7dc-973fa2a696ac</vt:lpwstr>
  </property>
  <property fmtid="{D5CDD505-2E9C-101B-9397-08002B2CF9AE}" pid="16" name="MSIP_Label_e3ac3a1a-de19-428b-b395-6d250d7743fb_ContentBits">
    <vt:lpwstr>0</vt:lpwstr>
  </property>
</Properties>
</file>