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09" d="100"/>
          <a:sy n="109" d="100"/>
        </p:scale>
        <p:origin x="16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January 17,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56D32-D239-F8EC-6524-93D44357E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17142"/>
            <a:ext cx="8153400" cy="246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DF81057-8CF0-C99E-68A4-E52129AAC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19996"/>
            <a:ext cx="8153400" cy="246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30AEA5-A8E0-87F2-8A5C-7CA103B4C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61325"/>
            <a:ext cx="8243454" cy="249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A66F3E7-3DAB-DE1C-A175-AE18DF547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72" y="841193"/>
            <a:ext cx="8305800" cy="30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FDF8EAA-A6FF-CB4E-8D84-701EFF493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37526"/>
            <a:ext cx="8243454" cy="249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2023 - November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36F0AB9-9A48-D5CD-CB24-908CEBD45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56" y="990695"/>
            <a:ext cx="8319654" cy="251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December</a:t>
            </a:r>
            <a:r>
              <a:rPr lang="en-US" sz="1800" dirty="0">
                <a:cs typeface="Times New Roman" panose="02020603050405020304" pitchFamily="18" charset="0"/>
              </a:rPr>
              <a:t> 2024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December</a:t>
            </a:r>
            <a:r>
              <a:rPr lang="en-US" sz="1800" dirty="0">
                <a:cs typeface="Times New Roman" panose="02020603050405020304" pitchFamily="18" charset="0"/>
              </a:rPr>
              <a:t>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$1.62 billion in November 2024 to $1.76 billion in December 2024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Forward adjustment factors increased towards year-end ahead of the cold front in January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remained flat in December 2024 at $3.98 billion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December 2023 – December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C1262-FD88-07B0-6EA9-D96C434EB9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80" y="1805827"/>
            <a:ext cx="8263520" cy="359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December 2023 – December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6EDA65-76DC-31EA-DF55-87501F23B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57" y="1828800"/>
            <a:ext cx="8233843" cy="355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December 2023 – December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B30156-DC6D-9442-406C-08D8E54B4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66800"/>
            <a:ext cx="8458200" cy="394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End-December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December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35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EB155D-BF40-04E9-F8FE-646D2AB78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73" y="1828800"/>
            <a:ext cx="807625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November 2024 – December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068AA-8087-E758-3C0B-5911D7549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8800"/>
            <a:ext cx="8550031" cy="330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December 2022 - December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5A7E94-E3EA-FB5B-DD01-DBDEEE25F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8514190" cy="37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December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42C56E-CFB8-7F25-D81A-8C3B9CF16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213" y="1539083"/>
            <a:ext cx="7354187" cy="394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182876</TotalTime>
  <Words>786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December 2024 – December 2024</vt:lpstr>
      <vt:lpstr>TPE and Forward Adjustment Factors: December 2023 – December 2024 </vt:lpstr>
      <vt:lpstr>TPE/Real-Time &amp; Day-Ahead Daily Average Settlement Point Prices for HB_NORT:H December 2023 – December 2024 </vt:lpstr>
      <vt:lpstr>Available Credit by Type Compared to Total Potential Exposure (TPE):  December 2023 – December 2024</vt:lpstr>
      <vt:lpstr>Issuer Credit Limits vs Total LC Amounts Per Issuer: End-December 2024</vt:lpstr>
      <vt:lpstr>Discretionary Collateral November 2024 – December 2024</vt:lpstr>
      <vt:lpstr>Discretionary Collateral by Market Segment December 2022 - December 2024</vt:lpstr>
      <vt:lpstr>TPE and Discretionary Collateral by Market Segment - December 2024</vt:lpstr>
      <vt:lpstr>TPEA Coverage of Settlements November 2023 - November 2024 </vt:lpstr>
      <vt:lpstr>TPEA Coverage of Settlements November 2023 - November 2024 </vt:lpstr>
      <vt:lpstr>TPEA Coverage of Settlements November 2023 - November 2024 </vt:lpstr>
      <vt:lpstr>TPEA Coverage of Settlements November 2023 - November 2024 </vt:lpstr>
      <vt:lpstr>TPEA Coverage of Settlements November 2023 - November 2024 </vt:lpstr>
      <vt:lpstr>TPEA Coverage of Settlements November 2023 - November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Rizaldy Zapanta</cp:lastModifiedBy>
  <cp:revision>1180</cp:revision>
  <cp:lastPrinted>2019-06-18T19:02:16Z</cp:lastPrinted>
  <dcterms:created xsi:type="dcterms:W3CDTF">2016-01-21T15:20:31Z</dcterms:created>
  <dcterms:modified xsi:type="dcterms:W3CDTF">2025-01-14T21:23:47Z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