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8" r:id="rId10"/>
    <p:sldId id="266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21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Sheet1!$B$16:$B$27</c:f>
              <c:numCache>
                <c:formatCode>General</c:formatCode>
                <c:ptCount val="12"/>
                <c:pt idx="0">
                  <c:v>0.41</c:v>
                </c:pt>
                <c:pt idx="1">
                  <c:v>0.4</c:v>
                </c:pt>
                <c:pt idx="2">
                  <c:v>0.32</c:v>
                </c:pt>
                <c:pt idx="3">
                  <c:v>0.24</c:v>
                </c:pt>
                <c:pt idx="4">
                  <c:v>0.24</c:v>
                </c:pt>
                <c:pt idx="5">
                  <c:v>0.26</c:v>
                </c:pt>
                <c:pt idx="6">
                  <c:v>0.22</c:v>
                </c:pt>
                <c:pt idx="7">
                  <c:v>0.22</c:v>
                </c:pt>
                <c:pt idx="8">
                  <c:v>0.31</c:v>
                </c:pt>
                <c:pt idx="9">
                  <c:v>0.28999999999999998</c:v>
                </c:pt>
                <c:pt idx="10">
                  <c:v>0.27</c:v>
                </c:pt>
                <c:pt idx="11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Sheet1!$C$16:$C$27</c:f>
              <c:numCache>
                <c:formatCode>General</c:formatCode>
                <c:ptCount val="12"/>
                <c:pt idx="0">
                  <c:v>2.14</c:v>
                </c:pt>
                <c:pt idx="1">
                  <c:v>1.94</c:v>
                </c:pt>
                <c:pt idx="2">
                  <c:v>1.77</c:v>
                </c:pt>
                <c:pt idx="3">
                  <c:v>0.56999999999999995</c:v>
                </c:pt>
                <c:pt idx="4">
                  <c:v>0.66</c:v>
                </c:pt>
                <c:pt idx="5">
                  <c:v>0.69</c:v>
                </c:pt>
                <c:pt idx="6">
                  <c:v>0.99</c:v>
                </c:pt>
                <c:pt idx="7">
                  <c:v>1.1000000000000001</c:v>
                </c:pt>
                <c:pt idx="8">
                  <c:v>1.33</c:v>
                </c:pt>
                <c:pt idx="9">
                  <c:v>0.97</c:v>
                </c:pt>
                <c:pt idx="10">
                  <c:v>0.92</c:v>
                </c:pt>
                <c:pt idx="11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Sheet1!$D$16:$D$27</c:f>
              <c:numCache>
                <c:formatCode>General</c:formatCode>
                <c:ptCount val="12"/>
                <c:pt idx="0">
                  <c:v>0.61</c:v>
                </c:pt>
                <c:pt idx="1">
                  <c:v>0.6</c:v>
                </c:pt>
                <c:pt idx="2">
                  <c:v>0.53</c:v>
                </c:pt>
                <c:pt idx="3">
                  <c:v>0.35</c:v>
                </c:pt>
                <c:pt idx="4">
                  <c:v>0.35</c:v>
                </c:pt>
                <c:pt idx="5">
                  <c:v>0.63</c:v>
                </c:pt>
                <c:pt idx="6">
                  <c:v>0.34</c:v>
                </c:pt>
                <c:pt idx="7">
                  <c:v>0.33</c:v>
                </c:pt>
                <c:pt idx="8">
                  <c:v>0.41</c:v>
                </c:pt>
                <c:pt idx="9">
                  <c:v>0.41</c:v>
                </c:pt>
                <c:pt idx="10">
                  <c:v>0.4</c:v>
                </c:pt>
                <c:pt idx="11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Sheet1!$B$16:$B$27</c:f>
              <c:numCache>
                <c:formatCode>General</c:formatCode>
                <c:ptCount val="12"/>
                <c:pt idx="0">
                  <c:v>141363</c:v>
                </c:pt>
                <c:pt idx="1">
                  <c:v>141536</c:v>
                </c:pt>
                <c:pt idx="2">
                  <c:v>132566</c:v>
                </c:pt>
                <c:pt idx="3">
                  <c:v>127185</c:v>
                </c:pt>
                <c:pt idx="4">
                  <c:v>133972</c:v>
                </c:pt>
                <c:pt idx="5">
                  <c:v>146063</c:v>
                </c:pt>
                <c:pt idx="6">
                  <c:v>190614</c:v>
                </c:pt>
                <c:pt idx="7">
                  <c:v>215922</c:v>
                </c:pt>
                <c:pt idx="8">
                  <c:v>181856</c:v>
                </c:pt>
                <c:pt idx="9">
                  <c:v>296322</c:v>
                </c:pt>
                <c:pt idx="10">
                  <c:v>119115</c:v>
                </c:pt>
                <c:pt idx="11">
                  <c:v>110959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Sheet1!$C$16:$C$27</c:f>
              <c:numCache>
                <c:formatCode>General</c:formatCode>
                <c:ptCount val="12"/>
                <c:pt idx="0">
                  <c:v>69213</c:v>
                </c:pt>
                <c:pt idx="1">
                  <c:v>65083</c:v>
                </c:pt>
                <c:pt idx="2">
                  <c:v>71377</c:v>
                </c:pt>
                <c:pt idx="3">
                  <c:v>68536</c:v>
                </c:pt>
                <c:pt idx="4">
                  <c:v>69410</c:v>
                </c:pt>
                <c:pt idx="5">
                  <c:v>67206</c:v>
                </c:pt>
                <c:pt idx="6">
                  <c:v>70787</c:v>
                </c:pt>
                <c:pt idx="7">
                  <c:v>72105</c:v>
                </c:pt>
                <c:pt idx="8">
                  <c:v>63958</c:v>
                </c:pt>
                <c:pt idx="9">
                  <c:v>75309</c:v>
                </c:pt>
                <c:pt idx="10">
                  <c:v>66984</c:v>
                </c:pt>
                <c:pt idx="11">
                  <c:v>73053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Sheet1!$D$16:$D$27</c:f>
              <c:numCache>
                <c:formatCode>General</c:formatCode>
                <c:ptCount val="12"/>
                <c:pt idx="0">
                  <c:v>28059</c:v>
                </c:pt>
                <c:pt idx="1">
                  <c:v>36294</c:v>
                </c:pt>
                <c:pt idx="2">
                  <c:v>24652</c:v>
                </c:pt>
                <c:pt idx="3">
                  <c:v>21233</c:v>
                </c:pt>
                <c:pt idx="4">
                  <c:v>22952</c:v>
                </c:pt>
                <c:pt idx="5">
                  <c:v>26208</c:v>
                </c:pt>
                <c:pt idx="6">
                  <c:v>38191</c:v>
                </c:pt>
                <c:pt idx="7">
                  <c:v>41440</c:v>
                </c:pt>
                <c:pt idx="8">
                  <c:v>34240</c:v>
                </c:pt>
                <c:pt idx="9">
                  <c:v>39923</c:v>
                </c:pt>
                <c:pt idx="10">
                  <c:v>18447</c:v>
                </c:pt>
                <c:pt idx="11">
                  <c:v>19430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Sheet1!$A$17:$A$28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Sheet1!$B$17:$B$28</c:f>
              <c:numCache>
                <c:formatCode>General</c:formatCode>
                <c:ptCount val="12"/>
                <c:pt idx="0">
                  <c:v>458584</c:v>
                </c:pt>
                <c:pt idx="1">
                  <c:v>325727</c:v>
                </c:pt>
                <c:pt idx="2">
                  <c:v>391033</c:v>
                </c:pt>
                <c:pt idx="3">
                  <c:v>378310</c:v>
                </c:pt>
                <c:pt idx="4">
                  <c:v>505788</c:v>
                </c:pt>
                <c:pt idx="5">
                  <c:v>480493</c:v>
                </c:pt>
                <c:pt idx="6">
                  <c:v>524774</c:v>
                </c:pt>
                <c:pt idx="7">
                  <c:v>448774</c:v>
                </c:pt>
                <c:pt idx="8">
                  <c:v>531670</c:v>
                </c:pt>
                <c:pt idx="9">
                  <c:v>369309</c:v>
                </c:pt>
                <c:pt idx="10">
                  <c:v>324810</c:v>
                </c:pt>
                <c:pt idx="11">
                  <c:v>308225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Sheet1!$A$15:$A$26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Sheet1!$B$15:$B$26</c:f>
              <c:numCache>
                <c:formatCode>General</c:formatCode>
                <c:ptCount val="12"/>
                <c:pt idx="0">
                  <c:v>3796</c:v>
                </c:pt>
                <c:pt idx="1">
                  <c:v>3496</c:v>
                </c:pt>
                <c:pt idx="2">
                  <c:v>3835</c:v>
                </c:pt>
                <c:pt idx="3">
                  <c:v>3821</c:v>
                </c:pt>
                <c:pt idx="4">
                  <c:v>3839</c:v>
                </c:pt>
                <c:pt idx="5">
                  <c:v>3876</c:v>
                </c:pt>
                <c:pt idx="6">
                  <c:v>3896</c:v>
                </c:pt>
                <c:pt idx="7">
                  <c:v>3950</c:v>
                </c:pt>
                <c:pt idx="8">
                  <c:v>3778</c:v>
                </c:pt>
                <c:pt idx="9">
                  <c:v>3800</c:v>
                </c:pt>
                <c:pt idx="10">
                  <c:v>3598</c:v>
                </c:pt>
                <c:pt idx="11">
                  <c:v>3481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December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December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12/15 Retail Release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–December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12/11-12/12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December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activities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018770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005301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042251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110959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161456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73053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9224189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3481 Posts</a:t>
            </a:r>
          </a:p>
          <a:p>
            <a:r>
              <a:rPr lang="en-US" sz="2000" dirty="0"/>
              <a:t>308225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42 Posts</a:t>
            </a:r>
          </a:p>
          <a:p>
            <a:pPr lvl="1"/>
            <a:r>
              <a:rPr lang="en-US" sz="2000" dirty="0"/>
              <a:t>3 New Subscriptions</a:t>
            </a:r>
          </a:p>
          <a:p>
            <a:pPr lvl="1"/>
            <a:r>
              <a:rPr lang="en-US" sz="2000" dirty="0"/>
              <a:t>2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3 Posts</a:t>
            </a:r>
          </a:p>
          <a:p>
            <a:pPr lvl="1"/>
            <a:r>
              <a:rPr lang="en-US" sz="2000" dirty="0"/>
              <a:t>1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7788904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6311241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364404"/>
              </p:ext>
            </p:extLst>
          </p:nvPr>
        </p:nvGraphicFramePr>
        <p:xfrm>
          <a:off x="375108" y="723900"/>
          <a:ext cx="8534400" cy="416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2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15683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692731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999778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41616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2024-10-09 14:46:43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Vrushal.Bonde@PNMRESOURCES.COM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42098</TotalTime>
  <Words>228</Words>
  <Application>Microsoft Office PowerPoint</Application>
  <PresentationFormat>On-screen Show (4:3)</PresentationFormat>
  <Paragraphs>98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MarkeTrak Volumes</vt:lpstr>
      <vt:lpstr>December ListServ Stats</vt:lpstr>
      <vt:lpstr>Weather Moratorium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362</cp:revision>
  <cp:lastPrinted>2019-05-06T20:09:17Z</cp:lastPrinted>
  <dcterms:created xsi:type="dcterms:W3CDTF">2016-01-21T15:20:31Z</dcterms:created>
  <dcterms:modified xsi:type="dcterms:W3CDTF">2025-01-14T05:53:40Z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