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15"/>
  </p:notesMasterIdLst>
  <p:handoutMasterIdLst>
    <p:handoutMasterId r:id="rId16"/>
  </p:handoutMasterIdLst>
  <p:sldIdLst>
    <p:sldId id="260" r:id="rId6"/>
    <p:sldId id="906" r:id="rId7"/>
    <p:sldId id="887" r:id="rId8"/>
    <p:sldId id="895" r:id="rId9"/>
    <p:sldId id="907" r:id="rId10"/>
    <p:sldId id="908" r:id="rId11"/>
    <p:sldId id="909" r:id="rId12"/>
    <p:sldId id="910" r:id="rId13"/>
    <p:sldId id="896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800"/>
    <a:srgbClr val="9E170D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 showGuides="1">
      <p:cViewPr varScale="1">
        <p:scale>
          <a:sx n="107" d="100"/>
          <a:sy n="107" d="100"/>
        </p:scale>
        <p:origin x="1818" y="102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gsdale, Kenneth" userId="d1bf57d2-decc-44c5-8949-ae28e3ed5ea3" providerId="ADAL" clId="{43CEDD9A-DCED-4BFC-AA02-0F4D6D31D2DF}"/>
    <pc:docChg chg="modSld">
      <pc:chgData name="Ragsdale, Kenneth" userId="d1bf57d2-decc-44c5-8949-ae28e3ed5ea3" providerId="ADAL" clId="{43CEDD9A-DCED-4BFC-AA02-0F4D6D31D2DF}" dt="2025-01-13T19:46:05.346" v="96" actId="20577"/>
      <pc:docMkLst>
        <pc:docMk/>
      </pc:docMkLst>
      <pc:sldChg chg="modSp mod">
        <pc:chgData name="Ragsdale, Kenneth" userId="d1bf57d2-decc-44c5-8949-ae28e3ed5ea3" providerId="ADAL" clId="{43CEDD9A-DCED-4BFC-AA02-0F4D6D31D2DF}" dt="2025-01-13T19:46:05.346" v="96" actId="20577"/>
        <pc:sldMkLst>
          <pc:docMk/>
          <pc:sldMk cId="760532012" sldId="906"/>
        </pc:sldMkLst>
        <pc:spChg chg="mod">
          <ac:chgData name="Ragsdale, Kenneth" userId="d1bf57d2-decc-44c5-8949-ae28e3ed5ea3" providerId="ADAL" clId="{43CEDD9A-DCED-4BFC-AA02-0F4D6D31D2DF}" dt="2025-01-13T19:46:05.346" v="96" actId="20577"/>
          <ac:spMkLst>
            <pc:docMk/>
            <pc:sldMk cId="760532012" sldId="906"/>
            <ac:spMk id="3" creationId="{910A885C-1A27-DDF5-5B86-13AEB62B5FC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6200" y="914400"/>
            <a:ext cx="4800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How Wholesale Storage Load (WSL) will be treated in Load Forecasting … Once the RTCB project Goes Live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ERCOT Staff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January 14, 2025</a:t>
            </a:r>
          </a:p>
          <a:p>
            <a:r>
              <a:rPr lang="en-US" dirty="0">
                <a:solidFill>
                  <a:schemeClr val="tx2"/>
                </a:solidFill>
              </a:rPr>
              <a:t>RTCBTF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6C29C-6807-5207-F16F-0E8045639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A885C-1A27-DDF5-5B86-13AEB62B5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66482"/>
            <a:ext cx="8763000" cy="5486400"/>
          </a:xfrm>
        </p:spPr>
        <p:txBody>
          <a:bodyPr lIns="91440" tIns="45720" rIns="91440" bIns="45720" anchor="t"/>
          <a:lstStyle/>
          <a:p>
            <a:r>
              <a:rPr lang="en-US" dirty="0"/>
              <a:t>During the discussion on the agenda item “WSL Treatment in Load Forecasts” at the 12-10-24 WMWG meeting ….. questions, concerns and suggestions surfaced on this topic in consideration of the RTCB project.  </a:t>
            </a:r>
          </a:p>
          <a:p>
            <a:endParaRPr lang="en-US" dirty="0"/>
          </a:p>
          <a:p>
            <a:r>
              <a:rPr lang="en-US" dirty="0"/>
              <a:t>It was noted during the 12-10-24 meeting that currently (in the Combo Model World) the charging consumption by batteries is included in the load forecast (MTLF) and GTBD.  </a:t>
            </a:r>
            <a:r>
              <a:rPr lang="en-US" sz="2000" dirty="0"/>
              <a:t>Also note the 4-CP prediction challenges this summer and NPRR1253. </a:t>
            </a:r>
          </a:p>
          <a:p>
            <a:endParaRPr lang="en-US" dirty="0"/>
          </a:p>
          <a:p>
            <a:r>
              <a:rPr lang="en-US" dirty="0"/>
              <a:t>This short slide deck presents how the WSL (charging consumption) is treated in Load forecast (MTLF) and GTBD will be different once the RTCB project </a:t>
            </a:r>
            <a:r>
              <a:rPr lang="en-US"/>
              <a:t>(single </a:t>
            </a:r>
            <a:r>
              <a:rPr lang="en-US" dirty="0"/>
              <a:t>model ESR construct) is implemented.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C36D7-844D-BCF7-631A-28C4F9C22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3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1263E-77D8-425D-AEF3-5CDF6CE3F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Typical One-Line </a:t>
            </a:r>
            <a:r>
              <a:rPr lang="en-US" sz="2000" dirty="0"/>
              <a:t>(Battery and Other Generation Resources)</a:t>
            </a:r>
            <a:br>
              <a:rPr lang="en-US" sz="2000" dirty="0"/>
            </a:br>
            <a:r>
              <a:rPr lang="en-US" sz="2000" dirty="0"/>
              <a:t>Current Approach = Combo Model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864BBE-692E-4D0D-B22F-6D98EB3D4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DISCUSSION ONLY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1EE081-238B-4276-9911-7037BDB62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EA7323-8C91-B324-A32A-9C61AE3A6369}"/>
              </a:ext>
            </a:extLst>
          </p:cNvPr>
          <p:cNvCxnSpPr>
            <a:cxnSpLocks/>
          </p:cNvCxnSpPr>
          <p:nvPr/>
        </p:nvCxnSpPr>
        <p:spPr>
          <a:xfrm>
            <a:off x="779881" y="3122084"/>
            <a:ext cx="0" cy="28988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9E87AC-42AB-6B19-6CC9-5B30A2FE4117}"/>
              </a:ext>
            </a:extLst>
          </p:cNvPr>
          <p:cNvCxnSpPr>
            <a:cxnSpLocks/>
          </p:cNvCxnSpPr>
          <p:nvPr/>
        </p:nvCxnSpPr>
        <p:spPr>
          <a:xfrm>
            <a:off x="3730083" y="3096646"/>
            <a:ext cx="0" cy="25363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3B1EE36-9EDB-DFD4-A2B3-0DBEDA7B7899}"/>
              </a:ext>
            </a:extLst>
          </p:cNvPr>
          <p:cNvSpPr txBox="1"/>
          <p:nvPr/>
        </p:nvSpPr>
        <p:spPr>
          <a:xfrm>
            <a:off x="2218146" y="3311239"/>
            <a:ext cx="677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34.5 kV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857706-5A09-B0AB-388C-B9DC2BAADEA8}"/>
              </a:ext>
            </a:extLst>
          </p:cNvPr>
          <p:cNvSpPr txBox="1"/>
          <p:nvPr/>
        </p:nvSpPr>
        <p:spPr>
          <a:xfrm>
            <a:off x="4610100" y="6245820"/>
            <a:ext cx="9111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CLR4-esr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AF93F90-DF8A-DE39-F9E5-885E7815DCAD}"/>
              </a:ext>
            </a:extLst>
          </p:cNvPr>
          <p:cNvCxnSpPr>
            <a:cxnSpLocks/>
          </p:cNvCxnSpPr>
          <p:nvPr/>
        </p:nvCxnSpPr>
        <p:spPr>
          <a:xfrm flipH="1">
            <a:off x="5025407" y="4724400"/>
            <a:ext cx="1086630" cy="761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51BD5D-BE8C-A9BC-CE07-C7AF47A57D34}"/>
              </a:ext>
            </a:extLst>
          </p:cNvPr>
          <p:cNvCxnSpPr>
            <a:cxnSpLocks/>
          </p:cNvCxnSpPr>
          <p:nvPr/>
        </p:nvCxnSpPr>
        <p:spPr>
          <a:xfrm>
            <a:off x="5025407" y="4732010"/>
            <a:ext cx="0" cy="893332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2E4FAD-E39D-F6B3-56C6-8BA583608ACA}"/>
              </a:ext>
            </a:extLst>
          </p:cNvPr>
          <p:cNvCxnSpPr>
            <a:cxnSpLocks/>
          </p:cNvCxnSpPr>
          <p:nvPr/>
        </p:nvCxnSpPr>
        <p:spPr>
          <a:xfrm>
            <a:off x="7255264" y="3100451"/>
            <a:ext cx="2954" cy="270583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4B84B3-4A84-25E7-6148-F35D937A20ED}"/>
              </a:ext>
            </a:extLst>
          </p:cNvPr>
          <p:cNvCxnSpPr>
            <a:cxnSpLocks/>
          </p:cNvCxnSpPr>
          <p:nvPr/>
        </p:nvCxnSpPr>
        <p:spPr>
          <a:xfrm>
            <a:off x="8454324" y="3100451"/>
            <a:ext cx="0" cy="270583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6BAC893E-A00F-974D-E390-F527E62BD844}"/>
              </a:ext>
            </a:extLst>
          </p:cNvPr>
          <p:cNvSpPr/>
          <p:nvPr/>
        </p:nvSpPr>
        <p:spPr>
          <a:xfrm>
            <a:off x="8002601" y="5806282"/>
            <a:ext cx="911197" cy="5183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WGR 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1E23923-339C-BDE8-B4F5-AF42A2574357}"/>
              </a:ext>
            </a:extLst>
          </p:cNvPr>
          <p:cNvSpPr/>
          <p:nvPr/>
        </p:nvSpPr>
        <p:spPr>
          <a:xfrm>
            <a:off x="6802620" y="5806282"/>
            <a:ext cx="911197" cy="5183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WGR 2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022CB38-F59E-B309-1B98-13C6205A1600}"/>
              </a:ext>
            </a:extLst>
          </p:cNvPr>
          <p:cNvCxnSpPr>
            <a:cxnSpLocks/>
          </p:cNvCxnSpPr>
          <p:nvPr/>
        </p:nvCxnSpPr>
        <p:spPr>
          <a:xfrm>
            <a:off x="6096000" y="4724400"/>
            <a:ext cx="0" cy="908552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2F2F12C-E2F0-2FC5-8E11-67E9BCCF2402}"/>
              </a:ext>
            </a:extLst>
          </p:cNvPr>
          <p:cNvCxnSpPr>
            <a:cxnSpLocks/>
          </p:cNvCxnSpPr>
          <p:nvPr/>
        </p:nvCxnSpPr>
        <p:spPr>
          <a:xfrm>
            <a:off x="5568722" y="3103140"/>
            <a:ext cx="0" cy="162126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92BA9F2B-C7EC-C0FB-C6D8-67D2A4486F21}"/>
              </a:ext>
            </a:extLst>
          </p:cNvPr>
          <p:cNvSpPr/>
          <p:nvPr/>
        </p:nvSpPr>
        <p:spPr>
          <a:xfrm rot="-10800000">
            <a:off x="3519338" y="5642740"/>
            <a:ext cx="474160" cy="327081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669A3393-D2B8-5371-ED6C-17ADE305AC04}"/>
              </a:ext>
            </a:extLst>
          </p:cNvPr>
          <p:cNvSpPr/>
          <p:nvPr/>
        </p:nvSpPr>
        <p:spPr>
          <a:xfrm rot="-10800000">
            <a:off x="4715444" y="5632953"/>
            <a:ext cx="619927" cy="597647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6579833-E0C1-3F48-2845-786FA60D0E98}"/>
              </a:ext>
            </a:extLst>
          </p:cNvPr>
          <p:cNvSpPr/>
          <p:nvPr/>
        </p:nvSpPr>
        <p:spPr>
          <a:xfrm>
            <a:off x="5606516" y="5644649"/>
            <a:ext cx="1011042" cy="5183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GR4-esr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206136-217F-9838-8EF6-D75E69B43335}"/>
              </a:ext>
            </a:extLst>
          </p:cNvPr>
          <p:cNvSpPr txBox="1"/>
          <p:nvPr/>
        </p:nvSpPr>
        <p:spPr>
          <a:xfrm>
            <a:off x="3443274" y="5938675"/>
            <a:ext cx="9111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</a:rPr>
              <a:t>SS_AUX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E0A3AD6-3EBE-58BD-1228-191B8EA2BC6D}"/>
              </a:ext>
            </a:extLst>
          </p:cNvPr>
          <p:cNvSpPr/>
          <p:nvPr/>
        </p:nvSpPr>
        <p:spPr>
          <a:xfrm>
            <a:off x="5613951" y="3270757"/>
            <a:ext cx="532028" cy="4020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M2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1814795-4D0B-2824-3953-C3E5CB729B7A}"/>
              </a:ext>
            </a:extLst>
          </p:cNvPr>
          <p:cNvCxnSpPr>
            <a:cxnSpLocks/>
          </p:cNvCxnSpPr>
          <p:nvPr/>
        </p:nvCxnSpPr>
        <p:spPr>
          <a:xfrm flipH="1" flipV="1">
            <a:off x="3704251" y="3094281"/>
            <a:ext cx="4750073" cy="2365"/>
          </a:xfrm>
          <a:prstGeom prst="line">
            <a:avLst/>
          </a:prstGeom>
          <a:ln w="793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3E597CD-2629-ED0A-9573-3C5E6BAD16A2}"/>
              </a:ext>
            </a:extLst>
          </p:cNvPr>
          <p:cNvGrpSpPr/>
          <p:nvPr/>
        </p:nvGrpSpPr>
        <p:grpSpPr>
          <a:xfrm>
            <a:off x="1845201" y="2810355"/>
            <a:ext cx="457624" cy="577269"/>
            <a:chOff x="1845201" y="2810355"/>
            <a:chExt cx="457624" cy="577269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FA284C25-AB8A-FD37-6AFA-FB3D737A8F91}"/>
                </a:ext>
              </a:extLst>
            </p:cNvPr>
            <p:cNvGrpSpPr/>
            <p:nvPr/>
          </p:nvGrpSpPr>
          <p:grpSpPr>
            <a:xfrm>
              <a:off x="1845201" y="2810355"/>
              <a:ext cx="214477" cy="572582"/>
              <a:chOff x="1504229" y="3002778"/>
              <a:chExt cx="214477" cy="572582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2FE4EA58-B78E-049D-76A7-596336CDB4A9}"/>
                  </a:ext>
                </a:extLst>
              </p:cNvPr>
              <p:cNvCxnSpPr/>
              <p:nvPr/>
            </p:nvCxnSpPr>
            <p:spPr>
              <a:xfrm flipV="1">
                <a:off x="1519189" y="3188773"/>
                <a:ext cx="183718" cy="187736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EECACBEA-55AE-8009-A7E9-ED5605D0B6F5}"/>
                  </a:ext>
                </a:extLst>
              </p:cNvPr>
              <p:cNvCxnSpPr/>
              <p:nvPr/>
            </p:nvCxnSpPr>
            <p:spPr>
              <a:xfrm flipV="1">
                <a:off x="1504229" y="3002778"/>
                <a:ext cx="183718" cy="187736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93E2B693-B889-4FF5-6676-91EF51096D27}"/>
                  </a:ext>
                </a:extLst>
              </p:cNvPr>
              <p:cNvCxnSpPr/>
              <p:nvPr/>
            </p:nvCxnSpPr>
            <p:spPr>
              <a:xfrm flipV="1">
                <a:off x="1534988" y="3387624"/>
                <a:ext cx="183718" cy="187736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5256412E-7CC5-7B6A-36D6-84351046D7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4229" y="3387624"/>
                <a:ext cx="213638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60697C05-A970-67AB-1ECE-75B208A5F4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4229" y="3188773"/>
                <a:ext cx="198678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635AF20-CFA5-67F1-ABBD-71ACC6F3ADD6}"/>
                </a:ext>
              </a:extLst>
            </p:cNvPr>
            <p:cNvGrpSpPr/>
            <p:nvPr/>
          </p:nvGrpSpPr>
          <p:grpSpPr>
            <a:xfrm>
              <a:off x="2088348" y="2815042"/>
              <a:ext cx="214477" cy="572582"/>
              <a:chOff x="1504229" y="3002778"/>
              <a:chExt cx="214477" cy="572582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24FC57FF-C0BF-D502-0928-47AB01E07926}"/>
                  </a:ext>
                </a:extLst>
              </p:cNvPr>
              <p:cNvCxnSpPr/>
              <p:nvPr/>
            </p:nvCxnSpPr>
            <p:spPr>
              <a:xfrm flipV="1">
                <a:off x="1519189" y="3188773"/>
                <a:ext cx="183718" cy="187736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173A2E5D-8E0F-18E5-3571-7B0A930B3893}"/>
                  </a:ext>
                </a:extLst>
              </p:cNvPr>
              <p:cNvCxnSpPr/>
              <p:nvPr/>
            </p:nvCxnSpPr>
            <p:spPr>
              <a:xfrm flipV="1">
                <a:off x="1504229" y="3002778"/>
                <a:ext cx="183718" cy="187736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2877EB91-4871-184A-EFE1-7EACA9C9FE26}"/>
                  </a:ext>
                </a:extLst>
              </p:cNvPr>
              <p:cNvCxnSpPr/>
              <p:nvPr/>
            </p:nvCxnSpPr>
            <p:spPr>
              <a:xfrm flipV="1">
                <a:off x="1534988" y="3387624"/>
                <a:ext cx="183718" cy="187736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D170E54D-1E47-1734-CF87-6A0DE0558E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4229" y="3387624"/>
                <a:ext cx="213638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709E4BE1-3940-4B97-1AFA-EFA6CB346F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4229" y="3188773"/>
                <a:ext cx="198678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F9F4F040-CD70-9561-9B20-2A8B716085B2}"/>
              </a:ext>
            </a:extLst>
          </p:cNvPr>
          <p:cNvSpPr txBox="1"/>
          <p:nvPr/>
        </p:nvSpPr>
        <p:spPr>
          <a:xfrm>
            <a:off x="1333395" y="3333826"/>
            <a:ext cx="677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</a:rPr>
              <a:t>138 kV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1EDA064-0D4D-AB92-1811-B92F939D62CB}"/>
              </a:ext>
            </a:extLst>
          </p:cNvPr>
          <p:cNvCxnSpPr>
            <a:cxnSpLocks/>
          </p:cNvCxnSpPr>
          <p:nvPr/>
        </p:nvCxnSpPr>
        <p:spPr>
          <a:xfrm flipH="1">
            <a:off x="758571" y="3122084"/>
            <a:ext cx="117848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86DAAE69-4A01-9675-A8F1-ACD566EE962C}"/>
              </a:ext>
            </a:extLst>
          </p:cNvPr>
          <p:cNvSpPr/>
          <p:nvPr/>
        </p:nvSpPr>
        <p:spPr>
          <a:xfrm>
            <a:off x="825323" y="4883642"/>
            <a:ext cx="532028" cy="4020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M1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7EDB3F7-4BB5-8838-DFD8-9C40FDB88728}"/>
              </a:ext>
            </a:extLst>
          </p:cNvPr>
          <p:cNvGrpSpPr/>
          <p:nvPr/>
        </p:nvGrpSpPr>
        <p:grpSpPr>
          <a:xfrm>
            <a:off x="1860161" y="1602971"/>
            <a:ext cx="457624" cy="577269"/>
            <a:chOff x="1845201" y="2810355"/>
            <a:chExt cx="457624" cy="57726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AE7ACC56-BA91-B752-CD1F-79496D076433}"/>
                </a:ext>
              </a:extLst>
            </p:cNvPr>
            <p:cNvGrpSpPr/>
            <p:nvPr/>
          </p:nvGrpSpPr>
          <p:grpSpPr>
            <a:xfrm>
              <a:off x="1845201" y="2810355"/>
              <a:ext cx="214477" cy="572582"/>
              <a:chOff x="1504229" y="3002778"/>
              <a:chExt cx="214477" cy="572582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88C03EB5-018D-248C-153F-6870DD1C7FB9}"/>
                  </a:ext>
                </a:extLst>
              </p:cNvPr>
              <p:cNvCxnSpPr/>
              <p:nvPr/>
            </p:nvCxnSpPr>
            <p:spPr>
              <a:xfrm flipV="1">
                <a:off x="1519189" y="3188773"/>
                <a:ext cx="183718" cy="187736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9BC1EA00-890A-80BB-364F-3FBA223C10F1}"/>
                  </a:ext>
                </a:extLst>
              </p:cNvPr>
              <p:cNvCxnSpPr/>
              <p:nvPr/>
            </p:nvCxnSpPr>
            <p:spPr>
              <a:xfrm flipV="1">
                <a:off x="1504229" y="3002778"/>
                <a:ext cx="183718" cy="187736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9C24920F-6523-C296-856D-FA73EC7F7816}"/>
                  </a:ext>
                </a:extLst>
              </p:cNvPr>
              <p:cNvCxnSpPr/>
              <p:nvPr/>
            </p:nvCxnSpPr>
            <p:spPr>
              <a:xfrm flipV="1">
                <a:off x="1534988" y="3387624"/>
                <a:ext cx="183718" cy="187736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F6C860E2-27A1-82B5-6139-717C9DB79B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4229" y="3387624"/>
                <a:ext cx="213638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89987D02-A00C-FE31-FEB3-2A3EA7AE2F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4229" y="3188773"/>
                <a:ext cx="198678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0918BC65-0E5A-79B2-25A8-5DF486A445BE}"/>
                </a:ext>
              </a:extLst>
            </p:cNvPr>
            <p:cNvGrpSpPr/>
            <p:nvPr/>
          </p:nvGrpSpPr>
          <p:grpSpPr>
            <a:xfrm>
              <a:off x="2088348" y="2815042"/>
              <a:ext cx="214477" cy="572582"/>
              <a:chOff x="1504229" y="3002778"/>
              <a:chExt cx="214477" cy="572582"/>
            </a:xfrm>
          </p:grpSpPr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A57DDE96-81D6-5C14-C0A2-45F367A07A82}"/>
                  </a:ext>
                </a:extLst>
              </p:cNvPr>
              <p:cNvCxnSpPr/>
              <p:nvPr/>
            </p:nvCxnSpPr>
            <p:spPr>
              <a:xfrm flipV="1">
                <a:off x="1519189" y="3188773"/>
                <a:ext cx="183718" cy="187736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78525A82-0E7E-15D6-C68A-9A2FF84509B6}"/>
                  </a:ext>
                </a:extLst>
              </p:cNvPr>
              <p:cNvCxnSpPr/>
              <p:nvPr/>
            </p:nvCxnSpPr>
            <p:spPr>
              <a:xfrm flipV="1">
                <a:off x="1504229" y="3002778"/>
                <a:ext cx="183718" cy="187736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3D77A994-83E0-95FB-13F8-C388B06D8758}"/>
                  </a:ext>
                </a:extLst>
              </p:cNvPr>
              <p:cNvCxnSpPr/>
              <p:nvPr/>
            </p:nvCxnSpPr>
            <p:spPr>
              <a:xfrm flipV="1">
                <a:off x="1534988" y="3387624"/>
                <a:ext cx="183718" cy="187736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CD4B3C43-6A89-3BEB-3230-E05802609C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4229" y="3387624"/>
                <a:ext cx="213638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7EEEA9EF-12F0-6E59-CA03-76BAA9EFB4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4229" y="3188773"/>
                <a:ext cx="198678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3B69ADB-8846-F14A-90B8-D381A66320BE}"/>
              </a:ext>
            </a:extLst>
          </p:cNvPr>
          <p:cNvCxnSpPr>
            <a:cxnSpLocks/>
          </p:cNvCxnSpPr>
          <p:nvPr/>
        </p:nvCxnSpPr>
        <p:spPr>
          <a:xfrm flipH="1">
            <a:off x="2209176" y="3079061"/>
            <a:ext cx="1495075" cy="761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5943216A-3768-1B5C-BCED-1F93C8749630}"/>
              </a:ext>
            </a:extLst>
          </p:cNvPr>
          <p:cNvCxnSpPr>
            <a:cxnSpLocks/>
          </p:cNvCxnSpPr>
          <p:nvPr/>
        </p:nvCxnSpPr>
        <p:spPr>
          <a:xfrm flipH="1">
            <a:off x="2233519" y="1867427"/>
            <a:ext cx="4167281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2872CFC1-616E-1587-7DD9-0B55D7A41D71}"/>
              </a:ext>
            </a:extLst>
          </p:cNvPr>
          <p:cNvCxnSpPr>
            <a:cxnSpLocks/>
          </p:cNvCxnSpPr>
          <p:nvPr/>
        </p:nvCxnSpPr>
        <p:spPr>
          <a:xfrm>
            <a:off x="6395298" y="1867427"/>
            <a:ext cx="0" cy="125465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7338A634-DF3F-0852-B052-1FC3EB1D5C69}"/>
              </a:ext>
            </a:extLst>
          </p:cNvPr>
          <p:cNvCxnSpPr>
            <a:cxnSpLocks/>
          </p:cNvCxnSpPr>
          <p:nvPr/>
        </p:nvCxnSpPr>
        <p:spPr>
          <a:xfrm flipH="1">
            <a:off x="758571" y="1882834"/>
            <a:ext cx="120840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6D6456C6-6407-0FBE-6741-E1E465BEF66C}"/>
              </a:ext>
            </a:extLst>
          </p:cNvPr>
          <p:cNvCxnSpPr>
            <a:cxnSpLocks/>
          </p:cNvCxnSpPr>
          <p:nvPr/>
        </p:nvCxnSpPr>
        <p:spPr>
          <a:xfrm>
            <a:off x="791074" y="1882834"/>
            <a:ext cx="0" cy="1254657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CB0798F4-2154-6F78-3D9D-AE75716F82C7}"/>
              </a:ext>
            </a:extLst>
          </p:cNvPr>
          <p:cNvSpPr/>
          <p:nvPr/>
        </p:nvSpPr>
        <p:spPr>
          <a:xfrm>
            <a:off x="5448325" y="3811761"/>
            <a:ext cx="228600" cy="2065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107B079-3AA3-0EE2-3BCB-41DED510C443}"/>
              </a:ext>
            </a:extLst>
          </p:cNvPr>
          <p:cNvSpPr/>
          <p:nvPr/>
        </p:nvSpPr>
        <p:spPr>
          <a:xfrm>
            <a:off x="8340024" y="4222273"/>
            <a:ext cx="228600" cy="2076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3C46E9B-DBFB-7B10-6B2E-BC6DD8E47D81}"/>
              </a:ext>
            </a:extLst>
          </p:cNvPr>
          <p:cNvSpPr/>
          <p:nvPr/>
        </p:nvSpPr>
        <p:spPr>
          <a:xfrm>
            <a:off x="7140964" y="4220919"/>
            <a:ext cx="228600" cy="2076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4D78756-930D-A38D-DF53-9E881692154F}"/>
              </a:ext>
            </a:extLst>
          </p:cNvPr>
          <p:cNvCxnSpPr>
            <a:cxnSpLocks/>
          </p:cNvCxnSpPr>
          <p:nvPr/>
        </p:nvCxnSpPr>
        <p:spPr>
          <a:xfrm>
            <a:off x="695911" y="5837908"/>
            <a:ext cx="77402" cy="187736"/>
          </a:xfrm>
          <a:prstGeom prst="line">
            <a:avLst/>
          </a:prstGeom>
          <a:noFill/>
          <a:ln w="254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48C5F28-A8AE-EE06-704A-CC1A165CC49B}"/>
              </a:ext>
            </a:extLst>
          </p:cNvPr>
          <p:cNvCxnSpPr>
            <a:cxnSpLocks/>
          </p:cNvCxnSpPr>
          <p:nvPr/>
        </p:nvCxnSpPr>
        <p:spPr>
          <a:xfrm flipH="1">
            <a:off x="801192" y="5837908"/>
            <a:ext cx="61198" cy="183014"/>
          </a:xfrm>
          <a:prstGeom prst="line">
            <a:avLst/>
          </a:prstGeom>
          <a:noFill/>
          <a:ln w="254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131" name="Rectangle 130">
            <a:extLst>
              <a:ext uri="{FF2B5EF4-FFF2-40B4-BE49-F238E27FC236}">
                <a16:creationId xmlns:a16="http://schemas.microsoft.com/office/drawing/2014/main" id="{0AB7966A-ECA0-48F9-4576-582259729E65}"/>
              </a:ext>
            </a:extLst>
          </p:cNvPr>
          <p:cNvSpPr/>
          <p:nvPr/>
        </p:nvSpPr>
        <p:spPr>
          <a:xfrm>
            <a:off x="2868987" y="2987581"/>
            <a:ext cx="228600" cy="2076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56DE4B2-3D81-7249-0AD1-01B5C29410F2}"/>
              </a:ext>
            </a:extLst>
          </p:cNvPr>
          <p:cNvSpPr/>
          <p:nvPr/>
        </p:nvSpPr>
        <p:spPr>
          <a:xfrm>
            <a:off x="2893976" y="1786895"/>
            <a:ext cx="228600" cy="2076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BDCA256D-2109-F42A-209D-282EF3CEBECD}"/>
              </a:ext>
            </a:extLst>
          </p:cNvPr>
          <p:cNvCxnSpPr>
            <a:cxnSpLocks/>
          </p:cNvCxnSpPr>
          <p:nvPr/>
        </p:nvCxnSpPr>
        <p:spPr>
          <a:xfrm>
            <a:off x="4759576" y="5522068"/>
            <a:ext cx="596612" cy="63168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138" name="Rectangle 137">
            <a:extLst>
              <a:ext uri="{FF2B5EF4-FFF2-40B4-BE49-F238E27FC236}">
                <a16:creationId xmlns:a16="http://schemas.microsoft.com/office/drawing/2014/main" id="{7118C4B1-D3FB-B25A-3F16-FDD76CD1B403}"/>
              </a:ext>
            </a:extLst>
          </p:cNvPr>
          <p:cNvSpPr/>
          <p:nvPr/>
        </p:nvSpPr>
        <p:spPr>
          <a:xfrm>
            <a:off x="1182862" y="3018274"/>
            <a:ext cx="228600" cy="20762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BF79286-1EC3-09CF-D631-FD50DE888446}"/>
              </a:ext>
            </a:extLst>
          </p:cNvPr>
          <p:cNvSpPr/>
          <p:nvPr/>
        </p:nvSpPr>
        <p:spPr>
          <a:xfrm>
            <a:off x="1154465" y="1791298"/>
            <a:ext cx="228600" cy="20762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FC38DB8-D65B-E7CA-B90E-C01116F46F35}"/>
              </a:ext>
            </a:extLst>
          </p:cNvPr>
          <p:cNvSpPr/>
          <p:nvPr/>
        </p:nvSpPr>
        <p:spPr>
          <a:xfrm>
            <a:off x="4590049" y="4498165"/>
            <a:ext cx="2098272" cy="2113788"/>
          </a:xfrm>
          <a:prstGeom prst="roundRect">
            <a:avLst/>
          </a:prstGeom>
          <a:noFill/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ED1DBA4-51BF-1757-12EF-8D2D6A9A04E0}"/>
              </a:ext>
            </a:extLst>
          </p:cNvPr>
          <p:cNvSpPr/>
          <p:nvPr/>
        </p:nvSpPr>
        <p:spPr>
          <a:xfrm>
            <a:off x="2893976" y="638151"/>
            <a:ext cx="1821468" cy="348416"/>
          </a:xfrm>
          <a:prstGeom prst="roundRect">
            <a:avLst/>
          </a:prstGeom>
          <a:noFill/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564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1263E-77D8-425D-AEF3-5CDF6CE3F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Typical One-Line </a:t>
            </a:r>
            <a:r>
              <a:rPr lang="en-US" sz="2000" dirty="0"/>
              <a:t>(Battery and Other Generation Resources)</a:t>
            </a:r>
            <a:br>
              <a:rPr lang="en-US" sz="2000" dirty="0"/>
            </a:br>
            <a:r>
              <a:rPr lang="en-US" sz="2000" dirty="0"/>
              <a:t>[with Single Model]  {After RTCB Go-live}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864BBE-692E-4D0D-B22F-6D98EB3D4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DISCUSSION ONLY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1EE081-238B-4276-9911-7037BDB62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EA7323-8C91-B324-A32A-9C61AE3A6369}"/>
              </a:ext>
            </a:extLst>
          </p:cNvPr>
          <p:cNvCxnSpPr>
            <a:cxnSpLocks/>
          </p:cNvCxnSpPr>
          <p:nvPr/>
        </p:nvCxnSpPr>
        <p:spPr>
          <a:xfrm>
            <a:off x="779881" y="3122084"/>
            <a:ext cx="0" cy="28988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9E87AC-42AB-6B19-6CC9-5B30A2FE4117}"/>
              </a:ext>
            </a:extLst>
          </p:cNvPr>
          <p:cNvCxnSpPr>
            <a:cxnSpLocks/>
          </p:cNvCxnSpPr>
          <p:nvPr/>
        </p:nvCxnSpPr>
        <p:spPr>
          <a:xfrm>
            <a:off x="3730083" y="3096646"/>
            <a:ext cx="0" cy="25363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3B1EE36-9EDB-DFD4-A2B3-0DBEDA7B7899}"/>
              </a:ext>
            </a:extLst>
          </p:cNvPr>
          <p:cNvSpPr txBox="1"/>
          <p:nvPr/>
        </p:nvSpPr>
        <p:spPr>
          <a:xfrm>
            <a:off x="2218146" y="3311239"/>
            <a:ext cx="677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34.5 kV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2E4FAD-E39D-F6B3-56C6-8BA583608ACA}"/>
              </a:ext>
            </a:extLst>
          </p:cNvPr>
          <p:cNvCxnSpPr>
            <a:cxnSpLocks/>
          </p:cNvCxnSpPr>
          <p:nvPr/>
        </p:nvCxnSpPr>
        <p:spPr>
          <a:xfrm>
            <a:off x="7255264" y="3100451"/>
            <a:ext cx="2954" cy="270583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4B84B3-4A84-25E7-6148-F35D937A20ED}"/>
              </a:ext>
            </a:extLst>
          </p:cNvPr>
          <p:cNvCxnSpPr>
            <a:cxnSpLocks/>
          </p:cNvCxnSpPr>
          <p:nvPr/>
        </p:nvCxnSpPr>
        <p:spPr>
          <a:xfrm>
            <a:off x="8454324" y="3100451"/>
            <a:ext cx="0" cy="270583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6BAC893E-A00F-974D-E390-F527E62BD844}"/>
              </a:ext>
            </a:extLst>
          </p:cNvPr>
          <p:cNvSpPr/>
          <p:nvPr/>
        </p:nvSpPr>
        <p:spPr>
          <a:xfrm>
            <a:off x="8002601" y="5806282"/>
            <a:ext cx="911197" cy="5183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WGR 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1E23923-339C-BDE8-B4F5-AF42A2574357}"/>
              </a:ext>
            </a:extLst>
          </p:cNvPr>
          <p:cNvSpPr/>
          <p:nvPr/>
        </p:nvSpPr>
        <p:spPr>
          <a:xfrm>
            <a:off x="6802620" y="5806282"/>
            <a:ext cx="911197" cy="5183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WGR 2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2F2F12C-E2F0-2FC5-8E11-67E9BCCF2402}"/>
              </a:ext>
            </a:extLst>
          </p:cNvPr>
          <p:cNvCxnSpPr>
            <a:cxnSpLocks/>
          </p:cNvCxnSpPr>
          <p:nvPr/>
        </p:nvCxnSpPr>
        <p:spPr>
          <a:xfrm flipH="1">
            <a:off x="5563161" y="3103140"/>
            <a:ext cx="5561" cy="101166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92BA9F2B-C7EC-C0FB-C6D8-67D2A4486F21}"/>
              </a:ext>
            </a:extLst>
          </p:cNvPr>
          <p:cNvSpPr/>
          <p:nvPr/>
        </p:nvSpPr>
        <p:spPr>
          <a:xfrm rot="-10800000">
            <a:off x="3418631" y="5632953"/>
            <a:ext cx="619927" cy="597647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206136-217F-9838-8EF6-D75E69B43335}"/>
              </a:ext>
            </a:extLst>
          </p:cNvPr>
          <p:cNvSpPr txBox="1"/>
          <p:nvPr/>
        </p:nvSpPr>
        <p:spPr>
          <a:xfrm>
            <a:off x="3357922" y="6230600"/>
            <a:ext cx="9111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</a:rPr>
              <a:t>SS_AUX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E0A3AD6-3EBE-58BD-1228-191B8EA2BC6D}"/>
              </a:ext>
            </a:extLst>
          </p:cNvPr>
          <p:cNvSpPr/>
          <p:nvPr/>
        </p:nvSpPr>
        <p:spPr>
          <a:xfrm>
            <a:off x="5630836" y="3186636"/>
            <a:ext cx="532028" cy="4020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M2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1814795-4D0B-2824-3953-C3E5CB729B7A}"/>
              </a:ext>
            </a:extLst>
          </p:cNvPr>
          <p:cNvCxnSpPr>
            <a:cxnSpLocks/>
          </p:cNvCxnSpPr>
          <p:nvPr/>
        </p:nvCxnSpPr>
        <p:spPr>
          <a:xfrm flipH="1">
            <a:off x="3704251" y="3089036"/>
            <a:ext cx="4750073" cy="5245"/>
          </a:xfrm>
          <a:prstGeom prst="line">
            <a:avLst/>
          </a:prstGeom>
          <a:ln w="793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3E597CD-2629-ED0A-9573-3C5E6BAD16A2}"/>
              </a:ext>
            </a:extLst>
          </p:cNvPr>
          <p:cNvGrpSpPr/>
          <p:nvPr/>
        </p:nvGrpSpPr>
        <p:grpSpPr>
          <a:xfrm>
            <a:off x="1845201" y="2810355"/>
            <a:ext cx="457624" cy="577269"/>
            <a:chOff x="1845201" y="2810355"/>
            <a:chExt cx="457624" cy="577269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FA284C25-AB8A-FD37-6AFA-FB3D737A8F91}"/>
                </a:ext>
              </a:extLst>
            </p:cNvPr>
            <p:cNvGrpSpPr/>
            <p:nvPr/>
          </p:nvGrpSpPr>
          <p:grpSpPr>
            <a:xfrm>
              <a:off x="1845201" y="2810355"/>
              <a:ext cx="214477" cy="572582"/>
              <a:chOff x="1504229" y="3002778"/>
              <a:chExt cx="214477" cy="572582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2FE4EA58-B78E-049D-76A7-596336CDB4A9}"/>
                  </a:ext>
                </a:extLst>
              </p:cNvPr>
              <p:cNvCxnSpPr/>
              <p:nvPr/>
            </p:nvCxnSpPr>
            <p:spPr>
              <a:xfrm flipV="1">
                <a:off x="1519189" y="3188773"/>
                <a:ext cx="183718" cy="187736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EECACBEA-55AE-8009-A7E9-ED5605D0B6F5}"/>
                  </a:ext>
                </a:extLst>
              </p:cNvPr>
              <p:cNvCxnSpPr/>
              <p:nvPr/>
            </p:nvCxnSpPr>
            <p:spPr>
              <a:xfrm flipV="1">
                <a:off x="1504229" y="3002778"/>
                <a:ext cx="183718" cy="187736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93E2B693-B889-4FF5-6676-91EF51096D27}"/>
                  </a:ext>
                </a:extLst>
              </p:cNvPr>
              <p:cNvCxnSpPr/>
              <p:nvPr/>
            </p:nvCxnSpPr>
            <p:spPr>
              <a:xfrm flipV="1">
                <a:off x="1534988" y="3387624"/>
                <a:ext cx="183718" cy="187736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5256412E-7CC5-7B6A-36D6-84351046D7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4229" y="3387624"/>
                <a:ext cx="213638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60697C05-A970-67AB-1ECE-75B208A5F4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4229" y="3188773"/>
                <a:ext cx="198678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635AF20-CFA5-67F1-ABBD-71ACC6F3ADD6}"/>
                </a:ext>
              </a:extLst>
            </p:cNvPr>
            <p:cNvGrpSpPr/>
            <p:nvPr/>
          </p:nvGrpSpPr>
          <p:grpSpPr>
            <a:xfrm>
              <a:off x="2088348" y="2815042"/>
              <a:ext cx="214477" cy="572582"/>
              <a:chOff x="1504229" y="3002778"/>
              <a:chExt cx="214477" cy="572582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24FC57FF-C0BF-D502-0928-47AB01E07926}"/>
                  </a:ext>
                </a:extLst>
              </p:cNvPr>
              <p:cNvCxnSpPr/>
              <p:nvPr/>
            </p:nvCxnSpPr>
            <p:spPr>
              <a:xfrm flipV="1">
                <a:off x="1519189" y="3188773"/>
                <a:ext cx="183718" cy="187736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173A2E5D-8E0F-18E5-3571-7B0A930B3893}"/>
                  </a:ext>
                </a:extLst>
              </p:cNvPr>
              <p:cNvCxnSpPr/>
              <p:nvPr/>
            </p:nvCxnSpPr>
            <p:spPr>
              <a:xfrm flipV="1">
                <a:off x="1504229" y="3002778"/>
                <a:ext cx="183718" cy="187736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2877EB91-4871-184A-EFE1-7EACA9C9FE26}"/>
                  </a:ext>
                </a:extLst>
              </p:cNvPr>
              <p:cNvCxnSpPr/>
              <p:nvPr/>
            </p:nvCxnSpPr>
            <p:spPr>
              <a:xfrm flipV="1">
                <a:off x="1534988" y="3387624"/>
                <a:ext cx="183718" cy="187736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D170E54D-1E47-1734-CF87-6A0DE0558E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4229" y="3387624"/>
                <a:ext cx="213638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709E4BE1-3940-4B97-1AFA-EFA6CB346F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4229" y="3188773"/>
                <a:ext cx="198678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F9F4F040-CD70-9561-9B20-2A8B716085B2}"/>
              </a:ext>
            </a:extLst>
          </p:cNvPr>
          <p:cNvSpPr txBox="1"/>
          <p:nvPr/>
        </p:nvSpPr>
        <p:spPr>
          <a:xfrm>
            <a:off x="1333395" y="3333826"/>
            <a:ext cx="677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</a:rPr>
              <a:t>138 kV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1EDA064-0D4D-AB92-1811-B92F939D62CB}"/>
              </a:ext>
            </a:extLst>
          </p:cNvPr>
          <p:cNvCxnSpPr>
            <a:cxnSpLocks/>
          </p:cNvCxnSpPr>
          <p:nvPr/>
        </p:nvCxnSpPr>
        <p:spPr>
          <a:xfrm flipH="1">
            <a:off x="758571" y="3122084"/>
            <a:ext cx="117848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86DAAE69-4A01-9675-A8F1-ACD566EE962C}"/>
              </a:ext>
            </a:extLst>
          </p:cNvPr>
          <p:cNvSpPr/>
          <p:nvPr/>
        </p:nvSpPr>
        <p:spPr>
          <a:xfrm>
            <a:off x="825323" y="4883642"/>
            <a:ext cx="532028" cy="4020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M1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7EDB3F7-4BB5-8838-DFD8-9C40FDB88728}"/>
              </a:ext>
            </a:extLst>
          </p:cNvPr>
          <p:cNvGrpSpPr/>
          <p:nvPr/>
        </p:nvGrpSpPr>
        <p:grpSpPr>
          <a:xfrm>
            <a:off x="1860161" y="1602971"/>
            <a:ext cx="457624" cy="577269"/>
            <a:chOff x="1845201" y="2810355"/>
            <a:chExt cx="457624" cy="57726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AE7ACC56-BA91-B752-CD1F-79496D076433}"/>
                </a:ext>
              </a:extLst>
            </p:cNvPr>
            <p:cNvGrpSpPr/>
            <p:nvPr/>
          </p:nvGrpSpPr>
          <p:grpSpPr>
            <a:xfrm>
              <a:off x="1845201" y="2810355"/>
              <a:ext cx="214477" cy="572582"/>
              <a:chOff x="1504229" y="3002778"/>
              <a:chExt cx="214477" cy="572582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88C03EB5-018D-248C-153F-6870DD1C7FB9}"/>
                  </a:ext>
                </a:extLst>
              </p:cNvPr>
              <p:cNvCxnSpPr/>
              <p:nvPr/>
            </p:nvCxnSpPr>
            <p:spPr>
              <a:xfrm flipV="1">
                <a:off x="1519189" y="3188773"/>
                <a:ext cx="183718" cy="187736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9BC1EA00-890A-80BB-364F-3FBA223C10F1}"/>
                  </a:ext>
                </a:extLst>
              </p:cNvPr>
              <p:cNvCxnSpPr/>
              <p:nvPr/>
            </p:nvCxnSpPr>
            <p:spPr>
              <a:xfrm flipV="1">
                <a:off x="1504229" y="3002778"/>
                <a:ext cx="183718" cy="187736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9C24920F-6523-C296-856D-FA73EC7F7816}"/>
                  </a:ext>
                </a:extLst>
              </p:cNvPr>
              <p:cNvCxnSpPr/>
              <p:nvPr/>
            </p:nvCxnSpPr>
            <p:spPr>
              <a:xfrm flipV="1">
                <a:off x="1534988" y="3387624"/>
                <a:ext cx="183718" cy="187736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F6C860E2-27A1-82B5-6139-717C9DB79B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4229" y="3387624"/>
                <a:ext cx="213638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89987D02-A00C-FE31-FEB3-2A3EA7AE2F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4229" y="3188773"/>
                <a:ext cx="198678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0918BC65-0E5A-79B2-25A8-5DF486A445BE}"/>
                </a:ext>
              </a:extLst>
            </p:cNvPr>
            <p:cNvGrpSpPr/>
            <p:nvPr/>
          </p:nvGrpSpPr>
          <p:grpSpPr>
            <a:xfrm>
              <a:off x="2088348" y="2815042"/>
              <a:ext cx="214477" cy="572582"/>
              <a:chOff x="1504229" y="3002778"/>
              <a:chExt cx="214477" cy="572582"/>
            </a:xfrm>
          </p:grpSpPr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A57DDE96-81D6-5C14-C0A2-45F367A07A82}"/>
                  </a:ext>
                </a:extLst>
              </p:cNvPr>
              <p:cNvCxnSpPr/>
              <p:nvPr/>
            </p:nvCxnSpPr>
            <p:spPr>
              <a:xfrm flipV="1">
                <a:off x="1519189" y="3188773"/>
                <a:ext cx="183718" cy="187736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78525A82-0E7E-15D6-C68A-9A2FF84509B6}"/>
                  </a:ext>
                </a:extLst>
              </p:cNvPr>
              <p:cNvCxnSpPr/>
              <p:nvPr/>
            </p:nvCxnSpPr>
            <p:spPr>
              <a:xfrm flipV="1">
                <a:off x="1504229" y="3002778"/>
                <a:ext cx="183718" cy="187736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3D77A994-83E0-95FB-13F8-C388B06D8758}"/>
                  </a:ext>
                </a:extLst>
              </p:cNvPr>
              <p:cNvCxnSpPr/>
              <p:nvPr/>
            </p:nvCxnSpPr>
            <p:spPr>
              <a:xfrm flipV="1">
                <a:off x="1534988" y="3387624"/>
                <a:ext cx="183718" cy="187736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CD4B3C43-6A89-3BEB-3230-E05802609C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4229" y="3387624"/>
                <a:ext cx="213638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7EEEA9EF-12F0-6E59-CA03-76BAA9EFB4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4229" y="3188773"/>
                <a:ext cx="198678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3B69ADB-8846-F14A-90B8-D381A66320BE}"/>
              </a:ext>
            </a:extLst>
          </p:cNvPr>
          <p:cNvCxnSpPr>
            <a:cxnSpLocks/>
          </p:cNvCxnSpPr>
          <p:nvPr/>
        </p:nvCxnSpPr>
        <p:spPr>
          <a:xfrm flipH="1">
            <a:off x="2209176" y="3079061"/>
            <a:ext cx="1495075" cy="761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5943216A-3768-1B5C-BCED-1F93C8749630}"/>
              </a:ext>
            </a:extLst>
          </p:cNvPr>
          <p:cNvCxnSpPr>
            <a:cxnSpLocks/>
          </p:cNvCxnSpPr>
          <p:nvPr/>
        </p:nvCxnSpPr>
        <p:spPr>
          <a:xfrm flipH="1">
            <a:off x="2233519" y="1867427"/>
            <a:ext cx="4167281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2872CFC1-616E-1587-7DD9-0B55D7A41D71}"/>
              </a:ext>
            </a:extLst>
          </p:cNvPr>
          <p:cNvCxnSpPr>
            <a:cxnSpLocks/>
          </p:cNvCxnSpPr>
          <p:nvPr/>
        </p:nvCxnSpPr>
        <p:spPr>
          <a:xfrm>
            <a:off x="6395298" y="1867427"/>
            <a:ext cx="0" cy="125465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7338A634-DF3F-0852-B052-1FC3EB1D5C69}"/>
              </a:ext>
            </a:extLst>
          </p:cNvPr>
          <p:cNvCxnSpPr>
            <a:cxnSpLocks/>
          </p:cNvCxnSpPr>
          <p:nvPr/>
        </p:nvCxnSpPr>
        <p:spPr>
          <a:xfrm flipH="1">
            <a:off x="758571" y="1882834"/>
            <a:ext cx="120840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6D6456C6-6407-0FBE-6741-E1E465BEF66C}"/>
              </a:ext>
            </a:extLst>
          </p:cNvPr>
          <p:cNvCxnSpPr>
            <a:cxnSpLocks/>
          </p:cNvCxnSpPr>
          <p:nvPr/>
        </p:nvCxnSpPr>
        <p:spPr>
          <a:xfrm>
            <a:off x="791074" y="1882834"/>
            <a:ext cx="0" cy="1254657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CB0798F4-2154-6F78-3D9D-AE75716F82C7}"/>
              </a:ext>
            </a:extLst>
          </p:cNvPr>
          <p:cNvSpPr/>
          <p:nvPr/>
        </p:nvSpPr>
        <p:spPr>
          <a:xfrm>
            <a:off x="5448861" y="3628436"/>
            <a:ext cx="228600" cy="2076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107B079-3AA3-0EE2-3BCB-41DED510C443}"/>
              </a:ext>
            </a:extLst>
          </p:cNvPr>
          <p:cNvSpPr/>
          <p:nvPr/>
        </p:nvSpPr>
        <p:spPr>
          <a:xfrm>
            <a:off x="8340024" y="4222273"/>
            <a:ext cx="228600" cy="2076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3C46E9B-DBFB-7B10-6B2E-BC6DD8E47D81}"/>
              </a:ext>
            </a:extLst>
          </p:cNvPr>
          <p:cNvSpPr/>
          <p:nvPr/>
        </p:nvSpPr>
        <p:spPr>
          <a:xfrm>
            <a:off x="7140964" y="4220919"/>
            <a:ext cx="228600" cy="2076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4D78756-930D-A38D-DF53-9E881692154F}"/>
              </a:ext>
            </a:extLst>
          </p:cNvPr>
          <p:cNvCxnSpPr>
            <a:cxnSpLocks/>
          </p:cNvCxnSpPr>
          <p:nvPr/>
        </p:nvCxnSpPr>
        <p:spPr>
          <a:xfrm>
            <a:off x="695911" y="5837908"/>
            <a:ext cx="77402" cy="187736"/>
          </a:xfrm>
          <a:prstGeom prst="line">
            <a:avLst/>
          </a:prstGeom>
          <a:noFill/>
          <a:ln w="254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48C5F28-A8AE-EE06-704A-CC1A165CC49B}"/>
              </a:ext>
            </a:extLst>
          </p:cNvPr>
          <p:cNvCxnSpPr>
            <a:cxnSpLocks/>
          </p:cNvCxnSpPr>
          <p:nvPr/>
        </p:nvCxnSpPr>
        <p:spPr>
          <a:xfrm flipH="1">
            <a:off x="801192" y="5837908"/>
            <a:ext cx="61198" cy="183014"/>
          </a:xfrm>
          <a:prstGeom prst="line">
            <a:avLst/>
          </a:prstGeom>
          <a:noFill/>
          <a:ln w="254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84A8A69-8AF5-5895-13E2-A6E09BDFEAA7}"/>
              </a:ext>
            </a:extLst>
          </p:cNvPr>
          <p:cNvCxnSpPr>
            <a:cxnSpLocks/>
          </p:cNvCxnSpPr>
          <p:nvPr/>
        </p:nvCxnSpPr>
        <p:spPr>
          <a:xfrm>
            <a:off x="5563161" y="4104588"/>
            <a:ext cx="0" cy="779054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8EEF41E-6DF6-ABFC-583F-E40F53482411}"/>
              </a:ext>
            </a:extLst>
          </p:cNvPr>
          <p:cNvSpPr/>
          <p:nvPr/>
        </p:nvSpPr>
        <p:spPr>
          <a:xfrm>
            <a:off x="5195648" y="4883642"/>
            <a:ext cx="762000" cy="5761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Substation Name</a:t>
            </a:r>
          </a:p>
          <a:p>
            <a:pPr algn="ctr"/>
            <a:r>
              <a:rPr lang="en-US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ESR1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091DC2-9594-2435-65E1-4B6B140F2F90}"/>
              </a:ext>
            </a:extLst>
          </p:cNvPr>
          <p:cNvSpPr/>
          <p:nvPr/>
        </p:nvSpPr>
        <p:spPr>
          <a:xfrm>
            <a:off x="2954012" y="1763617"/>
            <a:ext cx="228600" cy="2076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080703-C35B-9DC6-E013-814EC7E7403C}"/>
              </a:ext>
            </a:extLst>
          </p:cNvPr>
          <p:cNvSpPr/>
          <p:nvPr/>
        </p:nvSpPr>
        <p:spPr>
          <a:xfrm>
            <a:off x="2929870" y="2996350"/>
            <a:ext cx="228600" cy="2076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5EBD78-97B4-EF6A-F81C-C8A0F153536D}"/>
              </a:ext>
            </a:extLst>
          </p:cNvPr>
          <p:cNvSpPr/>
          <p:nvPr/>
        </p:nvSpPr>
        <p:spPr>
          <a:xfrm>
            <a:off x="1182862" y="3018274"/>
            <a:ext cx="228600" cy="20762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7C2703-585E-8540-96E4-1F4E956BB310}"/>
              </a:ext>
            </a:extLst>
          </p:cNvPr>
          <p:cNvSpPr/>
          <p:nvPr/>
        </p:nvSpPr>
        <p:spPr>
          <a:xfrm>
            <a:off x="1173419" y="1783463"/>
            <a:ext cx="228600" cy="20762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07557BCE-DC8D-D45D-BAA8-68DFCE55173D}"/>
              </a:ext>
            </a:extLst>
          </p:cNvPr>
          <p:cNvSpPr/>
          <p:nvPr/>
        </p:nvSpPr>
        <p:spPr>
          <a:xfrm>
            <a:off x="5393989" y="4314239"/>
            <a:ext cx="338344" cy="2286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243AF0A-BAA2-0068-6668-5D1D85E77215}"/>
              </a:ext>
            </a:extLst>
          </p:cNvPr>
          <p:cNvSpPr txBox="1"/>
          <p:nvPr/>
        </p:nvSpPr>
        <p:spPr>
          <a:xfrm rot="2400000">
            <a:off x="4341806" y="3937341"/>
            <a:ext cx="12193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highlight>
                  <a:srgbClr val="FFFF00"/>
                </a:highlight>
              </a:rPr>
              <a:t>SM Pseudo Switch</a:t>
            </a:r>
          </a:p>
        </p:txBody>
      </p:sp>
    </p:spTree>
    <p:extLst>
      <p:ext uri="{BB962C8B-B14F-4D97-AF65-F5344CB8AC3E}">
        <p14:creationId xmlns:p14="http://schemas.microsoft.com/office/powerpoint/2010/main" val="2243130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6C29C-6807-5207-F16F-0E8045639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the Single Model ESR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A885C-1A27-DDF5-5B86-13AEB62B5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334000"/>
          </a:xfrm>
        </p:spPr>
        <p:txBody>
          <a:bodyPr lIns="91440" tIns="45720" rIns="91440" bIns="45720" anchor="t"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the single model ESR approach goes live …… the GR-esrs and the CLR-esrs that are currently being used represent the batteries ---- will no longer exist.  Each GR-esr and CLR-esr pair is replaced with a single model ESR.  For each single model ESR, there will be a metered/calculated value for the ESR charging consumption and a metered/calculated value for the ESR injection.</a:t>
            </a: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of the benefits of moving to the singl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model ESR construct ….. is that once implemented,  </a:t>
            </a:r>
            <a:r>
              <a:rPr lang="en-US" sz="18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charging consumption values of single model ESRs will </a:t>
            </a:r>
            <a:r>
              <a:rPr lang="en-US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 included in the ERCOT Load estimate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Midterm Load Forecast (MTLF) as well as in the GTBD.</a:t>
            </a:r>
            <a:endParaRPr lang="en-US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C36D7-844D-BCF7-631A-28C4F9C22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65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6C29C-6807-5207-F16F-0E8045639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Information on the implementation of the Single Model ESR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A885C-1A27-DDF5-5B86-13AEB62B5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685800"/>
            <a:ext cx="8534400" cy="5715000"/>
          </a:xfrm>
        </p:spPr>
        <p:txBody>
          <a:bodyPr lIns="91440" tIns="45720" rIns="91440" bIns="45720" anchor="t"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RTCB Calculation: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Input to MTLF by weather zone: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Load for the weather zone = </a:t>
            </a:r>
            <a:r>
              <a:rPr lang="en-US" sz="1800" kern="1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GR_NETMW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1800" kern="1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ESR_NETMW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Export from Weather Zone +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		Import into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Weather Zone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GR_NETMW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sum of the output from the Generation Resources.  </a:t>
            </a:r>
            <a:r>
              <a:rPr lang="en-US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the single model ESR is implemented, this term will NOT include any injections from the ESRs ------ since the ESR will no longer be seen as a Generation Resource and a Controllable Load Resource.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ESR_NETMW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sum of the ESR injections and the ESR withdrawals.  This can be a negative number or a positive number. (ESR injections are positive numbers and ESR withdrawals are negative numbers.)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“Export/Import from/into Weather Zone”:  Assume = “0” to make the example easier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C36D7-844D-BCF7-631A-28C4F9C22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981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6C29C-6807-5207-F16F-0E8045639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Illustrative Example  </a:t>
            </a:r>
            <a:r>
              <a:rPr lang="en-US" sz="2000" dirty="0"/>
              <a:t>(With RTCB implementation)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A885C-1A27-DDF5-5B86-13AEB62B5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569" y="685800"/>
            <a:ext cx="8534400" cy="5657946"/>
          </a:xfrm>
        </p:spPr>
        <p:txBody>
          <a:bodyPr lIns="91440" tIns="45720" rIns="91440" bIns="45720" anchor="t"/>
          <a:lstStyle/>
          <a:p>
            <a:r>
              <a:rPr lang="en-US" sz="1100" dirty="0"/>
              <a:t>Given:</a:t>
            </a:r>
          </a:p>
          <a:p>
            <a:pPr lvl="1"/>
            <a:r>
              <a:rPr lang="en-US" sz="1100" dirty="0"/>
              <a:t>“True” Load is 300 MW</a:t>
            </a:r>
          </a:p>
          <a:p>
            <a:pPr lvl="1"/>
            <a:r>
              <a:rPr lang="en-US" sz="1100" dirty="0"/>
              <a:t>3 Generation Resources</a:t>
            </a:r>
          </a:p>
          <a:p>
            <a:pPr lvl="1"/>
            <a:r>
              <a:rPr lang="en-US" sz="1100" dirty="0"/>
              <a:t>2 Energy Storage Resources</a:t>
            </a: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Load for the weather zone = </a:t>
            </a:r>
            <a:r>
              <a:rPr lang="en-US" sz="1800" kern="1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GR_NETMW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1800" kern="1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ESR_NETMW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Export from Weather Zone +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		Import into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Weather Zone</a:t>
            </a:r>
          </a:p>
          <a:p>
            <a:endParaRPr lang="en-US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C36D7-844D-BCF7-631A-28C4F9C22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8B96E3D-BB9A-D04C-0950-4FE4F38D3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452325"/>
              </p:ext>
            </p:extLst>
          </p:nvPr>
        </p:nvGraphicFramePr>
        <p:xfrm>
          <a:off x="3422650" y="2209800"/>
          <a:ext cx="2298700" cy="3352806"/>
        </p:xfrm>
        <a:graphic>
          <a:graphicData uri="http://schemas.openxmlformats.org/drawingml/2006/table">
            <a:tbl>
              <a:tblPr/>
              <a:tblGrid>
                <a:gridCol w="1354421">
                  <a:extLst>
                    <a:ext uri="{9D8B030D-6E8A-4147-A177-3AD203B41FA5}">
                      <a16:colId xmlns:a16="http://schemas.microsoft.com/office/drawing/2014/main" val="3256605991"/>
                    </a:ext>
                  </a:extLst>
                </a:gridCol>
                <a:gridCol w="944279">
                  <a:extLst>
                    <a:ext uri="{9D8B030D-6E8A-4147-A177-3AD203B41FA5}">
                      <a16:colId xmlns:a16="http://schemas.microsoft.com/office/drawing/2014/main" val="3008108930"/>
                    </a:ext>
                  </a:extLst>
                </a:gridCol>
              </a:tblGrid>
              <a:tr h="440468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RTCB Implentation Live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(with single model ESR)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436920"/>
                  </a:ext>
                </a:extLst>
              </a:tr>
              <a:tr h="224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0912813"/>
                  </a:ext>
                </a:extLst>
              </a:tr>
              <a:tr h="224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3905231"/>
                  </a:ext>
                </a:extLst>
              </a:tr>
              <a:tr h="224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1092559"/>
                  </a:ext>
                </a:extLst>
              </a:tr>
              <a:tr h="224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321211"/>
                  </a:ext>
                </a:extLst>
              </a:tr>
              <a:tr h="224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 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723646"/>
                  </a:ext>
                </a:extLst>
              </a:tr>
              <a:tr h="224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515160"/>
                  </a:ext>
                </a:extLst>
              </a:tr>
              <a:tr h="224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5805676"/>
                  </a:ext>
                </a:extLst>
              </a:tr>
              <a:tr h="224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252437"/>
                  </a:ext>
                </a:extLst>
              </a:tr>
              <a:tr h="224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131430"/>
                  </a:ext>
                </a:extLst>
              </a:tr>
              <a:tr h="224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GR_NETMW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9741952"/>
                  </a:ext>
                </a:extLst>
              </a:tr>
              <a:tr h="224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ESR_NETMW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728363"/>
                  </a:ext>
                </a:extLst>
              </a:tr>
              <a:tr h="224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951243"/>
                  </a:ext>
                </a:extLst>
              </a:tr>
              <a:tr h="224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Load Forecast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415802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8AE07A5-0339-DD96-C7D5-A8EFA6F69250}"/>
              </a:ext>
            </a:extLst>
          </p:cNvPr>
          <p:cNvSpPr txBox="1"/>
          <p:nvPr/>
        </p:nvSpPr>
        <p:spPr>
          <a:xfrm>
            <a:off x="347784" y="5697415"/>
            <a:ext cx="8491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Note that the Load Forecast is aligned with the 4-CP “forecast”.  Charging Consumption is not included in the Load Forecast and not included in the 4-CP “forecast”.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78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6C29C-6807-5207-F16F-0E8045639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for a reference ……  </a:t>
            </a:r>
            <a:r>
              <a:rPr lang="en-US" sz="2000" dirty="0"/>
              <a:t>(Today with Combo Model)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A885C-1A27-DDF5-5B86-13AEB62B5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892" y="838200"/>
            <a:ext cx="8534400" cy="5334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t"/>
          <a:lstStyle/>
          <a:p>
            <a:r>
              <a:rPr lang="en-US" sz="1100" dirty="0"/>
              <a:t>Given:</a:t>
            </a:r>
          </a:p>
          <a:p>
            <a:pPr lvl="1"/>
            <a:r>
              <a:rPr lang="en-US" sz="1100" dirty="0"/>
              <a:t>“True” Load is 300 MW</a:t>
            </a:r>
          </a:p>
          <a:p>
            <a:pPr lvl="1"/>
            <a:r>
              <a:rPr lang="en-US" sz="1100" dirty="0"/>
              <a:t>3 Generation Resources</a:t>
            </a:r>
          </a:p>
          <a:p>
            <a:pPr lvl="1"/>
            <a:r>
              <a:rPr lang="en-US" sz="1100" dirty="0"/>
              <a:t>2 Energy Storage Resources ---- but the 2 ESRs are modeled as two pairs of a GR and CLR</a:t>
            </a: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Load for the weather zone = </a:t>
            </a:r>
            <a:r>
              <a:rPr lang="en-US" sz="1800" kern="1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GR_NETMW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trike="sngStrike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1800" strike="sngStrike" kern="10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ESR_NETMW</a:t>
            </a:r>
            <a:r>
              <a:rPr lang="en-US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Export from Weather Zone +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		Import into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Weather Zone</a:t>
            </a:r>
          </a:p>
          <a:p>
            <a:endParaRPr lang="en-US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C36D7-844D-BCF7-631A-28C4F9C22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2DD0946-4519-53A2-DB3F-258388FE84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993301"/>
              </p:ext>
            </p:extLst>
          </p:nvPr>
        </p:nvGraphicFramePr>
        <p:xfrm>
          <a:off x="962269" y="2458915"/>
          <a:ext cx="3276600" cy="3543300"/>
        </p:xfrm>
        <a:graphic>
          <a:graphicData uri="http://schemas.openxmlformats.org/drawingml/2006/table">
            <a:tbl>
              <a:tblPr/>
              <a:tblGrid>
                <a:gridCol w="1587208">
                  <a:extLst>
                    <a:ext uri="{9D8B030D-6E8A-4147-A177-3AD203B41FA5}">
                      <a16:colId xmlns:a16="http://schemas.microsoft.com/office/drawing/2014/main" val="948880"/>
                    </a:ext>
                  </a:extLst>
                </a:gridCol>
                <a:gridCol w="707551">
                  <a:extLst>
                    <a:ext uri="{9D8B030D-6E8A-4147-A177-3AD203B41FA5}">
                      <a16:colId xmlns:a16="http://schemas.microsoft.com/office/drawing/2014/main" val="489123598"/>
                    </a:ext>
                  </a:extLst>
                </a:gridCol>
                <a:gridCol w="981841">
                  <a:extLst>
                    <a:ext uri="{9D8B030D-6E8A-4147-A177-3AD203B41FA5}">
                      <a16:colId xmlns:a16="http://schemas.microsoft.com/office/drawing/2014/main" val="954130897"/>
                    </a:ext>
                  </a:extLst>
                </a:gridCol>
              </a:tblGrid>
              <a:tr h="447675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COMBO World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be retired upon RTCB Go-Live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05846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9555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7499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0334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78328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GR4 - esr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18759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GR5 - esr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40940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CLR4-esr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219895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CLR5-esr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consumption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12932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60976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GR_NETMW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38942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79627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7447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Load Forecast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830508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C0DA954-885B-BB20-842D-73B95CE158C4}"/>
              </a:ext>
            </a:extLst>
          </p:cNvPr>
          <p:cNvCxnSpPr>
            <a:cxnSpLocks/>
          </p:cNvCxnSpPr>
          <p:nvPr/>
        </p:nvCxnSpPr>
        <p:spPr>
          <a:xfrm flipH="1" flipV="1">
            <a:off x="5638800" y="1956793"/>
            <a:ext cx="898280" cy="5406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1F91179-9E58-5211-8CDE-E596CC6B5975}"/>
              </a:ext>
            </a:extLst>
          </p:cNvPr>
          <p:cNvSpPr txBox="1"/>
          <p:nvPr/>
        </p:nvSpPr>
        <p:spPr>
          <a:xfrm>
            <a:off x="6451600" y="2345731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This term does not exist today.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2C5C2FE-B74B-3968-2594-BA55DA62D738}"/>
              </a:ext>
            </a:extLst>
          </p:cNvPr>
          <p:cNvCxnSpPr>
            <a:cxnSpLocks/>
          </p:cNvCxnSpPr>
          <p:nvPr/>
        </p:nvCxnSpPr>
        <p:spPr>
          <a:xfrm flipH="1" flipV="1">
            <a:off x="4171217" y="1953731"/>
            <a:ext cx="2365863" cy="1322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3A96F50-E61A-9E55-E96E-60592A54B625}"/>
              </a:ext>
            </a:extLst>
          </p:cNvPr>
          <p:cNvSpPr txBox="1"/>
          <p:nvPr/>
        </p:nvSpPr>
        <p:spPr>
          <a:xfrm>
            <a:off x="6457462" y="3153737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Today, this term includes injections by batteries since they are seen as GRs.  (GR4 and GR5).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3C9F7-AB73-D91C-57D1-19FC860FC7BD}"/>
              </a:ext>
            </a:extLst>
          </p:cNvPr>
          <p:cNvSpPr txBox="1"/>
          <p:nvPr/>
        </p:nvSpPr>
        <p:spPr>
          <a:xfrm>
            <a:off x="4621823" y="5257800"/>
            <a:ext cx="426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Note that the Load Forecast is NOT aligned with the 4-CP “forecast”.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54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69876-FEA7-353B-C207-B005D485B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5125B-A897-0315-65B9-0911961DF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E3D77F-93B8-FA5F-EF6C-1C129DB64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87425"/>
            <a:ext cx="8229600" cy="488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64860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BD4ECFFBEC7547860D42B472D973CF" ma:contentTypeVersion="15" ma:contentTypeDescription="Create a new document." ma:contentTypeScope="" ma:versionID="e0e1d39a3bb2bfe068b05734e8b09be3">
  <xsd:schema xmlns:xsd="http://www.w3.org/2001/XMLSchema" xmlns:xs="http://www.w3.org/2001/XMLSchema" xmlns:p="http://schemas.microsoft.com/office/2006/metadata/properties" xmlns:ns2="f2d15d73-cba3-4daa-9deb-1bc1def57504" xmlns:ns3="0990b61b-eca2-43eb-bf62-db63f797b908" targetNamespace="http://schemas.microsoft.com/office/2006/metadata/properties" ma:root="true" ma:fieldsID="4e7df6b1695db665ac1364885cd514f7" ns2:_="" ns3:_="">
    <xsd:import namespace="f2d15d73-cba3-4daa-9deb-1bc1def57504"/>
    <xsd:import namespace="0990b61b-eca2-43eb-bf62-db63f797b908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15d73-cba3-4daa-9deb-1bc1def5750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90b61b-eca2-43eb-bf62-db63f797b90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a418f17-fb2f-4b0b-bb6f-73af868bad81}" ma:internalName="TaxCatchAll" ma:showField="CatchAllData" ma:web="0990b61b-eca2-43eb-bf62-db63f797b9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90b61b-eca2-43eb-bf62-db63f797b908" xsi:nil="true"/>
    <lcf76f155ced4ddcb4097134ff3c332f xmlns="f2d15d73-cba3-4daa-9deb-1bc1def5750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8C5351-E9A5-4D7A-9E4D-EDC9AC030B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d15d73-cba3-4daa-9deb-1bc1def57504"/>
    <ds:schemaRef ds:uri="0990b61b-eca2-43eb-bf62-db63f797b9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E9AA12-8AF9-4AA6-90FE-24669859CDF3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c34af464-7aa1-4edd-9be4-83dffc1cb926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0990b61b-eca2-43eb-bf62-db63f797b908"/>
    <ds:schemaRef ds:uri="f2d15d73-cba3-4daa-9deb-1bc1def57504"/>
  </ds:schemaRefs>
</ds:datastoreItem>
</file>

<file path=customXml/itemProps3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32999</TotalTime>
  <Words>806</Words>
  <Application>Microsoft Office PowerPoint</Application>
  <PresentationFormat>On-screen Show (4:3)</PresentationFormat>
  <Paragraphs>146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1_Custom Design</vt:lpstr>
      <vt:lpstr>Office Theme</vt:lpstr>
      <vt:lpstr>PowerPoint Presentation</vt:lpstr>
      <vt:lpstr>Background:</vt:lpstr>
      <vt:lpstr>Typical One-Line (Battery and Other Generation Resources) Current Approach = Combo Model </vt:lpstr>
      <vt:lpstr>Typical One-Line (Battery and Other Generation Resources) [with Single Model]  {After RTCB Go-live}</vt:lpstr>
      <vt:lpstr>Implementation of the Single Model ESR</vt:lpstr>
      <vt:lpstr>Information on the implementation of the Single Model ESR</vt:lpstr>
      <vt:lpstr>Simple Illustrative Example  (With RTCB implementation) </vt:lpstr>
      <vt:lpstr>Just for a reference ……  (Today with Combo Model) </vt:lpstr>
      <vt:lpstr>Questions: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Ragsdale, Kenneth</cp:lastModifiedBy>
  <cp:revision>98</cp:revision>
  <cp:lastPrinted>2016-01-21T20:53:15Z</cp:lastPrinted>
  <dcterms:created xsi:type="dcterms:W3CDTF">2016-01-21T15:20:31Z</dcterms:created>
  <dcterms:modified xsi:type="dcterms:W3CDTF">2025-01-13T19:46:10Z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0x0101002EBD4ECFFBEC7547860D42B472D973CF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2023-12-04T15:39:39Z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3994f051-7381-491e-8b21-d4469eb026d5</vt:lpwstr>
  </property>
  <property fmtid="{D5CDD505-2E9C-101B-9397-08002B2CF9AE}" pid="9" name="MSIP_Label_7084cbda-52b8-46fb-a7b7-cb5bd465ed85_ContentBits">
    <vt:lpwstr>0</vt:lpwstr>
  </property>
</Properties>
</file>