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222" r:id="rId4"/>
  </p:sldMasterIdLst>
  <p:notesMasterIdLst>
    <p:notesMasterId r:id="rId14"/>
  </p:notesMasterIdLst>
  <p:handoutMasterIdLst>
    <p:handoutMasterId r:id="rId15"/>
  </p:handoutMasterIdLst>
  <p:sldIdLst>
    <p:sldId id="1852" r:id="rId5"/>
    <p:sldId id="1899" r:id="rId6"/>
    <p:sldId id="1906" r:id="rId7"/>
    <p:sldId id="1925" r:id="rId8"/>
    <p:sldId id="1932" r:id="rId9"/>
    <p:sldId id="1926" r:id="rId10"/>
    <p:sldId id="1927" r:id="rId11"/>
    <p:sldId id="1928" r:id="rId12"/>
    <p:sldId id="1904" r:id="rId13"/>
  </p:sldIdLst>
  <p:sldSz cx="9144000" cy="6858000" type="letter"/>
  <p:notesSz cx="7010400" cy="9296400"/>
  <p:defaultTextStyle>
    <a:defPPr>
      <a:defRPr lang="en-US"/>
    </a:defPPr>
    <a:lvl1pPr algn="l" rtl="0" fontAlgn="base">
      <a:spcBef>
        <a:spcPct val="0"/>
      </a:spcBef>
      <a:spcAft>
        <a:spcPct val="0"/>
      </a:spcAft>
      <a:defRPr kumimoji="1" sz="1700" kern="1200">
        <a:solidFill>
          <a:schemeClr val="accent2"/>
        </a:solidFill>
        <a:latin typeface="Times New Roman" pitchFamily="18" charset="0"/>
        <a:ea typeface="+mn-ea"/>
        <a:cs typeface="Arial" charset="0"/>
      </a:defRPr>
    </a:lvl1pPr>
    <a:lvl2pPr marL="457200" algn="l" rtl="0" fontAlgn="base">
      <a:spcBef>
        <a:spcPct val="0"/>
      </a:spcBef>
      <a:spcAft>
        <a:spcPct val="0"/>
      </a:spcAft>
      <a:defRPr kumimoji="1" sz="1700" kern="1200">
        <a:solidFill>
          <a:schemeClr val="accent2"/>
        </a:solidFill>
        <a:latin typeface="Times New Roman" pitchFamily="18" charset="0"/>
        <a:ea typeface="+mn-ea"/>
        <a:cs typeface="Arial" charset="0"/>
      </a:defRPr>
    </a:lvl2pPr>
    <a:lvl3pPr marL="914400" algn="l" rtl="0" fontAlgn="base">
      <a:spcBef>
        <a:spcPct val="0"/>
      </a:spcBef>
      <a:spcAft>
        <a:spcPct val="0"/>
      </a:spcAft>
      <a:defRPr kumimoji="1" sz="1700" kern="1200">
        <a:solidFill>
          <a:schemeClr val="accent2"/>
        </a:solidFill>
        <a:latin typeface="Times New Roman" pitchFamily="18" charset="0"/>
        <a:ea typeface="+mn-ea"/>
        <a:cs typeface="Arial" charset="0"/>
      </a:defRPr>
    </a:lvl3pPr>
    <a:lvl4pPr marL="1371600" algn="l" rtl="0" fontAlgn="base">
      <a:spcBef>
        <a:spcPct val="0"/>
      </a:spcBef>
      <a:spcAft>
        <a:spcPct val="0"/>
      </a:spcAft>
      <a:defRPr kumimoji="1" sz="1700" kern="1200">
        <a:solidFill>
          <a:schemeClr val="accent2"/>
        </a:solidFill>
        <a:latin typeface="Times New Roman" pitchFamily="18" charset="0"/>
        <a:ea typeface="+mn-ea"/>
        <a:cs typeface="Arial" charset="0"/>
      </a:defRPr>
    </a:lvl4pPr>
    <a:lvl5pPr marL="1828800" algn="l" rtl="0" fontAlgn="base">
      <a:spcBef>
        <a:spcPct val="0"/>
      </a:spcBef>
      <a:spcAft>
        <a:spcPct val="0"/>
      </a:spcAft>
      <a:defRPr kumimoji="1" sz="1700" kern="1200">
        <a:solidFill>
          <a:schemeClr val="accent2"/>
        </a:solidFill>
        <a:latin typeface="Times New Roman" pitchFamily="18" charset="0"/>
        <a:ea typeface="+mn-ea"/>
        <a:cs typeface="Arial" charset="0"/>
      </a:defRPr>
    </a:lvl5pPr>
    <a:lvl6pPr marL="2286000" algn="l" defTabSz="914400" rtl="0" eaLnBrk="1" latinLnBrk="0" hangingPunct="1">
      <a:defRPr kumimoji="1" sz="1700" kern="1200">
        <a:solidFill>
          <a:schemeClr val="accent2"/>
        </a:solidFill>
        <a:latin typeface="Times New Roman" pitchFamily="18" charset="0"/>
        <a:ea typeface="+mn-ea"/>
        <a:cs typeface="Arial" charset="0"/>
      </a:defRPr>
    </a:lvl6pPr>
    <a:lvl7pPr marL="2743200" algn="l" defTabSz="914400" rtl="0" eaLnBrk="1" latinLnBrk="0" hangingPunct="1">
      <a:defRPr kumimoji="1" sz="1700" kern="1200">
        <a:solidFill>
          <a:schemeClr val="accent2"/>
        </a:solidFill>
        <a:latin typeface="Times New Roman" pitchFamily="18" charset="0"/>
        <a:ea typeface="+mn-ea"/>
        <a:cs typeface="Arial" charset="0"/>
      </a:defRPr>
    </a:lvl7pPr>
    <a:lvl8pPr marL="3200400" algn="l" defTabSz="914400" rtl="0" eaLnBrk="1" latinLnBrk="0" hangingPunct="1">
      <a:defRPr kumimoji="1" sz="1700" kern="1200">
        <a:solidFill>
          <a:schemeClr val="accent2"/>
        </a:solidFill>
        <a:latin typeface="Times New Roman" pitchFamily="18" charset="0"/>
        <a:ea typeface="+mn-ea"/>
        <a:cs typeface="Arial" charset="0"/>
      </a:defRPr>
    </a:lvl8pPr>
    <a:lvl9pPr marL="3657600" algn="l" defTabSz="914400" rtl="0" eaLnBrk="1" latinLnBrk="0" hangingPunct="1">
      <a:defRPr kumimoji="1" sz="1700" kern="1200">
        <a:solidFill>
          <a:schemeClr val="accent2"/>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816999-4E48-0FE4-DA9D-92784008B8B4}" name="Jonas Kersulis" initials="JK" userId="S::jkersulis@potomaceconomics.com::906daa01-92f8-438f-aa8b-4ebc76c6c92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1E96"/>
    <a:srgbClr val="0028A0"/>
    <a:srgbClr val="0000A8"/>
    <a:srgbClr val="0000CC"/>
    <a:srgbClr val="F8F8F8"/>
    <a:srgbClr val="000066"/>
    <a:srgbClr val="FF99AC"/>
    <a:srgbClr val="FF29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B6D4DD-1031-4B19-A326-F72CB287516F}" v="5900" dt="2025-01-13T22:35:42.936"/>
    <p1510:client id="{ED8171DC-F92B-452B-8FA9-A3739A51EEC6}" v="613" dt="2025-01-13T22:17:44.0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522" y="5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1573" y="1"/>
            <a:ext cx="176126" cy="286673"/>
          </a:xfrm>
          <a:prstGeom prst="rect">
            <a:avLst/>
          </a:prstGeom>
          <a:noFill/>
          <a:ln w="9525">
            <a:noFill/>
            <a:miter lim="800000"/>
            <a:headEnd/>
            <a:tailEnd/>
          </a:ln>
        </p:spPr>
        <p:txBody>
          <a:bodyPr vert="horz" wrap="none" lIns="87060" tIns="43530" rIns="87060" bIns="43530" numCol="1" anchor="t" anchorCtr="0" compatLnSpc="1">
            <a:prstTxWarp prst="textNoShape">
              <a:avLst/>
            </a:prstTxWarp>
            <a:spAutoFit/>
          </a:bodyPr>
          <a:lstStyle>
            <a:lvl1pPr defTabSz="913559" eaLnBrk="0" hangingPunct="0">
              <a:defRPr kumimoji="0" sz="1300" b="1">
                <a:solidFill>
                  <a:schemeClr val="tx1"/>
                </a:solidFill>
              </a:defRPr>
            </a:lvl1pPr>
          </a:lstStyle>
          <a:p>
            <a:pPr>
              <a:defRPr/>
            </a:pPr>
            <a:endParaRPr lang="en-US"/>
          </a:p>
        </p:txBody>
      </p:sp>
      <p:sp>
        <p:nvSpPr>
          <p:cNvPr id="104451" name="Rectangle 3"/>
          <p:cNvSpPr>
            <a:spLocks noGrp="1" noChangeArrowheads="1"/>
          </p:cNvSpPr>
          <p:nvPr>
            <p:ph type="dt" sz="quarter" idx="1"/>
          </p:nvPr>
        </p:nvSpPr>
        <p:spPr bwMode="auto">
          <a:xfrm>
            <a:off x="6794962" y="1"/>
            <a:ext cx="176125" cy="286673"/>
          </a:xfrm>
          <a:prstGeom prst="rect">
            <a:avLst/>
          </a:prstGeom>
          <a:noFill/>
          <a:ln w="9525">
            <a:noFill/>
            <a:miter lim="800000"/>
            <a:headEnd/>
            <a:tailEnd/>
          </a:ln>
        </p:spPr>
        <p:txBody>
          <a:bodyPr vert="horz" wrap="none" lIns="87060" tIns="43530" rIns="87060" bIns="43530" numCol="1" anchor="t" anchorCtr="0" compatLnSpc="1">
            <a:prstTxWarp prst="textNoShape">
              <a:avLst/>
            </a:prstTxWarp>
            <a:spAutoFit/>
          </a:bodyPr>
          <a:lstStyle>
            <a:lvl1pPr algn="r" defTabSz="913559" eaLnBrk="0" hangingPunct="0">
              <a:defRPr kumimoji="0" sz="1300" b="1">
                <a:solidFill>
                  <a:schemeClr val="tx1"/>
                </a:solidFill>
              </a:defRPr>
            </a:lvl1pPr>
          </a:lstStyle>
          <a:p>
            <a:pPr>
              <a:defRPr/>
            </a:pPr>
            <a:endParaRPr lang="en-US"/>
          </a:p>
        </p:txBody>
      </p:sp>
      <p:sp>
        <p:nvSpPr>
          <p:cNvPr id="104452" name="Rectangle 4"/>
          <p:cNvSpPr>
            <a:spLocks noGrp="1" noChangeArrowheads="1"/>
          </p:cNvSpPr>
          <p:nvPr>
            <p:ph type="ftr" sz="quarter" idx="2"/>
          </p:nvPr>
        </p:nvSpPr>
        <p:spPr bwMode="auto">
          <a:xfrm>
            <a:off x="-1573" y="9028629"/>
            <a:ext cx="176126" cy="286673"/>
          </a:xfrm>
          <a:prstGeom prst="rect">
            <a:avLst/>
          </a:prstGeom>
          <a:noFill/>
          <a:ln w="9525">
            <a:noFill/>
            <a:miter lim="800000"/>
            <a:headEnd/>
            <a:tailEnd/>
          </a:ln>
        </p:spPr>
        <p:txBody>
          <a:bodyPr vert="horz" wrap="none" lIns="87060" tIns="43530" rIns="87060" bIns="43530" numCol="1" anchor="b" anchorCtr="0" compatLnSpc="1">
            <a:prstTxWarp prst="textNoShape">
              <a:avLst/>
            </a:prstTxWarp>
            <a:spAutoFit/>
          </a:bodyPr>
          <a:lstStyle>
            <a:lvl1pPr defTabSz="913559" eaLnBrk="0" hangingPunct="0">
              <a:defRPr kumimoji="0" sz="1300" b="1">
                <a:solidFill>
                  <a:schemeClr val="tx1"/>
                </a:solidFill>
              </a:defRPr>
            </a:lvl1pPr>
          </a:lstStyle>
          <a:p>
            <a:pPr>
              <a:defRPr/>
            </a:pPr>
            <a:endParaRPr lang="en-US"/>
          </a:p>
        </p:txBody>
      </p:sp>
      <p:sp>
        <p:nvSpPr>
          <p:cNvPr id="104453" name="Rectangle 5"/>
          <p:cNvSpPr>
            <a:spLocks noGrp="1" noChangeArrowheads="1"/>
          </p:cNvSpPr>
          <p:nvPr>
            <p:ph type="sldNum" sz="quarter" idx="3"/>
          </p:nvPr>
        </p:nvSpPr>
        <p:spPr bwMode="auto">
          <a:xfrm>
            <a:off x="6601539" y="9033355"/>
            <a:ext cx="369548" cy="286673"/>
          </a:xfrm>
          <a:prstGeom prst="rect">
            <a:avLst/>
          </a:prstGeom>
          <a:noFill/>
          <a:ln w="9525">
            <a:noFill/>
            <a:miter lim="800000"/>
            <a:headEnd/>
            <a:tailEnd/>
          </a:ln>
        </p:spPr>
        <p:txBody>
          <a:bodyPr vert="horz" wrap="none" lIns="87060" tIns="43530" rIns="87060" bIns="43530" numCol="1" anchor="b" anchorCtr="0" compatLnSpc="1">
            <a:prstTxWarp prst="textNoShape">
              <a:avLst/>
            </a:prstTxWarp>
            <a:spAutoFit/>
          </a:bodyPr>
          <a:lstStyle>
            <a:lvl1pPr algn="r" defTabSz="913559" eaLnBrk="0" hangingPunct="0">
              <a:defRPr kumimoji="0" sz="1300" b="1">
                <a:solidFill>
                  <a:schemeClr val="tx1"/>
                </a:solidFill>
              </a:defRPr>
            </a:lvl1pPr>
          </a:lstStyle>
          <a:p>
            <a:pPr>
              <a:defRPr/>
            </a:pPr>
            <a:fld id="{C6CF872D-C1AA-47DE-90DE-303E4A3981F8}" type="slidenum">
              <a:rPr lang="en-US"/>
              <a:pPr>
                <a:defRPr/>
              </a:pPr>
              <a:t>‹#›</a:t>
            </a:fld>
            <a:endParaRPr lang="en-US"/>
          </a:p>
        </p:txBody>
      </p:sp>
    </p:spTree>
    <p:extLst>
      <p:ext uri="{BB962C8B-B14F-4D97-AF65-F5344CB8AC3E}">
        <p14:creationId xmlns:p14="http://schemas.microsoft.com/office/powerpoint/2010/main" val="32764975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0"/>
            <a:ext cx="3035009" cy="456787"/>
          </a:xfrm>
          <a:prstGeom prst="rect">
            <a:avLst/>
          </a:prstGeom>
          <a:noFill/>
          <a:ln w="9525">
            <a:noFill/>
            <a:miter lim="800000"/>
            <a:headEnd/>
            <a:tailEnd/>
          </a:ln>
        </p:spPr>
        <p:txBody>
          <a:bodyPr vert="horz" wrap="square" lIns="87060" tIns="43530" rIns="87060" bIns="43530" numCol="1" anchor="t" anchorCtr="0" compatLnSpc="1">
            <a:prstTxWarp prst="textNoShape">
              <a:avLst/>
            </a:prstTxWarp>
          </a:bodyPr>
          <a:lstStyle>
            <a:lvl1pPr defTabSz="913559" eaLnBrk="0" hangingPunct="0">
              <a:defRPr kumimoji="0" sz="1300">
                <a:solidFill>
                  <a:schemeClr val="tx1"/>
                </a:solidFill>
              </a:defRPr>
            </a:lvl1pPr>
          </a:lstStyle>
          <a:p>
            <a:pPr>
              <a:defRPr/>
            </a:pPr>
            <a:endParaRPr lang="en-US"/>
          </a:p>
        </p:txBody>
      </p:sp>
      <p:sp>
        <p:nvSpPr>
          <p:cNvPr id="59395" name="Rectangle 3"/>
          <p:cNvSpPr>
            <a:spLocks noGrp="1" noChangeArrowheads="1"/>
          </p:cNvSpPr>
          <p:nvPr>
            <p:ph type="dt" idx="1"/>
          </p:nvPr>
        </p:nvSpPr>
        <p:spPr bwMode="auto">
          <a:xfrm>
            <a:off x="3967529" y="0"/>
            <a:ext cx="3031864" cy="456787"/>
          </a:xfrm>
          <a:prstGeom prst="rect">
            <a:avLst/>
          </a:prstGeom>
          <a:noFill/>
          <a:ln w="9525">
            <a:noFill/>
            <a:miter lim="800000"/>
            <a:headEnd/>
            <a:tailEnd/>
          </a:ln>
        </p:spPr>
        <p:txBody>
          <a:bodyPr vert="horz" wrap="square" lIns="87060" tIns="43530" rIns="87060" bIns="43530" numCol="1" anchor="t" anchorCtr="0" compatLnSpc="1">
            <a:prstTxWarp prst="textNoShape">
              <a:avLst/>
            </a:prstTxWarp>
          </a:bodyPr>
          <a:lstStyle>
            <a:lvl1pPr algn="r" defTabSz="913559" eaLnBrk="0" hangingPunct="0">
              <a:defRPr kumimoji="0" sz="1300">
                <a:solidFill>
                  <a:schemeClr val="tx1"/>
                </a:solidFill>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73163" y="682625"/>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932519" y="4407206"/>
            <a:ext cx="5131210" cy="4177237"/>
          </a:xfrm>
          <a:prstGeom prst="rect">
            <a:avLst/>
          </a:prstGeom>
          <a:noFill/>
          <a:ln w="9525">
            <a:noFill/>
            <a:miter lim="800000"/>
            <a:headEnd/>
            <a:tailEnd/>
          </a:ln>
        </p:spPr>
        <p:txBody>
          <a:bodyPr vert="horz" wrap="square" lIns="87060" tIns="43530" rIns="87060" bIns="435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1" y="8814411"/>
            <a:ext cx="3035009" cy="453637"/>
          </a:xfrm>
          <a:prstGeom prst="rect">
            <a:avLst/>
          </a:prstGeom>
          <a:noFill/>
          <a:ln w="9525">
            <a:noFill/>
            <a:miter lim="800000"/>
            <a:headEnd/>
            <a:tailEnd/>
          </a:ln>
        </p:spPr>
        <p:txBody>
          <a:bodyPr vert="horz" wrap="square" lIns="87060" tIns="43530" rIns="87060" bIns="43530" numCol="1" anchor="b" anchorCtr="0" compatLnSpc="1">
            <a:prstTxWarp prst="textNoShape">
              <a:avLst/>
            </a:prstTxWarp>
          </a:bodyPr>
          <a:lstStyle>
            <a:lvl1pPr defTabSz="913559" eaLnBrk="0" hangingPunct="0">
              <a:defRPr kumimoji="0" sz="1300">
                <a:solidFill>
                  <a:schemeClr val="tx1"/>
                </a:solidFill>
              </a:defRPr>
            </a:lvl1pPr>
          </a:lstStyle>
          <a:p>
            <a:pPr>
              <a:defRPr/>
            </a:pPr>
            <a:endParaRPr lang="en-US"/>
          </a:p>
        </p:txBody>
      </p:sp>
      <p:sp>
        <p:nvSpPr>
          <p:cNvPr id="59399" name="Rectangle 7"/>
          <p:cNvSpPr>
            <a:spLocks noGrp="1" noChangeArrowheads="1"/>
          </p:cNvSpPr>
          <p:nvPr>
            <p:ph type="sldNum" sz="quarter" idx="5"/>
          </p:nvPr>
        </p:nvSpPr>
        <p:spPr bwMode="auto">
          <a:xfrm>
            <a:off x="3967529" y="8814411"/>
            <a:ext cx="3031864" cy="453637"/>
          </a:xfrm>
          <a:prstGeom prst="rect">
            <a:avLst/>
          </a:prstGeom>
          <a:noFill/>
          <a:ln w="9525">
            <a:noFill/>
            <a:miter lim="800000"/>
            <a:headEnd/>
            <a:tailEnd/>
          </a:ln>
        </p:spPr>
        <p:txBody>
          <a:bodyPr vert="horz" wrap="square" lIns="87060" tIns="43530" rIns="87060" bIns="43530" numCol="1" anchor="b" anchorCtr="0" compatLnSpc="1">
            <a:prstTxWarp prst="textNoShape">
              <a:avLst/>
            </a:prstTxWarp>
          </a:bodyPr>
          <a:lstStyle>
            <a:lvl1pPr algn="r" defTabSz="913559" eaLnBrk="0" hangingPunct="0">
              <a:defRPr kumimoji="0" sz="1300">
                <a:solidFill>
                  <a:schemeClr val="tx1"/>
                </a:solidFill>
              </a:defRPr>
            </a:lvl1pPr>
          </a:lstStyle>
          <a:p>
            <a:pPr>
              <a:defRPr/>
            </a:pPr>
            <a:fld id="{3948948F-F34D-45C5-81F2-29DB7416706A}" type="slidenum">
              <a:rPr lang="en-US"/>
              <a:pPr>
                <a:defRPr/>
              </a:pPr>
              <a:t>‹#›</a:t>
            </a:fld>
            <a:endParaRPr lang="en-US"/>
          </a:p>
        </p:txBody>
      </p:sp>
    </p:spTree>
    <p:extLst>
      <p:ext uri="{BB962C8B-B14F-4D97-AF65-F5344CB8AC3E}">
        <p14:creationId xmlns:p14="http://schemas.microsoft.com/office/powerpoint/2010/main" val="23986043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400">
                <a:solidFill>
                  <a:schemeClr val="tx1"/>
                </a:solidFill>
                <a:latin typeface="Times New Roman" panose="02020603050405020304" pitchFamily="18" charset="0"/>
              </a:defRPr>
            </a:lvl1pPr>
            <a:lvl2pPr marL="742950" indent="-285750" eaLnBrk="0" hangingPunct="0">
              <a:spcBef>
                <a:spcPct val="30000"/>
              </a:spcBef>
              <a:defRPr sz="1400">
                <a:solidFill>
                  <a:schemeClr val="tx1"/>
                </a:solidFill>
                <a:latin typeface="Times New Roman" panose="02020603050405020304" pitchFamily="18" charset="0"/>
              </a:defRPr>
            </a:lvl2pPr>
            <a:lvl3pPr marL="1143000" indent="-228600" eaLnBrk="0" hangingPunct="0">
              <a:spcBef>
                <a:spcPct val="30000"/>
              </a:spcBef>
              <a:defRPr sz="1400">
                <a:solidFill>
                  <a:schemeClr val="tx1"/>
                </a:solidFill>
                <a:latin typeface="Times New Roman" panose="02020603050405020304" pitchFamily="18" charset="0"/>
              </a:defRPr>
            </a:lvl3pPr>
            <a:lvl4pPr marL="1600200" indent="-228600" eaLnBrk="0" hangingPunct="0">
              <a:spcBef>
                <a:spcPct val="30000"/>
              </a:spcBef>
              <a:defRPr sz="1400">
                <a:solidFill>
                  <a:schemeClr val="tx1"/>
                </a:solidFill>
                <a:latin typeface="Times New Roman" panose="02020603050405020304" pitchFamily="18" charset="0"/>
              </a:defRPr>
            </a:lvl4pPr>
            <a:lvl5pPr marL="2057400" indent="-228600" eaLnBrk="0" hangingPunct="0">
              <a:spcBef>
                <a:spcPct val="30000"/>
              </a:spcBef>
              <a:defRPr sz="14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5359AC37-B5D5-4A3C-995D-94175EE5E1A5}" type="slidenum">
              <a:rPr lang="en-US" altLang="en-US" sz="1100"/>
              <a:pPr>
                <a:spcBef>
                  <a:spcPct val="0"/>
                </a:spcBef>
              </a:pPr>
              <a:t>1</a:t>
            </a:fld>
            <a:endParaRPr lang="en-US" altLang="en-US" sz="11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0801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2</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56442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3</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7058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4</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26852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5</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700094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6</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21098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7</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6 MW of Non-Spin are needed to procure an additional MW of Energy.</a:t>
            </a:r>
          </a:p>
          <a:p>
            <a:r>
              <a:rPr lang="en-US" altLang="en-US"/>
              <a:t>Differences may be determined by ramp rate, location?</a:t>
            </a:r>
          </a:p>
        </p:txBody>
      </p:sp>
    </p:spTree>
    <p:extLst>
      <p:ext uri="{BB962C8B-B14F-4D97-AF65-F5344CB8AC3E}">
        <p14:creationId xmlns:p14="http://schemas.microsoft.com/office/powerpoint/2010/main" val="3348418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8</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93581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300" eaLnBrk="0" hangingPunct="0">
              <a:spcBef>
                <a:spcPct val="30000"/>
              </a:spcBef>
              <a:defRPr sz="1400">
                <a:solidFill>
                  <a:schemeClr val="tx1"/>
                </a:solidFill>
                <a:latin typeface="Times New Roman" panose="02020603050405020304" pitchFamily="18" charset="0"/>
              </a:defRPr>
            </a:lvl1pPr>
            <a:lvl2pPr marL="742950" indent="-285750" defTabSz="876300" eaLnBrk="0" hangingPunct="0">
              <a:spcBef>
                <a:spcPct val="30000"/>
              </a:spcBef>
              <a:defRPr sz="1400">
                <a:solidFill>
                  <a:schemeClr val="tx1"/>
                </a:solidFill>
                <a:latin typeface="Times New Roman" panose="02020603050405020304" pitchFamily="18" charset="0"/>
              </a:defRPr>
            </a:lvl2pPr>
            <a:lvl3pPr marL="1143000" indent="-228600" defTabSz="876300" eaLnBrk="0" hangingPunct="0">
              <a:spcBef>
                <a:spcPct val="30000"/>
              </a:spcBef>
              <a:defRPr sz="1400">
                <a:solidFill>
                  <a:schemeClr val="tx1"/>
                </a:solidFill>
                <a:latin typeface="Times New Roman" panose="02020603050405020304" pitchFamily="18" charset="0"/>
              </a:defRPr>
            </a:lvl3pPr>
            <a:lvl4pPr marL="1600200" indent="-228600" defTabSz="876300" eaLnBrk="0" hangingPunct="0">
              <a:spcBef>
                <a:spcPct val="30000"/>
              </a:spcBef>
              <a:defRPr sz="1400">
                <a:solidFill>
                  <a:schemeClr val="tx1"/>
                </a:solidFill>
                <a:latin typeface="Times New Roman" panose="02020603050405020304" pitchFamily="18" charset="0"/>
              </a:defRPr>
            </a:lvl4pPr>
            <a:lvl5pPr marL="2057400" indent="-228600" defTabSz="876300" eaLnBrk="0" hangingPunct="0">
              <a:spcBef>
                <a:spcPct val="30000"/>
              </a:spcBef>
              <a:defRPr sz="1400">
                <a:solidFill>
                  <a:schemeClr val="tx1"/>
                </a:solidFill>
                <a:latin typeface="Times New Roman" panose="02020603050405020304" pitchFamily="18" charset="0"/>
              </a:defRPr>
            </a:lvl5pPr>
            <a:lvl6pPr marL="2514600" indent="-228600" defTabSz="876300" eaLnBrk="0" fontAlgn="base" hangingPunct="0">
              <a:spcBef>
                <a:spcPct val="30000"/>
              </a:spcBef>
              <a:spcAft>
                <a:spcPct val="0"/>
              </a:spcAft>
              <a:defRPr sz="1400">
                <a:solidFill>
                  <a:schemeClr val="tx1"/>
                </a:solidFill>
                <a:latin typeface="Times New Roman" panose="02020603050405020304" pitchFamily="18" charset="0"/>
              </a:defRPr>
            </a:lvl6pPr>
            <a:lvl7pPr marL="2971800" indent="-228600" defTabSz="876300" eaLnBrk="0" fontAlgn="base" hangingPunct="0">
              <a:spcBef>
                <a:spcPct val="30000"/>
              </a:spcBef>
              <a:spcAft>
                <a:spcPct val="0"/>
              </a:spcAft>
              <a:defRPr sz="1400">
                <a:solidFill>
                  <a:schemeClr val="tx1"/>
                </a:solidFill>
                <a:latin typeface="Times New Roman" panose="02020603050405020304" pitchFamily="18" charset="0"/>
              </a:defRPr>
            </a:lvl7pPr>
            <a:lvl8pPr marL="3429000" indent="-228600" defTabSz="876300" eaLnBrk="0" fontAlgn="base" hangingPunct="0">
              <a:spcBef>
                <a:spcPct val="30000"/>
              </a:spcBef>
              <a:spcAft>
                <a:spcPct val="0"/>
              </a:spcAft>
              <a:defRPr sz="1400">
                <a:solidFill>
                  <a:schemeClr val="tx1"/>
                </a:solidFill>
                <a:latin typeface="Times New Roman" panose="02020603050405020304" pitchFamily="18" charset="0"/>
              </a:defRPr>
            </a:lvl8pPr>
            <a:lvl9pPr marL="3886200" indent="-228600" defTabSz="876300"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9</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54209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_17_Narrow">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8929" y="1843992"/>
            <a:ext cx="7612927" cy="4572000"/>
          </a:xfrm>
          <a:prstGeom prst="rect">
            <a:avLst/>
          </a:prstGeom>
        </p:spPr>
        <p:txBody>
          <a:bodyPr/>
          <a:lstStyle>
            <a:lvl1pPr marL="228600" indent="-228600">
              <a:lnSpc>
                <a:spcPct val="95000"/>
              </a:lnSpc>
              <a:spcBef>
                <a:spcPts val="600"/>
              </a:spcBef>
              <a:buClr>
                <a:srgbClr val="001E96"/>
              </a:buClr>
              <a:defRPr sz="1800">
                <a:effectLst/>
              </a:defRPr>
            </a:lvl1pPr>
            <a:lvl2pPr marL="457200" indent="-225425">
              <a:lnSpc>
                <a:spcPct val="95000"/>
              </a:lnSpc>
              <a:spcBef>
                <a:spcPts val="600"/>
              </a:spcBef>
              <a:buClr>
                <a:srgbClr val="001E96"/>
              </a:buClr>
              <a:buFont typeface="Courier New" panose="02070309020205020404" pitchFamily="49" charset="0"/>
              <a:buChar char="­"/>
              <a:defRPr sz="1700">
                <a:effectLst/>
              </a:defRPr>
            </a:lvl2pPr>
            <a:lvl3pPr marL="741363" indent="-230188">
              <a:lnSpc>
                <a:spcPct val="95000"/>
              </a:lnSpc>
              <a:spcBef>
                <a:spcPts val="600"/>
              </a:spcBef>
              <a:buClr>
                <a:srgbClr val="001E96"/>
              </a:buClr>
              <a:buFont typeface="Courier New" panose="02070309020205020404" pitchFamily="49" charset="0"/>
              <a:buChar char="o"/>
              <a:defRPr sz="1600">
                <a:effectLst/>
              </a:defRPr>
            </a:lvl3pPr>
            <a:lvl4pPr marL="1311275" indent="-280988">
              <a:lnSpc>
                <a:spcPct val="95000"/>
              </a:lnSpc>
              <a:spcBef>
                <a:spcPts val="600"/>
              </a:spcBef>
              <a:buClr>
                <a:srgbClr val="001E96"/>
              </a:buClr>
              <a:defRPr sz="1600">
                <a:effectLst/>
              </a:defRPr>
            </a:lvl4pPr>
            <a:lvl5pPr marL="1652588" indent="-279400">
              <a:lnSpc>
                <a:spcPct val="95000"/>
              </a:lnSpc>
              <a:spcBef>
                <a:spcPts val="600"/>
              </a:spcBef>
              <a:buClr>
                <a:srgbClr val="0028A0"/>
              </a:buClr>
              <a:defRPr sz="1600">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p:txBody>
          <a:bodyPr/>
          <a:lstStyle>
            <a:lvl1pPr>
              <a:defRPr sz="2700">
                <a:solidFill>
                  <a:srgbClr val="0000A8"/>
                </a:solidFill>
              </a:defRPr>
            </a:lvl1pPr>
          </a:lstStyle>
          <a:p>
            <a:r>
              <a:rPr lang="en-US"/>
              <a:t>Click to edit Master title style</a:t>
            </a:r>
          </a:p>
        </p:txBody>
      </p:sp>
    </p:spTree>
    <p:extLst>
      <p:ext uri="{BB962C8B-B14F-4D97-AF65-F5344CB8AC3E}">
        <p14:creationId xmlns:p14="http://schemas.microsoft.com/office/powerpoint/2010/main" val="3609682788"/>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603926"/>
            <a:ext cx="9142413" cy="1905000"/>
          </a:xfrm>
          <a:prstGeom prst="rect">
            <a:avLst/>
          </a:prstGeom>
          <a:solidFill>
            <a:srgbClr val="C0C0C0"/>
          </a:solidFill>
          <a:ln w="9525">
            <a:noFill/>
            <a:miter lim="800000"/>
            <a:headEnd/>
            <a:tailEnd/>
          </a:ln>
          <a:effectLst/>
        </p:spPr>
        <p:txBody>
          <a:bodyPr/>
          <a:lstStyle/>
          <a:p>
            <a:pPr eaLnBrk="0" hangingPunct="0">
              <a:spcBef>
                <a:spcPct val="70000"/>
              </a:spcBef>
              <a:buClr>
                <a:srgbClr val="0000CC"/>
              </a:buClr>
              <a:defRPr/>
            </a:pPr>
            <a:endParaRPr lang="en-US">
              <a:effectLst>
                <a:outerShdw blurRad="38100" dist="38100" dir="2700000" algn="tl">
                  <a:srgbClr val="000000"/>
                </a:outerShdw>
              </a:effectLst>
            </a:endParaRPr>
          </a:p>
        </p:txBody>
      </p:sp>
      <p:sp>
        <p:nvSpPr>
          <p:cNvPr id="143363" name="Rectangle 3"/>
          <p:cNvSpPr>
            <a:spLocks noGrp="1" noChangeArrowheads="1"/>
          </p:cNvSpPr>
          <p:nvPr>
            <p:ph type="ctrTitle" sz="quarter"/>
          </p:nvPr>
        </p:nvSpPr>
        <p:spPr>
          <a:xfrm>
            <a:off x="1562100" y="526224"/>
            <a:ext cx="7239000" cy="1905000"/>
          </a:xfrm>
        </p:spPr>
        <p:txBody>
          <a:bodyPr/>
          <a:lstStyle>
            <a:lvl1pPr>
              <a:defRPr sz="2800">
                <a:solidFill>
                  <a:srgbClr val="0000A8"/>
                </a:solidFill>
              </a:defRPr>
            </a:lvl1pPr>
          </a:lstStyle>
          <a:p>
            <a:r>
              <a:rPr lang="en-US"/>
              <a:t>Click to edit Master title style</a:t>
            </a:r>
          </a:p>
        </p:txBody>
      </p:sp>
      <p:sp>
        <p:nvSpPr>
          <p:cNvPr id="143364" name="Rectangle 4"/>
          <p:cNvSpPr>
            <a:spLocks noGrp="1" noChangeArrowheads="1"/>
          </p:cNvSpPr>
          <p:nvPr>
            <p:ph type="subTitle" sz="quarter" idx="1"/>
          </p:nvPr>
        </p:nvSpPr>
        <p:spPr bwMode="auto">
          <a:xfrm>
            <a:off x="1981200" y="3525184"/>
            <a:ext cx="6400800" cy="1752600"/>
          </a:xfrm>
          <a:prstGeom prst="rect">
            <a:avLst/>
          </a:prstGeom>
          <a:noFill/>
          <a:ln>
            <a:miter lim="800000"/>
            <a:headEnd/>
            <a:tailEnd/>
          </a:ln>
        </p:spPr>
        <p:txBody>
          <a:bodyPr vert="horz" wrap="square" lIns="92051" tIns="46026" rIns="92051" bIns="46026" numCol="1" anchor="t" anchorCtr="0" compatLnSpc="1">
            <a:prstTxWarp prst="textNoShape">
              <a:avLst/>
            </a:prstTxWarp>
          </a:bodyPr>
          <a:lstStyle>
            <a:lvl1pPr marL="0" indent="0" algn="ctr">
              <a:spcBef>
                <a:spcPct val="0"/>
              </a:spcBef>
              <a:buFontTx/>
              <a:buNone/>
              <a:defRPr sz="1700">
                <a:effectLst/>
              </a:defRPr>
            </a:lvl1pPr>
          </a:lstStyle>
          <a:p>
            <a:r>
              <a:rPr lang="en-US"/>
              <a:t>Click to edit Master subtitle style</a:t>
            </a:r>
          </a:p>
        </p:txBody>
      </p:sp>
      <p:pic>
        <p:nvPicPr>
          <p:cNvPr id="7"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96" y="-19048"/>
            <a:ext cx="1411146"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BA1AE8E7-BC45-420A-AFF3-425B4FA8983A}"/>
              </a:ext>
            </a:extLst>
          </p:cNvPr>
          <p:cNvSpPr/>
          <p:nvPr userDrawn="1"/>
        </p:nvSpPr>
        <p:spPr bwMode="auto">
          <a:xfrm>
            <a:off x="4520738" y="6334679"/>
            <a:ext cx="1321724" cy="421046"/>
          </a:xfrm>
          <a:prstGeom prst="rect">
            <a:avLst/>
          </a:prstGeom>
          <a:solidFill>
            <a:srgbClr val="FFFFFF"/>
          </a:solidFill>
          <a:ln w="9525" cap="flat" cmpd="sng" algn="ctr">
            <a:no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pPr marL="0" marR="0" indent="0" algn="l" defTabSz="914400" rtl="0" eaLnBrk="0" fontAlgn="base" latinLnBrk="0" hangingPunct="0">
              <a:lnSpc>
                <a:spcPct val="100000"/>
              </a:lnSpc>
              <a:spcBef>
                <a:spcPct val="70000"/>
              </a:spcBef>
              <a:spcAft>
                <a:spcPct val="0"/>
              </a:spcAft>
              <a:buClr>
                <a:srgbClr val="0000CC"/>
              </a:buClr>
              <a:buSzTx/>
              <a:buFontTx/>
              <a:buNone/>
              <a:tabLst/>
            </a:pPr>
            <a:endParaRPr kumimoji="1" lang="en-US" sz="1700" b="0" i="0" u="none" strike="noStrike" cap="none" normalizeH="0" baseline="0">
              <a:ln>
                <a:noFill/>
              </a:ln>
              <a:solidFill>
                <a:schemeClr val="accent2"/>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115314242"/>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alpha val="0"/>
          </a:schemeClr>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ltGray">
          <a:xfrm>
            <a:off x="0" y="609600"/>
            <a:ext cx="9142413" cy="1143000"/>
          </a:xfrm>
          <a:prstGeom prst="rect">
            <a:avLst/>
          </a:prstGeom>
          <a:solidFill>
            <a:srgbClr val="C0C0C0"/>
          </a:solidFill>
          <a:ln w="9525">
            <a:noFill/>
            <a:miter lim="800000"/>
            <a:headEnd/>
            <a:tailEnd/>
          </a:ln>
          <a:effectLst/>
        </p:spPr>
        <p:txBody>
          <a:bodyPr/>
          <a:lstStyle/>
          <a:p>
            <a:pPr eaLnBrk="0" hangingPunct="0">
              <a:spcBef>
                <a:spcPct val="70000"/>
              </a:spcBef>
              <a:buClr>
                <a:srgbClr val="0000CC"/>
              </a:buClr>
              <a:defRPr/>
            </a:pPr>
            <a:endParaRPr lang="en-US">
              <a:effectLst>
                <a:outerShdw blurRad="38100" dist="38100" dir="2700000" algn="tl">
                  <a:srgbClr val="000000"/>
                </a:outerShdw>
              </a:effectLst>
            </a:endParaRPr>
          </a:p>
        </p:txBody>
      </p:sp>
      <p:sp>
        <p:nvSpPr>
          <p:cNvPr id="142339" name="Rectangle 3"/>
          <p:cNvSpPr>
            <a:spLocks noGrp="1" noChangeArrowheads="1"/>
          </p:cNvSpPr>
          <p:nvPr>
            <p:ph type="title"/>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p>
            <a:pPr lvl="0"/>
            <a:r>
              <a:rPr lang="en-US"/>
              <a:t>Click to edit Master title style</a:t>
            </a:r>
          </a:p>
        </p:txBody>
      </p:sp>
      <p:pic>
        <p:nvPicPr>
          <p:cNvPr id="1030" name="Picture 1"/>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796" y="-19048"/>
            <a:ext cx="1411146"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a:off x="4794038" y="6522687"/>
            <a:ext cx="896644" cy="276999"/>
          </a:xfrm>
          <a:prstGeom prst="rect">
            <a:avLst/>
          </a:prstGeom>
          <a:noFill/>
        </p:spPr>
        <p:txBody>
          <a:bodyPr wrap="square" rtlCol="0">
            <a:spAutoFit/>
          </a:bodyPr>
          <a:lstStyle/>
          <a:p>
            <a:pPr algn="ctr"/>
            <a:r>
              <a:rPr lang="en-US" sz="1200" b="1">
                <a:solidFill>
                  <a:srgbClr val="2E5BB6"/>
                </a:solidFill>
              </a:rPr>
              <a:t>-</a:t>
            </a:r>
            <a:fld id="{0E036888-D62F-4EF8-84B0-52CA3D88A94B}" type="slidenum">
              <a:rPr lang="en-US" sz="1200" b="1" smtClean="0">
                <a:solidFill>
                  <a:srgbClr val="2E5BB6"/>
                </a:solidFill>
              </a:rPr>
              <a:pPr algn="ctr"/>
              <a:t>‹#›</a:t>
            </a:fld>
            <a:r>
              <a:rPr lang="en-US" sz="1200" b="1">
                <a:solidFill>
                  <a:srgbClr val="2E5BB6"/>
                </a:solidFill>
              </a:rPr>
              <a:t>-</a:t>
            </a:r>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96549" y="6337131"/>
            <a:ext cx="923121" cy="502632"/>
          </a:xfrm>
          <a:prstGeom prst="rect">
            <a:avLst/>
          </a:prstGeom>
        </p:spPr>
      </p:pic>
      <p:sp>
        <p:nvSpPr>
          <p:cNvPr id="2" name="TextBox 1"/>
          <p:cNvSpPr txBox="1"/>
          <p:nvPr userDrawn="1"/>
        </p:nvSpPr>
        <p:spPr>
          <a:xfrm>
            <a:off x="1392333" y="6542222"/>
            <a:ext cx="2666082" cy="261610"/>
          </a:xfrm>
          <a:prstGeom prst="rect">
            <a:avLst/>
          </a:prstGeom>
          <a:noFill/>
        </p:spPr>
        <p:txBody>
          <a:bodyPr wrap="square" rtlCol="0">
            <a:spAutoFit/>
          </a:bodyPr>
          <a:lstStyle/>
          <a:p>
            <a:r>
              <a:rPr lang="en-US" sz="1100">
                <a:solidFill>
                  <a:srgbClr val="2E5CB7"/>
                </a:solidFill>
              </a:rPr>
              <a:t>© 2024</a:t>
            </a:r>
            <a:r>
              <a:rPr lang="en-US" sz="1100" baseline="0">
                <a:solidFill>
                  <a:srgbClr val="2E5CB7"/>
                </a:solidFill>
              </a:rPr>
              <a:t> Potomac Economics</a:t>
            </a:r>
            <a:endParaRPr lang="en-US" sz="1100">
              <a:solidFill>
                <a:srgbClr val="2E5CB7"/>
              </a:solidFill>
            </a:endParaRPr>
          </a:p>
        </p:txBody>
      </p:sp>
    </p:spTree>
    <p:extLst>
      <p:ext uri="{BB962C8B-B14F-4D97-AF65-F5344CB8AC3E}">
        <p14:creationId xmlns:p14="http://schemas.microsoft.com/office/powerpoint/2010/main" val="2519710920"/>
      </p:ext>
    </p:extLst>
  </p:cSld>
  <p:clrMap bg1="dk2" tx1="lt1" bg2="dk1" tx2="lt2" accent1="accent1" accent2="accent2" accent3="accent3" accent4="accent4" accent5="accent5" accent6="accent6" hlink="hlink" folHlink="folHlink"/>
  <p:sldLayoutIdLst>
    <p:sldLayoutId id="2147484223" r:id="rId1"/>
    <p:sldLayoutId id="2147484224" r:id="rId2"/>
  </p:sldLayoutIdLst>
  <p:transition spd="slow">
    <p:wipe dir="r"/>
  </p:transition>
  <p:hf sldNum="0" hdr="0" dt="0"/>
  <p:txStyles>
    <p:title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rgbClr val="0000CC"/>
        </a:buClr>
        <a:buChar char="•"/>
        <a:defRPr kumimoji="1" sz="2100">
          <a:solidFill>
            <a:schemeClr val="bg2"/>
          </a:solidFill>
          <a:effectLst>
            <a:outerShdw blurRad="38100" dist="38100" dir="2700000" algn="tl">
              <a:srgbClr val="C0C0C0"/>
            </a:outerShdw>
          </a:effectLst>
          <a:latin typeface="+mn-lt"/>
          <a:ea typeface="+mn-ea"/>
          <a:cs typeface="+mn-cs"/>
        </a:defRPr>
      </a:lvl1pPr>
      <a:lvl2pPr marL="744538" indent="-287338" algn="l" rtl="0" eaLnBrk="0" fontAlgn="base" hangingPunct="0">
        <a:spcBef>
          <a:spcPct val="20000"/>
        </a:spcBef>
        <a:spcAft>
          <a:spcPct val="0"/>
        </a:spcAft>
        <a:buClr>
          <a:srgbClr val="0000CC"/>
        </a:buClr>
        <a:buFont typeface="Wingdings" pitchFamily="2" charset="2"/>
        <a:buChar char="ü"/>
        <a:defRPr kumimoji="1" sz="2000">
          <a:solidFill>
            <a:schemeClr val="bg2"/>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rgbClr val="0000CC"/>
        </a:buClr>
        <a:buChar char="–"/>
        <a:defRPr kumimoji="1"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rgbClr val="0000CC"/>
        </a:buClr>
        <a:buChar char="•"/>
        <a:defRPr kumimoji="1" sz="20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rgbClr val="0000CC"/>
        </a:buClr>
        <a:buChar char="–"/>
        <a:defRPr kumimoji="1" sz="2000">
          <a:solidFill>
            <a:schemeClr val="bg2"/>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a:xfrm>
            <a:off x="1404902" y="613675"/>
            <a:ext cx="7739097" cy="1905000"/>
          </a:xfrm>
          <a:noFill/>
          <a:extLst>
            <a:ext uri="{909E8E84-426E-40DD-AFC4-6F175D3DCCD1}">
              <a14:hiddenFill xmlns:a14="http://schemas.microsoft.com/office/drawing/2010/main">
                <a:solidFill>
                  <a:schemeClr val="folHlink"/>
                </a:solidFill>
              </a14:hiddenFill>
            </a:ext>
          </a:extLst>
        </p:spPr>
        <p:txBody>
          <a:bodyPr lIns="92063" tIns="46032" rIns="92063" bIns="46032"/>
          <a:lstStyle/>
          <a:p>
            <a:pPr defTabSz="1031875"/>
            <a:r>
              <a:rPr lang="en-US" altLang="en-US"/>
              <a:t>ASDC Study</a:t>
            </a:r>
          </a:p>
        </p:txBody>
      </p:sp>
      <p:sp>
        <p:nvSpPr>
          <p:cNvPr id="3075" name="Rectangle 3"/>
          <p:cNvSpPr>
            <a:spLocks noGrp="1" noChangeArrowheads="1"/>
          </p:cNvSpPr>
          <p:nvPr>
            <p:ph type="subTitle" sz="quarter" idx="1"/>
          </p:nvPr>
        </p:nvSpPr>
        <p:spPr>
          <a:xfrm>
            <a:off x="1404904" y="2518675"/>
            <a:ext cx="7739096" cy="3776617"/>
          </a:xfrm>
          <a:noFill/>
        </p:spPr>
        <p:txBody>
          <a:bodyPr/>
          <a:lstStyle/>
          <a:p>
            <a:pPr defTabSz="1031875"/>
            <a:endParaRPr lang="en-US" altLang="en-US" sz="2400"/>
          </a:p>
          <a:p>
            <a:pPr defTabSz="1031875"/>
            <a:endParaRPr lang="en-US" altLang="en-US" sz="2400"/>
          </a:p>
          <a:p>
            <a:pPr defTabSz="1031875"/>
            <a:endParaRPr lang="en-US" altLang="en-US" sz="2400"/>
          </a:p>
          <a:p>
            <a:pPr defTabSz="1031875"/>
            <a:r>
              <a:rPr lang="en-US" altLang="en-US" sz="2400"/>
              <a:t>Andrew Reimers, Jonas Kersulis</a:t>
            </a:r>
          </a:p>
          <a:p>
            <a:pPr defTabSz="1031875"/>
            <a:r>
              <a:rPr lang="en-US" altLang="en-US" sz="2400"/>
              <a:t>ERCOT IMM</a:t>
            </a:r>
          </a:p>
          <a:p>
            <a:pPr defTabSz="1031875"/>
            <a:endParaRPr lang="en-US" altLang="en-US" sz="2400"/>
          </a:p>
          <a:p>
            <a:pPr defTabSz="1031875"/>
            <a:endParaRPr lang="en-US" altLang="en-US" sz="2400"/>
          </a:p>
          <a:p>
            <a:pPr defTabSz="1031875"/>
            <a:r>
              <a:rPr lang="en-US" altLang="en-US" sz="2400"/>
              <a:t>RTCBTF</a:t>
            </a:r>
          </a:p>
          <a:p>
            <a:pPr defTabSz="1031875"/>
            <a:r>
              <a:rPr lang="en-US" altLang="en-US" sz="2400"/>
              <a:t>January 14, 2025</a:t>
            </a:r>
          </a:p>
        </p:txBody>
      </p:sp>
    </p:spTree>
    <p:extLst>
      <p:ext uri="{BB962C8B-B14F-4D97-AF65-F5344CB8AC3E}">
        <p14:creationId xmlns:p14="http://schemas.microsoft.com/office/powerpoint/2010/main" val="17376921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8492" y="1828467"/>
            <a:ext cx="7725508" cy="4696116"/>
          </a:xfrm>
        </p:spPr>
        <p:txBody>
          <a:bodyPr lIns="91426" tIns="45713" rIns="91426" bIns="45713" anchor="t"/>
          <a:lstStyle/>
          <a:p>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Under Real-Time Co-optimization, the Ancillary Service Demand Curves (ASDCs) reflect the penalty price for going short on AS relative to volumes defined by the AS Plan</a:t>
            </a:r>
          </a:p>
          <a:p>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At November RTCBTF, IMM presented initial results demonstrating improved pricing and reliability outcomes resulting from AORDC disaggregation via “blending” as compared to KP 1.1(5)</a:t>
            </a:r>
          </a:p>
          <a:p>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Feedback:</a:t>
            </a:r>
          </a:p>
          <a:p>
            <a:pPr marL="574675" lvl="1" indent="-342900">
              <a:buFont typeface="+mj-lt"/>
              <a:buAutoNum type="arabicPeriod"/>
            </a:pPr>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Implement suggested adjustments to blended ASDCs based on stakeholder feedback</a:t>
            </a:r>
          </a:p>
          <a:p>
            <a:pPr marL="574675" lvl="1" indent="-342900">
              <a:buFont typeface="+mj-lt"/>
              <a:buAutoNum type="arabicPeriod"/>
            </a:pPr>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Run larger studies to build confidence in results. Capture long-term trends and seasonality</a:t>
            </a:r>
          </a:p>
          <a:p>
            <a:pPr marL="574675" lvl="1" indent="-342900">
              <a:buFont typeface="+mj-lt"/>
              <a:buAutoNum type="arabicPeriod"/>
            </a:pPr>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Post solution data for stakeholder scrutiny</a:t>
            </a:r>
          </a:p>
        </p:txBody>
      </p:sp>
      <p:sp>
        <p:nvSpPr>
          <p:cNvPr id="2" name="Rectangle 2">
            <a:extLst>
              <a:ext uri="{FF2B5EF4-FFF2-40B4-BE49-F238E27FC236}">
                <a16:creationId xmlns:a16="http://schemas.microsoft.com/office/drawing/2014/main" id="{12CE0166-8280-8D09-8CD7-37034D66BA41}"/>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t>Introduction</a:t>
            </a:r>
            <a:endParaRPr lang="en-US" altLang="en-US" kern="0">
              <a:solidFill>
                <a:srgbClr val="000082"/>
              </a:solidFill>
            </a:endParaRPr>
          </a:p>
        </p:txBody>
      </p:sp>
    </p:spTree>
    <p:extLst>
      <p:ext uri="{BB962C8B-B14F-4D97-AF65-F5344CB8AC3E}">
        <p14:creationId xmlns:p14="http://schemas.microsoft.com/office/powerpoint/2010/main" val="5934670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8492" y="1812495"/>
            <a:ext cx="7649308" cy="4532403"/>
          </a:xfrm>
        </p:spPr>
        <p:txBody>
          <a:bodyPr lIns="91426" tIns="45713" rIns="91426" bIns="45713" anchor="t"/>
          <a:lstStyle/>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Adjust max prices to increase demand gap between RegUp/RRS and ECRS/Non-Spin:</a:t>
            </a: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b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br>
            <a:r>
              <a:rPr kumimoji="0" lang="en-US" altLang="en-US" sz="1100">
                <a:solidFill>
                  <a:srgbClr val="000000"/>
                </a:solidFill>
                <a:latin typeface="Segoe UI" panose="020B0502040204020203" pitchFamily="34" charset="0"/>
                <a:ea typeface="Times New Roman" panose="02020603050405020304" pitchFamily="18" charset="0"/>
                <a:cs typeface="Segoe UI" panose="020B0502040204020203" pitchFamily="34" charset="0"/>
              </a:rPr>
              <a:t>(Note that </a:t>
            </a:r>
            <a:r>
              <a:rPr kumimoji="0" lang="en-US" altLang="en-US" sz="1100" err="1">
                <a:solidFill>
                  <a:srgbClr val="000000"/>
                </a:solidFill>
                <a:latin typeface="Segoe UI" panose="020B0502040204020203" pitchFamily="34" charset="0"/>
                <a:ea typeface="Times New Roman" panose="02020603050405020304" pitchFamily="18" charset="0"/>
                <a:cs typeface="Segoe UI" panose="020B0502040204020203" pitchFamily="34" charset="0"/>
              </a:rPr>
              <a:t>Undergeneration</a:t>
            </a:r>
            <a:r>
              <a:rPr kumimoji="0" lang="en-US" altLang="en-US" sz="1100">
                <a:solidFill>
                  <a:srgbClr val="000000"/>
                </a:solidFill>
                <a:latin typeface="Segoe UI" panose="020B0502040204020203" pitchFamily="34" charset="0"/>
                <a:ea typeface="Times New Roman" panose="02020603050405020304" pitchFamily="18" charset="0"/>
                <a:cs typeface="Segoe UI" panose="020B0502040204020203" pitchFamily="34" charset="0"/>
              </a:rPr>
              <a:t> penalty price is always equal to offer cap + highest ASDC price.)</a:t>
            </a:r>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Adjust MCL partitioning parameters to shift additional demand from ECRS and Non-Spin to RRS:</a:t>
            </a:r>
          </a:p>
        </p:txBody>
      </p:sp>
      <p:sp>
        <p:nvSpPr>
          <p:cNvPr id="2" name="Rectangle 2">
            <a:extLst>
              <a:ext uri="{FF2B5EF4-FFF2-40B4-BE49-F238E27FC236}">
                <a16:creationId xmlns:a16="http://schemas.microsoft.com/office/drawing/2014/main" id="{12CE0166-8280-8D09-8CD7-37034D66BA41}"/>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t>Suggested ASDC Adjustments</a:t>
            </a:r>
            <a:endParaRPr lang="en-US" altLang="en-US" kern="0">
              <a:solidFill>
                <a:srgbClr val="000082"/>
              </a:solidFill>
            </a:endParaRPr>
          </a:p>
        </p:txBody>
      </p:sp>
      <p:graphicFrame>
        <p:nvGraphicFramePr>
          <p:cNvPr id="3" name="Table 2">
            <a:extLst>
              <a:ext uri="{FF2B5EF4-FFF2-40B4-BE49-F238E27FC236}">
                <a16:creationId xmlns:a16="http://schemas.microsoft.com/office/drawing/2014/main" id="{398EC64F-AA80-AE40-0FE1-ECDE4E7B7634}"/>
              </a:ext>
            </a:extLst>
          </p:cNvPr>
          <p:cNvGraphicFramePr>
            <a:graphicFrameLocks noGrp="1"/>
          </p:cNvGraphicFramePr>
          <p:nvPr>
            <p:extLst>
              <p:ext uri="{D42A27DB-BD31-4B8C-83A1-F6EECF244321}">
                <p14:modId xmlns:p14="http://schemas.microsoft.com/office/powerpoint/2010/main" val="711216610"/>
              </p:ext>
            </p:extLst>
          </p:nvPr>
        </p:nvGraphicFramePr>
        <p:xfrm>
          <a:off x="3147645" y="2303593"/>
          <a:ext cx="4191000" cy="1554480"/>
        </p:xfrm>
        <a:graphic>
          <a:graphicData uri="http://schemas.openxmlformats.org/drawingml/2006/table">
            <a:tbl>
              <a:tblPr firstRow="1" bandRow="1">
                <a:tableStyleId>{5C22544A-7EE6-4342-B048-85BDC9FD1C3A}</a:tableStyleId>
              </a:tblPr>
              <a:tblGrid>
                <a:gridCol w="936336">
                  <a:extLst>
                    <a:ext uri="{9D8B030D-6E8A-4147-A177-3AD203B41FA5}">
                      <a16:colId xmlns:a16="http://schemas.microsoft.com/office/drawing/2014/main" val="2521384979"/>
                    </a:ext>
                  </a:extLst>
                </a:gridCol>
                <a:gridCol w="1444489">
                  <a:extLst>
                    <a:ext uri="{9D8B030D-6E8A-4147-A177-3AD203B41FA5}">
                      <a16:colId xmlns:a16="http://schemas.microsoft.com/office/drawing/2014/main" val="3658851580"/>
                    </a:ext>
                  </a:extLst>
                </a:gridCol>
                <a:gridCol w="1810175">
                  <a:extLst>
                    <a:ext uri="{9D8B030D-6E8A-4147-A177-3AD203B41FA5}">
                      <a16:colId xmlns:a16="http://schemas.microsoft.com/office/drawing/2014/main" val="3979236860"/>
                    </a:ext>
                  </a:extLst>
                </a:gridCol>
              </a:tblGrid>
              <a:tr h="375826">
                <a:tc>
                  <a:txBody>
                    <a:bodyPr/>
                    <a:lstStyle/>
                    <a:p>
                      <a:r>
                        <a:rPr lang="en-US" sz="1200"/>
                        <a:t>Product</a:t>
                      </a:r>
                    </a:p>
                  </a:txBody>
                  <a:tcPr/>
                </a:tc>
                <a:tc>
                  <a:txBody>
                    <a:bodyPr/>
                    <a:lstStyle/>
                    <a:p>
                      <a:pPr algn="ctr"/>
                      <a:r>
                        <a:rPr lang="en-US" sz="1200"/>
                        <a:t>IMM Max Price ($/MWh)</a:t>
                      </a:r>
                    </a:p>
                  </a:txBody>
                  <a:tcPr/>
                </a:tc>
                <a:tc>
                  <a:txBody>
                    <a:bodyPr/>
                    <a:lstStyle/>
                    <a:p>
                      <a:pPr algn="ctr"/>
                      <a:r>
                        <a:rPr lang="en-US" sz="1200"/>
                        <a:t>Adjusted Max Price ($/MWh)</a:t>
                      </a:r>
                    </a:p>
                  </a:txBody>
                  <a:tcPr/>
                </a:tc>
                <a:extLst>
                  <a:ext uri="{0D108BD9-81ED-4DB2-BD59-A6C34878D82A}">
                    <a16:rowId xmlns:a16="http://schemas.microsoft.com/office/drawing/2014/main" val="3178708654"/>
                  </a:ext>
                </a:extLst>
              </a:tr>
              <a:tr h="225496">
                <a:tc>
                  <a:txBody>
                    <a:bodyPr/>
                    <a:lstStyle/>
                    <a:p>
                      <a:r>
                        <a:rPr lang="en-US" sz="1200"/>
                        <a:t>RegUp</a:t>
                      </a:r>
                    </a:p>
                  </a:txBody>
                  <a:tcPr/>
                </a:tc>
                <a:tc>
                  <a:txBody>
                    <a:bodyPr/>
                    <a:lstStyle/>
                    <a:p>
                      <a:pPr algn="ctr"/>
                      <a:r>
                        <a:rPr lang="en-US" sz="1200"/>
                        <a:t>5,250</a:t>
                      </a:r>
                    </a:p>
                  </a:txBody>
                  <a:tcPr/>
                </a:tc>
                <a:tc>
                  <a:txBody>
                    <a:bodyPr/>
                    <a:lstStyle/>
                    <a:p>
                      <a:pPr algn="ctr"/>
                      <a:r>
                        <a:rPr lang="en-US" sz="1200">
                          <a:highlight>
                            <a:srgbClr val="FFFF00"/>
                          </a:highlight>
                        </a:rPr>
                        <a:t>9,052</a:t>
                      </a:r>
                    </a:p>
                  </a:txBody>
                  <a:tcPr/>
                </a:tc>
                <a:extLst>
                  <a:ext uri="{0D108BD9-81ED-4DB2-BD59-A6C34878D82A}">
                    <a16:rowId xmlns:a16="http://schemas.microsoft.com/office/drawing/2014/main" val="1811854950"/>
                  </a:ext>
                </a:extLst>
              </a:tr>
              <a:tr h="225496">
                <a:tc>
                  <a:txBody>
                    <a:bodyPr/>
                    <a:lstStyle/>
                    <a:p>
                      <a:r>
                        <a:rPr lang="en-US" sz="1200"/>
                        <a:t>RRS</a:t>
                      </a:r>
                    </a:p>
                  </a:txBody>
                  <a:tcPr/>
                </a:tc>
                <a:tc>
                  <a:txBody>
                    <a:bodyPr/>
                    <a:lstStyle/>
                    <a:p>
                      <a:pPr algn="ctr"/>
                      <a:r>
                        <a:rPr lang="en-US" sz="1200"/>
                        <a:t>5,100</a:t>
                      </a:r>
                    </a:p>
                  </a:txBody>
                  <a:tcPr/>
                </a:tc>
                <a:tc>
                  <a:txBody>
                    <a:bodyPr/>
                    <a:lstStyle/>
                    <a:p>
                      <a:pPr algn="ctr"/>
                      <a:r>
                        <a:rPr lang="en-US" sz="1200">
                          <a:highlight>
                            <a:srgbClr val="FFFF00"/>
                          </a:highlight>
                        </a:rPr>
                        <a:t>7,051</a:t>
                      </a:r>
                    </a:p>
                  </a:txBody>
                  <a:tcPr/>
                </a:tc>
                <a:extLst>
                  <a:ext uri="{0D108BD9-81ED-4DB2-BD59-A6C34878D82A}">
                    <a16:rowId xmlns:a16="http://schemas.microsoft.com/office/drawing/2014/main" val="3067418462"/>
                  </a:ext>
                </a:extLst>
              </a:tr>
              <a:tr h="225496">
                <a:tc>
                  <a:txBody>
                    <a:bodyPr/>
                    <a:lstStyle/>
                    <a:p>
                      <a:r>
                        <a:rPr lang="en-US" sz="1200"/>
                        <a:t>ECRS</a:t>
                      </a:r>
                    </a:p>
                  </a:txBody>
                  <a:tcPr/>
                </a:tc>
                <a:tc>
                  <a:txBody>
                    <a:bodyPr/>
                    <a:lstStyle/>
                    <a:p>
                      <a:pPr algn="ctr"/>
                      <a:r>
                        <a:rPr lang="en-US" sz="1200"/>
                        <a:t>5,050</a:t>
                      </a:r>
                    </a:p>
                  </a:txBody>
                  <a:tcPr/>
                </a:tc>
                <a:tc>
                  <a:txBody>
                    <a:bodyPr/>
                    <a:lstStyle/>
                    <a:p>
                      <a:pPr algn="ctr"/>
                      <a:r>
                        <a:rPr lang="en-US" sz="1200"/>
                        <a:t>5,050</a:t>
                      </a:r>
                    </a:p>
                  </a:txBody>
                  <a:tcPr/>
                </a:tc>
                <a:extLst>
                  <a:ext uri="{0D108BD9-81ED-4DB2-BD59-A6C34878D82A}">
                    <a16:rowId xmlns:a16="http://schemas.microsoft.com/office/drawing/2014/main" val="3312904893"/>
                  </a:ext>
                </a:extLst>
              </a:tr>
              <a:tr h="225496">
                <a:tc>
                  <a:txBody>
                    <a:bodyPr/>
                    <a:lstStyle/>
                    <a:p>
                      <a:r>
                        <a:rPr lang="en-US" sz="1200"/>
                        <a:t>Non-Spin</a:t>
                      </a:r>
                    </a:p>
                  </a:txBody>
                  <a:tcPr/>
                </a:tc>
                <a:tc>
                  <a:txBody>
                    <a:bodyPr/>
                    <a:lstStyle/>
                    <a:p>
                      <a:pPr algn="ctr"/>
                      <a:r>
                        <a:rPr lang="en-US" sz="1200"/>
                        <a:t>5,000</a:t>
                      </a:r>
                    </a:p>
                  </a:txBody>
                  <a:tcPr/>
                </a:tc>
                <a:tc>
                  <a:txBody>
                    <a:bodyPr/>
                    <a:lstStyle/>
                    <a:p>
                      <a:pPr algn="ctr"/>
                      <a:r>
                        <a:rPr lang="en-US" sz="1200"/>
                        <a:t>5,000</a:t>
                      </a:r>
                    </a:p>
                  </a:txBody>
                  <a:tcPr/>
                </a:tc>
                <a:extLst>
                  <a:ext uri="{0D108BD9-81ED-4DB2-BD59-A6C34878D82A}">
                    <a16:rowId xmlns:a16="http://schemas.microsoft.com/office/drawing/2014/main" val="1651855946"/>
                  </a:ext>
                </a:extLst>
              </a:tr>
            </a:tbl>
          </a:graphicData>
        </a:graphic>
      </p:graphicFrame>
      <p:graphicFrame>
        <p:nvGraphicFramePr>
          <p:cNvPr id="4" name="Table 3">
            <a:extLst>
              <a:ext uri="{FF2B5EF4-FFF2-40B4-BE49-F238E27FC236}">
                <a16:creationId xmlns:a16="http://schemas.microsoft.com/office/drawing/2014/main" id="{602564CF-2F33-992C-C79E-DA06DBFDFBA6}"/>
              </a:ext>
            </a:extLst>
          </p:cNvPr>
          <p:cNvGraphicFramePr>
            <a:graphicFrameLocks noGrp="1"/>
          </p:cNvGraphicFramePr>
          <p:nvPr>
            <p:extLst>
              <p:ext uri="{D42A27DB-BD31-4B8C-83A1-F6EECF244321}">
                <p14:modId xmlns:p14="http://schemas.microsoft.com/office/powerpoint/2010/main" val="2583006156"/>
              </p:ext>
            </p:extLst>
          </p:nvPr>
        </p:nvGraphicFramePr>
        <p:xfrm>
          <a:off x="3385038" y="4700253"/>
          <a:ext cx="3716215" cy="1645920"/>
        </p:xfrm>
        <a:graphic>
          <a:graphicData uri="http://schemas.openxmlformats.org/drawingml/2006/table">
            <a:tbl>
              <a:tblPr firstRow="1" bandRow="1">
                <a:tableStyleId>{5C22544A-7EE6-4342-B048-85BDC9FD1C3A}</a:tableStyleId>
              </a:tblPr>
              <a:tblGrid>
                <a:gridCol w="1486486">
                  <a:extLst>
                    <a:ext uri="{9D8B030D-6E8A-4147-A177-3AD203B41FA5}">
                      <a16:colId xmlns:a16="http://schemas.microsoft.com/office/drawing/2014/main" val="2521384979"/>
                    </a:ext>
                  </a:extLst>
                </a:gridCol>
                <a:gridCol w="1034303">
                  <a:extLst>
                    <a:ext uri="{9D8B030D-6E8A-4147-A177-3AD203B41FA5}">
                      <a16:colId xmlns:a16="http://schemas.microsoft.com/office/drawing/2014/main" val="3658851580"/>
                    </a:ext>
                  </a:extLst>
                </a:gridCol>
                <a:gridCol w="1195426">
                  <a:extLst>
                    <a:ext uri="{9D8B030D-6E8A-4147-A177-3AD203B41FA5}">
                      <a16:colId xmlns:a16="http://schemas.microsoft.com/office/drawing/2014/main" val="3979236860"/>
                    </a:ext>
                  </a:extLst>
                </a:gridCol>
              </a:tblGrid>
              <a:tr h="234468">
                <a:tc>
                  <a:txBody>
                    <a:bodyPr/>
                    <a:lstStyle/>
                    <a:p>
                      <a:r>
                        <a:rPr lang="en-US" sz="1200"/>
                        <a:t>Parameter</a:t>
                      </a:r>
                    </a:p>
                  </a:txBody>
                  <a:tcPr/>
                </a:tc>
                <a:tc>
                  <a:txBody>
                    <a:bodyPr/>
                    <a:lstStyle/>
                    <a:p>
                      <a:pPr algn="ctr"/>
                      <a:r>
                        <a:rPr lang="en-US" sz="1200"/>
                        <a:t>IMM Value</a:t>
                      </a:r>
                    </a:p>
                  </a:txBody>
                  <a:tcPr/>
                </a:tc>
                <a:tc>
                  <a:txBody>
                    <a:bodyPr/>
                    <a:lstStyle/>
                    <a:p>
                      <a:pPr algn="ctr"/>
                      <a:r>
                        <a:rPr lang="en-US" sz="1200"/>
                        <a:t>Adjusted Value</a:t>
                      </a:r>
                    </a:p>
                  </a:txBody>
                  <a:tcPr/>
                </a:tc>
                <a:extLst>
                  <a:ext uri="{0D108BD9-81ED-4DB2-BD59-A6C34878D82A}">
                    <a16:rowId xmlns:a16="http://schemas.microsoft.com/office/drawing/2014/main" val="3178708654"/>
                  </a:ext>
                </a:extLst>
              </a:tr>
              <a:tr h="234468">
                <a:tc>
                  <a:txBody>
                    <a:bodyPr/>
                    <a:lstStyle/>
                    <a:p>
                      <a:r>
                        <a:rPr lang="en-US" sz="1200"/>
                        <a:t>RegUp Percent</a:t>
                      </a:r>
                    </a:p>
                  </a:txBody>
                  <a:tcPr/>
                </a:tc>
                <a:tc>
                  <a:txBody>
                    <a:bodyPr/>
                    <a:lstStyle/>
                    <a:p>
                      <a:pPr algn="ctr"/>
                      <a:r>
                        <a:rPr lang="en-US" sz="1200"/>
                        <a:t>0.9</a:t>
                      </a:r>
                    </a:p>
                  </a:txBody>
                  <a:tcPr/>
                </a:tc>
                <a:tc>
                  <a:txBody>
                    <a:bodyPr/>
                    <a:lstStyle/>
                    <a:p>
                      <a:pPr algn="ctr"/>
                      <a:r>
                        <a:rPr lang="en-US" sz="1200"/>
                        <a:t>0.9</a:t>
                      </a:r>
                    </a:p>
                  </a:txBody>
                  <a:tcPr/>
                </a:tc>
                <a:extLst>
                  <a:ext uri="{0D108BD9-81ED-4DB2-BD59-A6C34878D82A}">
                    <a16:rowId xmlns:a16="http://schemas.microsoft.com/office/drawing/2014/main" val="3532986039"/>
                  </a:ext>
                </a:extLst>
              </a:tr>
              <a:tr h="234468">
                <a:tc>
                  <a:txBody>
                    <a:bodyPr/>
                    <a:lstStyle/>
                    <a:p>
                      <a:r>
                        <a:rPr lang="en-US" sz="1200"/>
                        <a:t>RRS Max Percent</a:t>
                      </a:r>
                    </a:p>
                  </a:txBody>
                  <a:tcPr/>
                </a:tc>
                <a:tc>
                  <a:txBody>
                    <a:bodyPr/>
                    <a:lstStyle/>
                    <a:p>
                      <a:pPr algn="ctr"/>
                      <a:r>
                        <a:rPr lang="en-US" sz="1200"/>
                        <a:t>0.8</a:t>
                      </a:r>
                    </a:p>
                  </a:txBody>
                  <a:tcPr/>
                </a:tc>
                <a:tc>
                  <a:txBody>
                    <a:bodyPr/>
                    <a:lstStyle/>
                    <a:p>
                      <a:pPr algn="ctr"/>
                      <a:r>
                        <a:rPr lang="en-US" sz="1200">
                          <a:highlight>
                            <a:srgbClr val="FFFF00"/>
                          </a:highlight>
                        </a:rPr>
                        <a:t>0.9</a:t>
                      </a:r>
                    </a:p>
                  </a:txBody>
                  <a:tcPr/>
                </a:tc>
                <a:extLst>
                  <a:ext uri="{0D108BD9-81ED-4DB2-BD59-A6C34878D82A}">
                    <a16:rowId xmlns:a16="http://schemas.microsoft.com/office/drawing/2014/main" val="1811854950"/>
                  </a:ext>
                </a:extLst>
              </a:tr>
              <a:tr h="234468">
                <a:tc>
                  <a:txBody>
                    <a:bodyPr/>
                    <a:lstStyle/>
                    <a:p>
                      <a:r>
                        <a:rPr lang="en-US" sz="1200"/>
                        <a:t>ECRS Max Percent</a:t>
                      </a:r>
                    </a:p>
                  </a:txBody>
                  <a:tcPr/>
                </a:tc>
                <a:tc>
                  <a:txBody>
                    <a:bodyPr/>
                    <a:lstStyle/>
                    <a:p>
                      <a:pPr algn="ctr"/>
                      <a:r>
                        <a:rPr lang="en-US" sz="1200"/>
                        <a:t>0.3</a:t>
                      </a:r>
                    </a:p>
                  </a:txBody>
                  <a:tcPr/>
                </a:tc>
                <a:tc>
                  <a:txBody>
                    <a:bodyPr/>
                    <a:lstStyle/>
                    <a:p>
                      <a:pPr algn="ctr"/>
                      <a:r>
                        <a:rPr lang="en-US" sz="1200"/>
                        <a:t>0.3</a:t>
                      </a:r>
                    </a:p>
                  </a:txBody>
                  <a:tcPr/>
                </a:tc>
                <a:extLst>
                  <a:ext uri="{0D108BD9-81ED-4DB2-BD59-A6C34878D82A}">
                    <a16:rowId xmlns:a16="http://schemas.microsoft.com/office/drawing/2014/main" val="2163905609"/>
                  </a:ext>
                </a:extLst>
              </a:tr>
              <a:tr h="234468">
                <a:tc>
                  <a:txBody>
                    <a:bodyPr/>
                    <a:lstStyle/>
                    <a:p>
                      <a:r>
                        <a:rPr lang="en-US" sz="1200"/>
                        <a:t>ECRS Min MW</a:t>
                      </a:r>
                    </a:p>
                  </a:txBody>
                  <a:tcPr/>
                </a:tc>
                <a:tc>
                  <a:txBody>
                    <a:bodyPr/>
                    <a:lstStyle/>
                    <a:p>
                      <a:pPr algn="ctr"/>
                      <a:r>
                        <a:rPr lang="en-US" sz="1200"/>
                        <a:t>200</a:t>
                      </a:r>
                    </a:p>
                  </a:txBody>
                  <a:tcPr/>
                </a:tc>
                <a:tc>
                  <a:txBody>
                    <a:bodyPr/>
                    <a:lstStyle/>
                    <a:p>
                      <a:pPr algn="ctr"/>
                      <a:r>
                        <a:rPr lang="en-US" sz="1200">
                          <a:highlight>
                            <a:srgbClr val="FFFF00"/>
                          </a:highlight>
                        </a:rPr>
                        <a:t>40</a:t>
                      </a:r>
                    </a:p>
                  </a:txBody>
                  <a:tcPr/>
                </a:tc>
                <a:extLst>
                  <a:ext uri="{0D108BD9-81ED-4DB2-BD59-A6C34878D82A}">
                    <a16:rowId xmlns:a16="http://schemas.microsoft.com/office/drawing/2014/main" val="3067418462"/>
                  </a:ext>
                </a:extLst>
              </a:tr>
              <a:tr h="234468">
                <a:tc>
                  <a:txBody>
                    <a:bodyPr/>
                    <a:lstStyle/>
                    <a:p>
                      <a:r>
                        <a:rPr lang="en-US" sz="1200"/>
                        <a:t>Non-Spin Min MW</a:t>
                      </a:r>
                    </a:p>
                  </a:txBody>
                  <a:tcPr/>
                </a:tc>
                <a:tc>
                  <a:txBody>
                    <a:bodyPr/>
                    <a:lstStyle/>
                    <a:p>
                      <a:pPr algn="ctr"/>
                      <a:r>
                        <a:rPr lang="en-US" sz="1200"/>
                        <a:t>100</a:t>
                      </a:r>
                    </a:p>
                  </a:txBody>
                  <a:tcPr/>
                </a:tc>
                <a:tc>
                  <a:txBody>
                    <a:bodyPr/>
                    <a:lstStyle/>
                    <a:p>
                      <a:pPr algn="ctr"/>
                      <a:r>
                        <a:rPr lang="en-US" sz="1200">
                          <a:highlight>
                            <a:srgbClr val="FFFF00"/>
                          </a:highlight>
                        </a:rPr>
                        <a:t>10</a:t>
                      </a:r>
                    </a:p>
                  </a:txBody>
                  <a:tcPr/>
                </a:tc>
                <a:extLst>
                  <a:ext uri="{0D108BD9-81ED-4DB2-BD59-A6C34878D82A}">
                    <a16:rowId xmlns:a16="http://schemas.microsoft.com/office/drawing/2014/main" val="3312904893"/>
                  </a:ext>
                </a:extLst>
              </a:tr>
            </a:tbl>
          </a:graphicData>
        </a:graphic>
      </p:graphicFrame>
    </p:spTree>
    <p:extLst>
      <p:ext uri="{BB962C8B-B14F-4D97-AF65-F5344CB8AC3E}">
        <p14:creationId xmlns:p14="http://schemas.microsoft.com/office/powerpoint/2010/main" val="240195419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8491" y="1812495"/>
            <a:ext cx="2935419" cy="4532403"/>
          </a:xfrm>
        </p:spPr>
        <p:txBody>
          <a:bodyPr lIns="91426" tIns="45713" rIns="91426" bIns="45713" anchor="t"/>
          <a:lstStyle/>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Requirements per 8/19/24 1900 AS Plan</a:t>
            </a: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Top: IMM Blended ASDCs </a:t>
            </a: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Bottom: Adjusted Blended ASDCs based on stakeholder feedback</a:t>
            </a:r>
          </a:p>
          <a:p>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p:txBody>
      </p:sp>
      <p:sp>
        <p:nvSpPr>
          <p:cNvPr id="2" name="Rectangle 2">
            <a:extLst>
              <a:ext uri="{FF2B5EF4-FFF2-40B4-BE49-F238E27FC236}">
                <a16:creationId xmlns:a16="http://schemas.microsoft.com/office/drawing/2014/main" id="{12CE0166-8280-8D09-8CD7-37034D66BA41}"/>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solidFill>
                  <a:srgbClr val="000082"/>
                </a:solidFill>
              </a:rPr>
              <a:t>IMM vs Adjusted ASDCs: Example</a:t>
            </a:r>
          </a:p>
        </p:txBody>
      </p:sp>
      <p:pic>
        <p:nvPicPr>
          <p:cNvPr id="8" name="Picture 7" descr="A graph with colored lines&#10;&#10;Description automatically generated">
            <a:extLst>
              <a:ext uri="{FF2B5EF4-FFF2-40B4-BE49-F238E27FC236}">
                <a16:creationId xmlns:a16="http://schemas.microsoft.com/office/drawing/2014/main" id="{D750143F-149D-C2FD-936E-E337929958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43542" y="1989744"/>
            <a:ext cx="4747704" cy="2059004"/>
          </a:xfrm>
          <a:prstGeom prst="rect">
            <a:avLst/>
          </a:prstGeom>
        </p:spPr>
      </p:pic>
      <p:pic>
        <p:nvPicPr>
          <p:cNvPr id="10" name="Picture 9" descr="A graph with colored lines&#10;&#10;Description automatically generated">
            <a:extLst>
              <a:ext uri="{FF2B5EF4-FFF2-40B4-BE49-F238E27FC236}">
                <a16:creationId xmlns:a16="http://schemas.microsoft.com/office/drawing/2014/main" id="{9E7EDDF4-6731-31E6-12F3-7A9CEF02D7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3911" y="4225997"/>
            <a:ext cx="4726965" cy="2059005"/>
          </a:xfrm>
          <a:prstGeom prst="rect">
            <a:avLst/>
          </a:prstGeom>
        </p:spPr>
      </p:pic>
      <p:sp>
        <p:nvSpPr>
          <p:cNvPr id="3" name="Rectangle 2">
            <a:extLst>
              <a:ext uri="{FF2B5EF4-FFF2-40B4-BE49-F238E27FC236}">
                <a16:creationId xmlns:a16="http://schemas.microsoft.com/office/drawing/2014/main" id="{CC38F5DF-75F1-857C-CBF1-32CB3AB30D7A}"/>
              </a:ext>
            </a:extLst>
          </p:cNvPr>
          <p:cNvSpPr/>
          <p:nvPr/>
        </p:nvSpPr>
        <p:spPr bwMode="auto">
          <a:xfrm>
            <a:off x="8358554" y="4108938"/>
            <a:ext cx="722322" cy="797170"/>
          </a:xfrm>
          <a:prstGeom prst="rect">
            <a:avLst/>
          </a:prstGeom>
          <a:solidFill>
            <a:srgbClr val="FFFFFF"/>
          </a:solidFill>
          <a:ln w="9525" cap="flat" cmpd="sng" algn="ctr">
            <a:no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pPr marL="0" marR="0" indent="0" algn="l" defTabSz="914400" rtl="0" eaLnBrk="0" fontAlgn="base" latinLnBrk="0" hangingPunct="0">
              <a:lnSpc>
                <a:spcPct val="100000"/>
              </a:lnSpc>
              <a:spcBef>
                <a:spcPct val="70000"/>
              </a:spcBef>
              <a:spcAft>
                <a:spcPct val="0"/>
              </a:spcAft>
              <a:buClr>
                <a:srgbClr val="0000CC"/>
              </a:buClr>
              <a:buSzTx/>
              <a:buFontTx/>
              <a:buNone/>
              <a:tabLst/>
            </a:pPr>
            <a:endParaRPr kumimoji="1" lang="en-US" sz="1700" b="0" i="0" u="none" strike="noStrike" cap="none" normalizeH="0" baseline="0">
              <a:ln>
                <a:noFill/>
              </a:ln>
              <a:solidFill>
                <a:schemeClr val="accent2"/>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16898133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8492" y="1812495"/>
            <a:ext cx="7649308" cy="4532403"/>
          </a:xfrm>
        </p:spPr>
        <p:txBody>
          <a:bodyPr lIns="91426" tIns="45713" rIns="91426" bIns="45713" anchor="t"/>
          <a:lstStyle/>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Because we are using historical market data prior to implementation of RTC, resources often have incomplete or nonexistent offer curves for AS. Thus, proxy offers have to be constructed for simulating SCED RTC</a:t>
            </a: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Study was run with two AS Offer proxy methodologies:</a:t>
            </a:r>
          </a:p>
          <a:p>
            <a:pPr marL="574675" lvl="1" indent="-342900">
              <a:buFont typeface="+mj-lt"/>
              <a:buAutoNum type="arabicPeriod"/>
            </a:pPr>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Proxy price based on 95</a:t>
            </a:r>
            <a:r>
              <a:rPr kumimoji="0" lang="en-US" altLang="en-US" sz="1500" baseline="30000">
                <a:solidFill>
                  <a:srgbClr val="000000"/>
                </a:solidFill>
                <a:latin typeface="Segoe UI" panose="020B0502040204020203" pitchFamily="34" charset="0"/>
                <a:ea typeface="Times New Roman" panose="02020603050405020304" pitchFamily="18" charset="0"/>
                <a:cs typeface="Segoe UI" panose="020B0502040204020203" pitchFamily="34" charset="0"/>
              </a:rPr>
              <a:t>th</a:t>
            </a:r>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 percentile of ASDC</a:t>
            </a:r>
          </a:p>
          <a:p>
            <a:pPr marL="574675" lvl="1" indent="-342900">
              <a:buFont typeface="+mj-lt"/>
              <a:buAutoNum type="arabicPeriod"/>
            </a:pPr>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$0/MWh flat price</a:t>
            </a: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Method 1 was initially chosen to reflect stakeholder input on proxy offers for AS. This methodology made it difficult to isolate the effects of ASDC shape on price and procurement volumes </a:t>
            </a:r>
          </a:p>
          <a:p>
            <a:r>
              <a:rPr kumimoji="0" lang="en-US" altLang="en-US" sz="1600" b="1">
                <a:solidFill>
                  <a:srgbClr val="000000"/>
                </a:solidFill>
                <a:latin typeface="Segoe UI" panose="020B0502040204020203" pitchFamily="34" charset="0"/>
                <a:ea typeface="Times New Roman" panose="02020603050405020304" pitchFamily="18" charset="0"/>
                <a:cs typeface="Segoe UI" panose="020B0502040204020203" pitchFamily="34" charset="0"/>
              </a:rPr>
              <a:t>To remove confounding effects of proxy offers on price and procurement volumes, all results in this presentation are based on the $0/MWh proxy offer methodology</a:t>
            </a: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This decision was made based on experimental design principles and should not be construed as insistence on one AS proxy offer methodology over another. These analyses are meant to focus on the effects of ASDCs and not the effects AS proxy offer methodology</a:t>
            </a:r>
          </a:p>
        </p:txBody>
      </p:sp>
      <p:sp>
        <p:nvSpPr>
          <p:cNvPr id="2" name="Rectangle 2">
            <a:extLst>
              <a:ext uri="{FF2B5EF4-FFF2-40B4-BE49-F238E27FC236}">
                <a16:creationId xmlns:a16="http://schemas.microsoft.com/office/drawing/2014/main" id="{12CE0166-8280-8D09-8CD7-37034D66BA41}"/>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solidFill>
                  <a:srgbClr val="000082"/>
                </a:solidFill>
              </a:rPr>
              <a:t>Methodology for AS Proxy Offers</a:t>
            </a:r>
          </a:p>
        </p:txBody>
      </p:sp>
    </p:spTree>
    <p:extLst>
      <p:ext uri="{BB962C8B-B14F-4D97-AF65-F5344CB8AC3E}">
        <p14:creationId xmlns:p14="http://schemas.microsoft.com/office/powerpoint/2010/main" val="160035274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8492" y="1812498"/>
            <a:ext cx="7649308" cy="4597267"/>
          </a:xfrm>
        </p:spPr>
        <p:txBody>
          <a:bodyPr lIns="91426" tIns="45713" rIns="91426" bIns="45713" anchor="t">
            <a:normAutofit fontScale="92500" lnSpcReduction="20000"/>
          </a:bodyPr>
          <a:lstStyle/>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Study 1: 3,000 intervals.</a:t>
            </a:r>
          </a:p>
          <a:p>
            <a:pPr lvl="1"/>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Time ranges selected based on highest time-weighted System Lambda</a:t>
            </a:r>
          </a:p>
          <a:p>
            <a:pPr lvl="1"/>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Coverage of 8 (out of 20) days highlighted by Luminant, and 8 (out of 23) highlighted by LCRA</a:t>
            </a:r>
          </a:p>
          <a:p>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pPr marL="0" indent="0">
              <a:buNone/>
            </a:pPr>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pPr marL="0" indent="0">
              <a:buNone/>
            </a:pPr>
            <a:endPar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Study 2: Daily single interval</a:t>
            </a:r>
          </a:p>
          <a:p>
            <a:pPr lvl="1"/>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Time range: 6/10/23 (ECRS go-live) thru 12/31/24</a:t>
            </a:r>
          </a:p>
          <a:p>
            <a:pPr lvl="1"/>
            <a:r>
              <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rPr>
              <a:t>18:55 selected based on highest time-weighted System Lambda</a:t>
            </a:r>
          </a:p>
          <a:p>
            <a:pPr lvl="1"/>
            <a:r>
              <a:rPr kumimoji="0" lang="en-US" altLang="en-US" sz="1500" b="1">
                <a:solidFill>
                  <a:srgbClr val="000000"/>
                </a:solidFill>
                <a:latin typeface="Segoe UI" panose="020B0502040204020203" pitchFamily="34" charset="0"/>
                <a:ea typeface="Times New Roman" panose="02020603050405020304" pitchFamily="18" charset="0"/>
                <a:cs typeface="Segoe UI" panose="020B0502040204020203" pitchFamily="34" charset="0"/>
              </a:rPr>
              <a:t>These results were only produced using Method 1 for AS Proxy offers and are not included in the following slides</a:t>
            </a:r>
          </a:p>
          <a:p>
            <a:pPr lvl="1"/>
            <a:endParaRPr kumimoji="0" lang="en-US" altLang="en-US" sz="150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r>
              <a:rPr kumimoji="0" lang="en-US" altLang="en-US" sz="1600">
                <a:solidFill>
                  <a:srgbClr val="000000"/>
                </a:solidFill>
                <a:latin typeface="Segoe UI" panose="020B0502040204020203" pitchFamily="34" charset="0"/>
                <a:ea typeface="Times New Roman" panose="02020603050405020304" pitchFamily="18" charset="0"/>
                <a:cs typeface="Segoe UI" panose="020B0502040204020203" pitchFamily="34" charset="0"/>
              </a:rPr>
              <a:t>System-level results for both studies to be posted publicly by the end of this week</a:t>
            </a:r>
          </a:p>
        </p:txBody>
      </p:sp>
      <p:sp>
        <p:nvSpPr>
          <p:cNvPr id="2" name="Rectangle 2">
            <a:extLst>
              <a:ext uri="{FF2B5EF4-FFF2-40B4-BE49-F238E27FC236}">
                <a16:creationId xmlns:a16="http://schemas.microsoft.com/office/drawing/2014/main" id="{12CE0166-8280-8D09-8CD7-37034D66BA41}"/>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solidFill>
                  <a:srgbClr val="000082"/>
                </a:solidFill>
              </a:rPr>
              <a:t>SCED Intervals Included in Study</a:t>
            </a:r>
          </a:p>
        </p:txBody>
      </p:sp>
      <p:graphicFrame>
        <p:nvGraphicFramePr>
          <p:cNvPr id="4" name="Table 3">
            <a:extLst>
              <a:ext uri="{FF2B5EF4-FFF2-40B4-BE49-F238E27FC236}">
                <a16:creationId xmlns:a16="http://schemas.microsoft.com/office/drawing/2014/main" id="{41A4CFEB-B5F1-5392-5962-EA39DB1B4BAC}"/>
              </a:ext>
            </a:extLst>
          </p:cNvPr>
          <p:cNvGraphicFramePr>
            <a:graphicFrameLocks noGrp="1"/>
          </p:cNvGraphicFramePr>
          <p:nvPr>
            <p:extLst>
              <p:ext uri="{D42A27DB-BD31-4B8C-83A1-F6EECF244321}">
                <p14:modId xmlns:p14="http://schemas.microsoft.com/office/powerpoint/2010/main" val="1851673666"/>
              </p:ext>
            </p:extLst>
          </p:nvPr>
        </p:nvGraphicFramePr>
        <p:xfrm>
          <a:off x="2740269" y="2618048"/>
          <a:ext cx="5035062" cy="1747426"/>
        </p:xfrm>
        <a:graphic>
          <a:graphicData uri="http://schemas.openxmlformats.org/drawingml/2006/table">
            <a:tbl>
              <a:tblPr firstRow="1" bandRow="1">
                <a:tableStyleId>{5C22544A-7EE6-4342-B048-85BDC9FD1C3A}</a:tableStyleId>
              </a:tblPr>
              <a:tblGrid>
                <a:gridCol w="1858842">
                  <a:extLst>
                    <a:ext uri="{9D8B030D-6E8A-4147-A177-3AD203B41FA5}">
                      <a16:colId xmlns:a16="http://schemas.microsoft.com/office/drawing/2014/main" val="2521384979"/>
                    </a:ext>
                  </a:extLst>
                </a:gridCol>
                <a:gridCol w="2110036">
                  <a:extLst>
                    <a:ext uri="{9D8B030D-6E8A-4147-A177-3AD203B41FA5}">
                      <a16:colId xmlns:a16="http://schemas.microsoft.com/office/drawing/2014/main" val="3658851580"/>
                    </a:ext>
                  </a:extLst>
                </a:gridCol>
                <a:gridCol w="1066184">
                  <a:extLst>
                    <a:ext uri="{9D8B030D-6E8A-4147-A177-3AD203B41FA5}">
                      <a16:colId xmlns:a16="http://schemas.microsoft.com/office/drawing/2014/main" val="3979236860"/>
                    </a:ext>
                  </a:extLst>
                </a:gridCol>
              </a:tblGrid>
              <a:tr h="375826">
                <a:tc>
                  <a:txBody>
                    <a:bodyPr/>
                    <a:lstStyle/>
                    <a:p>
                      <a:r>
                        <a:rPr lang="en-US" sz="1200"/>
                        <a:t>Time Range</a:t>
                      </a:r>
                    </a:p>
                  </a:txBody>
                  <a:tcPr/>
                </a:tc>
                <a:tc>
                  <a:txBody>
                    <a:bodyPr/>
                    <a:lstStyle/>
                    <a:p>
                      <a:pPr algn="ctr"/>
                      <a:r>
                        <a:rPr lang="en-US" sz="1200"/>
                        <a:t>Purpose</a:t>
                      </a:r>
                    </a:p>
                  </a:txBody>
                  <a:tcPr/>
                </a:tc>
                <a:tc>
                  <a:txBody>
                    <a:bodyPr/>
                    <a:lstStyle/>
                    <a:p>
                      <a:pPr algn="ctr"/>
                      <a:r>
                        <a:rPr lang="en-US" sz="1200"/>
                        <a:t>Intervals</a:t>
                      </a:r>
                    </a:p>
                  </a:txBody>
                  <a:tcPr/>
                </a:tc>
                <a:extLst>
                  <a:ext uri="{0D108BD9-81ED-4DB2-BD59-A6C34878D82A}">
                    <a16:rowId xmlns:a16="http://schemas.microsoft.com/office/drawing/2014/main" val="3178708654"/>
                  </a:ext>
                </a:extLst>
              </a:tr>
              <a:tr h="225496">
                <a:tc>
                  <a:txBody>
                    <a:bodyPr/>
                    <a:lstStyle/>
                    <a:p>
                      <a:r>
                        <a:rPr lang="en-US" sz="1200"/>
                        <a:t>Jan 2024 0600 – 0800</a:t>
                      </a:r>
                    </a:p>
                  </a:txBody>
                  <a:tcPr/>
                </a:tc>
                <a:tc>
                  <a:txBody>
                    <a:bodyPr/>
                    <a:lstStyle/>
                    <a:p>
                      <a:pPr algn="ctr"/>
                      <a:r>
                        <a:rPr lang="en-US" sz="1200"/>
                        <a:t>Winter Morning Ramp</a:t>
                      </a:r>
                    </a:p>
                  </a:txBody>
                  <a:tcPr/>
                </a:tc>
                <a:tc>
                  <a:txBody>
                    <a:bodyPr/>
                    <a:lstStyle/>
                    <a:p>
                      <a:pPr algn="ctr"/>
                      <a:r>
                        <a:rPr lang="en-US" sz="1200"/>
                        <a:t>751</a:t>
                      </a:r>
                    </a:p>
                  </a:txBody>
                  <a:tcPr/>
                </a:tc>
                <a:extLst>
                  <a:ext uri="{0D108BD9-81ED-4DB2-BD59-A6C34878D82A}">
                    <a16:rowId xmlns:a16="http://schemas.microsoft.com/office/drawing/2014/main" val="1811854950"/>
                  </a:ext>
                </a:extLst>
              </a:tr>
              <a:tr h="225496">
                <a:tc>
                  <a:txBody>
                    <a:bodyPr/>
                    <a:lstStyle/>
                    <a:p>
                      <a:r>
                        <a:rPr lang="en-US" sz="1200"/>
                        <a:t>Jan 2024 1700 – 1900</a:t>
                      </a:r>
                    </a:p>
                  </a:txBody>
                  <a:tcPr/>
                </a:tc>
                <a:tc>
                  <a:txBody>
                    <a:bodyPr/>
                    <a:lstStyle/>
                    <a:p>
                      <a:pPr algn="ctr"/>
                      <a:r>
                        <a:rPr lang="en-US" sz="1200"/>
                        <a:t>Winter Evening Ramp</a:t>
                      </a:r>
                    </a:p>
                  </a:txBody>
                  <a:tcPr/>
                </a:tc>
                <a:tc>
                  <a:txBody>
                    <a:bodyPr/>
                    <a:lstStyle/>
                    <a:p>
                      <a:pPr algn="ctr"/>
                      <a:r>
                        <a:rPr lang="en-US" sz="1200"/>
                        <a:t>741</a:t>
                      </a:r>
                    </a:p>
                  </a:txBody>
                  <a:tcPr/>
                </a:tc>
                <a:extLst>
                  <a:ext uri="{0D108BD9-81ED-4DB2-BD59-A6C34878D82A}">
                    <a16:rowId xmlns:a16="http://schemas.microsoft.com/office/drawing/2014/main" val="3067418462"/>
                  </a:ext>
                </a:extLst>
              </a:tr>
              <a:tr h="225496">
                <a:tc>
                  <a:txBody>
                    <a:bodyPr/>
                    <a:lstStyle/>
                    <a:p>
                      <a:r>
                        <a:rPr lang="en-US" sz="1200"/>
                        <a:t>April 2024 1900 – 2100</a:t>
                      </a:r>
                    </a:p>
                  </a:txBody>
                  <a:tcPr/>
                </a:tc>
                <a:tc>
                  <a:txBody>
                    <a:bodyPr/>
                    <a:lstStyle/>
                    <a:p>
                      <a:pPr algn="ctr"/>
                      <a:r>
                        <a:rPr lang="en-US" sz="1200"/>
                        <a:t>Shoulder Evening Ramp</a:t>
                      </a:r>
                    </a:p>
                  </a:txBody>
                  <a:tcPr/>
                </a:tc>
                <a:tc>
                  <a:txBody>
                    <a:bodyPr/>
                    <a:lstStyle/>
                    <a:p>
                      <a:pPr algn="ctr"/>
                      <a:r>
                        <a:rPr lang="en-US" sz="1200"/>
                        <a:t>764</a:t>
                      </a:r>
                    </a:p>
                  </a:txBody>
                  <a:tcPr/>
                </a:tc>
                <a:extLst>
                  <a:ext uri="{0D108BD9-81ED-4DB2-BD59-A6C34878D82A}">
                    <a16:rowId xmlns:a16="http://schemas.microsoft.com/office/drawing/2014/main" val="3312904893"/>
                  </a:ext>
                </a:extLst>
              </a:tr>
              <a:tr h="225496">
                <a:tc>
                  <a:txBody>
                    <a:bodyPr/>
                    <a:lstStyle/>
                    <a:p>
                      <a:r>
                        <a:rPr lang="en-US" sz="1200"/>
                        <a:t>August 2024 1900 – 2100 </a:t>
                      </a:r>
                    </a:p>
                  </a:txBody>
                  <a:tcPr/>
                </a:tc>
                <a:tc>
                  <a:txBody>
                    <a:bodyPr/>
                    <a:lstStyle/>
                    <a:p>
                      <a:pPr algn="ctr"/>
                      <a:r>
                        <a:rPr lang="en-US" sz="1200"/>
                        <a:t>Summer Evening Ramp</a:t>
                      </a:r>
                    </a:p>
                  </a:txBody>
                  <a:tcPr/>
                </a:tc>
                <a:tc>
                  <a:txBody>
                    <a:bodyPr/>
                    <a:lstStyle/>
                    <a:p>
                      <a:pPr algn="ctr"/>
                      <a:r>
                        <a:rPr lang="en-US" sz="1200"/>
                        <a:t>761</a:t>
                      </a:r>
                    </a:p>
                  </a:txBody>
                  <a:tcPr/>
                </a:tc>
                <a:extLst>
                  <a:ext uri="{0D108BD9-81ED-4DB2-BD59-A6C34878D82A}">
                    <a16:rowId xmlns:a16="http://schemas.microsoft.com/office/drawing/2014/main" val="1651855946"/>
                  </a:ext>
                </a:extLst>
              </a:tr>
              <a:tr h="225496">
                <a:tc>
                  <a:txBody>
                    <a:bodyPr/>
                    <a:lstStyle/>
                    <a:p>
                      <a:endParaRPr lang="en-US" sz="1200"/>
                    </a:p>
                  </a:txBody>
                  <a:tcPr/>
                </a:tc>
                <a:tc>
                  <a:txBody>
                    <a:bodyPr/>
                    <a:lstStyle/>
                    <a:p>
                      <a:pPr algn="r"/>
                      <a:r>
                        <a:rPr lang="en-US" sz="1200" b="1"/>
                        <a:t>Total:</a:t>
                      </a:r>
                    </a:p>
                  </a:txBody>
                  <a:tcPr/>
                </a:tc>
                <a:tc>
                  <a:txBody>
                    <a:bodyPr/>
                    <a:lstStyle/>
                    <a:p>
                      <a:pPr algn="ctr"/>
                      <a:r>
                        <a:rPr lang="en-US" sz="1200"/>
                        <a:t>3,017</a:t>
                      </a:r>
                    </a:p>
                  </a:txBody>
                  <a:tcPr/>
                </a:tc>
                <a:extLst>
                  <a:ext uri="{0D108BD9-81ED-4DB2-BD59-A6C34878D82A}">
                    <a16:rowId xmlns:a16="http://schemas.microsoft.com/office/drawing/2014/main" val="3472758175"/>
                  </a:ext>
                </a:extLst>
              </a:tr>
            </a:tbl>
          </a:graphicData>
        </a:graphic>
      </p:graphicFrame>
    </p:spTree>
    <p:extLst>
      <p:ext uri="{BB962C8B-B14F-4D97-AF65-F5344CB8AC3E}">
        <p14:creationId xmlns:p14="http://schemas.microsoft.com/office/powerpoint/2010/main" val="379555667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7314" y="1748186"/>
            <a:ext cx="4052603" cy="4564691"/>
          </a:xfrm>
        </p:spPr>
        <p:txBody>
          <a:bodyPr lIns="91426" tIns="45713" rIns="91426" bIns="45713" anchor="t">
            <a:normAutofit/>
          </a:bodyPr>
          <a:lstStyle/>
          <a:p>
            <a:pPr>
              <a:spcBef>
                <a:spcPts val="1200"/>
              </a:spcBef>
            </a:pPr>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The biggest differences are between KP1.1(5) and the two sets of blended curves. KP1.1(5) tends to produce larger NSPIN shortages on average and lower shortages of other AS products</a:t>
            </a:r>
          </a:p>
          <a:p>
            <a:pPr>
              <a:spcBef>
                <a:spcPts val="1200"/>
              </a:spcBef>
            </a:pPr>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Main difference between IMM and adjusted blended curves is lower shortages of RRS and Reg in the adjusted curves</a:t>
            </a:r>
          </a:p>
          <a:p>
            <a:pPr>
              <a:spcBef>
                <a:spcPts val="1200"/>
              </a:spcBef>
            </a:pPr>
            <a:r>
              <a:rPr kumimoji="0" lang="en-US" altLang="en-US">
                <a:solidFill>
                  <a:srgbClr val="000000"/>
                </a:solidFill>
                <a:latin typeface="Segoe UI" panose="020B0502040204020203" pitchFamily="34" charset="0"/>
                <a:ea typeface="Times New Roman" panose="02020603050405020304" pitchFamily="18" charset="0"/>
                <a:cs typeface="Segoe UI" panose="020B0502040204020203" pitchFamily="34" charset="0"/>
              </a:rPr>
              <a:t>No shortages for energy in any of the intervals tested</a:t>
            </a:r>
          </a:p>
        </p:txBody>
      </p:sp>
      <p:sp>
        <p:nvSpPr>
          <p:cNvPr id="2" name="Rectangle 2">
            <a:extLst>
              <a:ext uri="{FF2B5EF4-FFF2-40B4-BE49-F238E27FC236}">
                <a16:creationId xmlns:a16="http://schemas.microsoft.com/office/drawing/2014/main" id="{4660ECBD-A166-0743-AB46-D184E9851708}"/>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t>Results: Procurement Volumes for AS</a:t>
            </a:r>
            <a:endParaRPr lang="en-US" altLang="en-US" kern="0">
              <a:solidFill>
                <a:srgbClr val="000082"/>
              </a:solidFill>
            </a:endParaRPr>
          </a:p>
        </p:txBody>
      </p:sp>
      <p:pic>
        <p:nvPicPr>
          <p:cNvPr id="12" name="Picture 11" descr="A table with numbers and text&#10;&#10;Description automatically generated">
            <a:extLst>
              <a:ext uri="{FF2B5EF4-FFF2-40B4-BE49-F238E27FC236}">
                <a16:creationId xmlns:a16="http://schemas.microsoft.com/office/drawing/2014/main" id="{AD451879-2EF2-03E4-9206-09015EFFBA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9241" y="1858522"/>
            <a:ext cx="3575006" cy="1085002"/>
          </a:xfrm>
          <a:prstGeom prst="rect">
            <a:avLst/>
          </a:prstGeom>
        </p:spPr>
      </p:pic>
      <p:pic>
        <p:nvPicPr>
          <p:cNvPr id="14" name="Picture 13" descr="A blue and green rectangular box with numbers&#10;&#10;Description automatically generated">
            <a:extLst>
              <a:ext uri="{FF2B5EF4-FFF2-40B4-BE49-F238E27FC236}">
                <a16:creationId xmlns:a16="http://schemas.microsoft.com/office/drawing/2014/main" id="{880A1925-2460-F932-D245-CC15D19422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51365" y="3282783"/>
            <a:ext cx="3702490" cy="1084265"/>
          </a:xfrm>
          <a:prstGeom prst="rect">
            <a:avLst/>
          </a:prstGeom>
        </p:spPr>
      </p:pic>
      <p:pic>
        <p:nvPicPr>
          <p:cNvPr id="16" name="Picture 15" descr="A green and blue chart with black text&#10;&#10;Description automatically generated">
            <a:extLst>
              <a:ext uri="{FF2B5EF4-FFF2-40B4-BE49-F238E27FC236}">
                <a16:creationId xmlns:a16="http://schemas.microsoft.com/office/drawing/2014/main" id="{48480E56-CBBE-ED75-0ECD-C332670EEC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69917" y="4689534"/>
            <a:ext cx="3674084" cy="1055058"/>
          </a:xfrm>
          <a:prstGeom prst="rect">
            <a:avLst/>
          </a:prstGeom>
        </p:spPr>
      </p:pic>
    </p:spTree>
    <p:extLst>
      <p:ext uri="{BB962C8B-B14F-4D97-AF65-F5344CB8AC3E}">
        <p14:creationId xmlns:p14="http://schemas.microsoft.com/office/powerpoint/2010/main" val="405050271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17314" y="1847836"/>
            <a:ext cx="3966610" cy="4495174"/>
          </a:xfrm>
        </p:spPr>
        <p:txBody>
          <a:bodyPr lIns="91426" tIns="45713" rIns="91426" bIns="45713" anchor="t">
            <a:normAutofit fontScale="85000" lnSpcReduction="10000"/>
          </a:bodyPr>
          <a:lstStyle/>
          <a:p>
            <a:pPr>
              <a:spcBef>
                <a:spcPts val="1200"/>
              </a:spcBef>
            </a:pPr>
            <a:r>
              <a:rPr kumimoji="0" lang="en-US" altLang="en-US" sz="1800" dirty="0">
                <a:solidFill>
                  <a:srgbClr val="000000"/>
                </a:solidFill>
                <a:latin typeface="Segoe UI" panose="020B0502040204020203" pitchFamily="34" charset="0"/>
                <a:ea typeface="Times New Roman" panose="02020603050405020304" pitchFamily="18" charset="0"/>
                <a:cs typeface="Segoe UI" panose="020B0502040204020203" pitchFamily="34" charset="0"/>
              </a:rPr>
              <a:t>Averages presented in each table refer to SCED intervals in which a shortage of the referenced product was present in the solution associated with the </a:t>
            </a:r>
            <a:r>
              <a:rPr kumimoji="0" lang="en-US" altLang="en-US" sz="1800" dirty="0" err="1">
                <a:solidFill>
                  <a:srgbClr val="000000"/>
                </a:solidFill>
                <a:latin typeface="Segoe UI" panose="020B0502040204020203" pitchFamily="34" charset="0"/>
                <a:ea typeface="Times New Roman" panose="02020603050405020304" pitchFamily="18" charset="0"/>
                <a:cs typeface="Segoe UI" panose="020B0502040204020203" pitchFamily="34" charset="0"/>
              </a:rPr>
              <a:t>the</a:t>
            </a:r>
            <a:r>
              <a:rPr kumimoji="0" lang="en-US" altLang="en-US" sz="1800" dirty="0">
                <a:solidFill>
                  <a:srgbClr val="000000"/>
                </a:solidFill>
                <a:latin typeface="Segoe UI" panose="020B0502040204020203" pitchFamily="34" charset="0"/>
                <a:ea typeface="Times New Roman" panose="02020603050405020304" pitchFamily="18" charset="0"/>
                <a:cs typeface="Segoe UI" panose="020B0502040204020203" pitchFamily="34" charset="0"/>
              </a:rPr>
              <a:t> IMM blended curve</a:t>
            </a:r>
          </a:p>
          <a:p>
            <a:pPr>
              <a:spcBef>
                <a:spcPts val="1200"/>
              </a:spcBef>
            </a:pPr>
            <a:r>
              <a:rPr kumimoji="0" lang="en-US" altLang="en-US" dirty="0">
                <a:solidFill>
                  <a:srgbClr val="000000"/>
                </a:solidFill>
                <a:latin typeface="Segoe UI" panose="020B0502040204020203" pitchFamily="34" charset="0"/>
                <a:ea typeface="Times New Roman" panose="02020603050405020304" pitchFamily="18" charset="0"/>
                <a:cs typeface="Segoe UI" panose="020B0502040204020203" pitchFamily="34" charset="0"/>
              </a:rPr>
              <a:t>Average prices for energy and most AS products during shortage are slightly lower for both sets of blended ASDCs than for KP 1.1(5) curves</a:t>
            </a:r>
          </a:p>
          <a:p>
            <a:pPr>
              <a:spcBef>
                <a:spcPts val="1200"/>
              </a:spcBef>
            </a:pPr>
            <a:r>
              <a:rPr kumimoji="0" lang="en-US" altLang="en-US" dirty="0">
                <a:solidFill>
                  <a:srgbClr val="000000"/>
                </a:solidFill>
                <a:latin typeface="Segoe UI" panose="020B0502040204020203" pitchFamily="34" charset="0"/>
                <a:ea typeface="Times New Roman" panose="02020603050405020304" pitchFamily="18" charset="0"/>
                <a:cs typeface="Segoe UI" panose="020B0502040204020203" pitchFamily="34" charset="0"/>
              </a:rPr>
              <a:t>NSPIN shortage prices are higher on average for the blended curves than for KP1.1(5) curves</a:t>
            </a:r>
          </a:p>
          <a:p>
            <a:pPr>
              <a:spcBef>
                <a:spcPts val="1200"/>
              </a:spcBef>
            </a:pPr>
            <a:r>
              <a:rPr kumimoji="0" lang="en-US" altLang="en-US" dirty="0">
                <a:solidFill>
                  <a:srgbClr val="000000"/>
                </a:solidFill>
                <a:latin typeface="Segoe UI" panose="020B0502040204020203" pitchFamily="34" charset="0"/>
                <a:ea typeface="Times New Roman" panose="02020603050405020304" pitchFamily="18" charset="0"/>
                <a:cs typeface="Segoe UI" panose="020B0502040204020203" pitchFamily="34" charset="0"/>
              </a:rPr>
              <a:t>Average price differences between the two sets of blended curves are de minimis</a:t>
            </a:r>
          </a:p>
          <a:p>
            <a:pPr>
              <a:spcBef>
                <a:spcPts val="1200"/>
              </a:spcBef>
            </a:pPr>
            <a:r>
              <a:rPr kumimoji="0" lang="en-US" altLang="en-US" dirty="0">
                <a:solidFill>
                  <a:srgbClr val="000000"/>
                </a:solidFill>
                <a:latin typeface="Segoe UI" panose="020B0502040204020203" pitchFamily="34" charset="0"/>
                <a:ea typeface="Times New Roman" panose="02020603050405020304" pitchFamily="18" charset="0"/>
                <a:cs typeface="Segoe UI" panose="020B0502040204020203" pitchFamily="34" charset="0"/>
              </a:rPr>
              <a:t>Energy price difference between KP1.1(5) and blended curves is approximately $1/MWh averaged over all intervals, </a:t>
            </a:r>
            <a:r>
              <a:rPr kumimoji="0" lang="en-US" altLang="en-US" dirty="0" err="1">
                <a:solidFill>
                  <a:srgbClr val="000000"/>
                </a:solidFill>
                <a:latin typeface="Segoe UI" panose="020B0502040204020203" pitchFamily="34" charset="0"/>
                <a:ea typeface="Times New Roman" panose="02020603050405020304" pitchFamily="18" charset="0"/>
                <a:cs typeface="Segoe UI" panose="020B0502040204020203" pitchFamily="34" charset="0"/>
              </a:rPr>
              <a:t>ie</a:t>
            </a:r>
            <a:r>
              <a:rPr kumimoji="0" lang="en-US" altLang="en-US" dirty="0">
                <a:solidFill>
                  <a:srgbClr val="000000"/>
                </a:solidFill>
                <a:latin typeface="Segoe UI" panose="020B0502040204020203" pitchFamily="34" charset="0"/>
                <a:ea typeface="Times New Roman" panose="02020603050405020304" pitchFamily="18" charset="0"/>
                <a:cs typeface="Segoe UI" panose="020B0502040204020203" pitchFamily="34" charset="0"/>
              </a:rPr>
              <a:t>, including those without any AS Shortage</a:t>
            </a:r>
          </a:p>
        </p:txBody>
      </p:sp>
      <p:sp>
        <p:nvSpPr>
          <p:cNvPr id="2" name="Rectangle 2">
            <a:extLst>
              <a:ext uri="{FF2B5EF4-FFF2-40B4-BE49-F238E27FC236}">
                <a16:creationId xmlns:a16="http://schemas.microsoft.com/office/drawing/2014/main" id="{4660ECBD-A166-0743-AB46-D184E9851708}"/>
              </a:ext>
            </a:extLst>
          </p:cNvPr>
          <p:cNvSpPr txBox="1">
            <a:spLocks noChangeArrowheads="1"/>
          </p:cNvSpPr>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a:lstStyle>
          <a:p>
            <a:r>
              <a:rPr lang="en-US" altLang="en-US" kern="0"/>
              <a:t>Results: Pricing for Energy and AS</a:t>
            </a:r>
            <a:endParaRPr lang="en-US" altLang="en-US" kern="0">
              <a:solidFill>
                <a:srgbClr val="000082"/>
              </a:solidFill>
            </a:endParaRPr>
          </a:p>
        </p:txBody>
      </p:sp>
      <p:pic>
        <p:nvPicPr>
          <p:cNvPr id="22" name="Picture 21" descr="A blue and white rectangular object with black text&#10;&#10;Description automatically generated">
            <a:extLst>
              <a:ext uri="{FF2B5EF4-FFF2-40B4-BE49-F238E27FC236}">
                <a16:creationId xmlns:a16="http://schemas.microsoft.com/office/drawing/2014/main" id="{E0C8FAB0-67A7-56BB-EAA9-210D3CCAD0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2860" y="1792742"/>
            <a:ext cx="3807749" cy="1106963"/>
          </a:xfrm>
          <a:prstGeom prst="rect">
            <a:avLst/>
          </a:prstGeom>
        </p:spPr>
      </p:pic>
      <p:pic>
        <p:nvPicPr>
          <p:cNvPr id="25" name="Picture 24" descr="A blue and white table with black text&#10;&#10;Description automatically generated">
            <a:extLst>
              <a:ext uri="{FF2B5EF4-FFF2-40B4-BE49-F238E27FC236}">
                <a16:creationId xmlns:a16="http://schemas.microsoft.com/office/drawing/2014/main" id="{189E44E0-0FB4-6ABA-B232-DA218A06A6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0094" y="2926309"/>
            <a:ext cx="3773857" cy="1086993"/>
          </a:xfrm>
          <a:prstGeom prst="rect">
            <a:avLst/>
          </a:prstGeom>
        </p:spPr>
      </p:pic>
      <p:pic>
        <p:nvPicPr>
          <p:cNvPr id="27" name="Picture 26" descr="A green and black text with black numbers&#10;&#10;Description automatically generated with medium confidence">
            <a:extLst>
              <a:ext uri="{FF2B5EF4-FFF2-40B4-BE49-F238E27FC236}">
                <a16:creationId xmlns:a16="http://schemas.microsoft.com/office/drawing/2014/main" id="{B89D5D66-3FF5-5C58-BE21-B16D8AF5274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82951" y="4089740"/>
            <a:ext cx="3738631" cy="1081505"/>
          </a:xfrm>
          <a:prstGeom prst="rect">
            <a:avLst/>
          </a:prstGeom>
        </p:spPr>
      </p:pic>
      <p:pic>
        <p:nvPicPr>
          <p:cNvPr id="29" name="Picture 28" descr="A green and black text with black numbers&#10;&#10;Description automatically generated with medium confidence">
            <a:extLst>
              <a:ext uri="{FF2B5EF4-FFF2-40B4-BE49-F238E27FC236}">
                <a16:creationId xmlns:a16="http://schemas.microsoft.com/office/drawing/2014/main" id="{E9F47313-D345-B1DB-48AA-B663EAA20E8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50045" y="5239800"/>
            <a:ext cx="3783906" cy="1103210"/>
          </a:xfrm>
          <a:prstGeom prst="rect">
            <a:avLst/>
          </a:prstGeom>
        </p:spPr>
      </p:pic>
    </p:spTree>
    <p:extLst>
      <p:ext uri="{BB962C8B-B14F-4D97-AF65-F5344CB8AC3E}">
        <p14:creationId xmlns:p14="http://schemas.microsoft.com/office/powerpoint/2010/main" val="3517176884"/>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68929" y="1843992"/>
            <a:ext cx="7612927" cy="4572000"/>
          </a:xfrm>
        </p:spPr>
        <p:txBody>
          <a:bodyPr lIns="91426" tIns="45713" rIns="91426" bIns="45713" anchor="t"/>
          <a:lstStyle/>
          <a:p>
            <a:r>
              <a:rPr lang="en-US" altLang="en-US" sz="1800"/>
              <a:t>Blended AS demand curves result in modest decreases in the average cost of energy and most ancillary services</a:t>
            </a:r>
            <a:endParaRPr lang="en-US" altLang="en-US"/>
          </a:p>
          <a:p>
            <a:r>
              <a:rPr lang="en-US" altLang="en-US"/>
              <a:t>Concurrently, blended curves produce higher prices for NSPIN, promoting revenue sufficiency and resource adequacy</a:t>
            </a:r>
          </a:p>
          <a:p>
            <a:r>
              <a:rPr lang="en-US" altLang="en-US"/>
              <a:t>At the extreme, Reg and RRS shortages are expensive enough that SCED never goes that short on them (see minimum procurement)</a:t>
            </a:r>
          </a:p>
          <a:p>
            <a:r>
              <a:rPr lang="en-US" altLang="en-US"/>
              <a:t>Thus, blended demand curves improve market performance without sacrificing reliability</a:t>
            </a:r>
          </a:p>
        </p:txBody>
      </p:sp>
      <p:sp>
        <p:nvSpPr>
          <p:cNvPr id="4" name="Title 3">
            <a:extLst>
              <a:ext uri="{FF2B5EF4-FFF2-40B4-BE49-F238E27FC236}">
                <a16:creationId xmlns:a16="http://schemas.microsoft.com/office/drawing/2014/main" id="{5EC189BF-3AF2-0358-7A23-6E6FC0F184CB}"/>
              </a:ext>
            </a:extLst>
          </p:cNvPr>
          <p:cNvSpPr>
            <a:spLocks noGrp="1"/>
          </p:cNvSpPr>
          <p:nvPr>
            <p:ph type="title"/>
          </p:nvPr>
        </p:nvSpPr>
        <p:spPr/>
        <p:txBody>
          <a:bodyPr/>
          <a:lstStyle/>
          <a:p>
            <a:r>
              <a:rPr lang="en-US" altLang="en-US" kern="0"/>
              <a:t>Discussion and Conclusions</a:t>
            </a:r>
            <a:endParaRPr lang="en-US"/>
          </a:p>
        </p:txBody>
      </p:sp>
    </p:spTree>
    <p:extLst>
      <p:ext uri="{BB962C8B-B14F-4D97-AF65-F5344CB8AC3E}">
        <p14:creationId xmlns:p14="http://schemas.microsoft.com/office/powerpoint/2010/main" val="106271550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heme/theme1.xml><?xml version="1.0" encoding="utf-8"?>
<a:theme xmlns:a="http://schemas.openxmlformats.org/drawingml/2006/main" name="1_Patton-Tx Tower2">
  <a:themeElements>
    <a:clrScheme name="Patton-Tx Tower2 5">
      <a:dk1>
        <a:srgbClr val="000000"/>
      </a:dk1>
      <a:lt1>
        <a:srgbClr val="F8F8F8"/>
      </a:lt1>
      <a:dk2>
        <a:srgbClr val="003366"/>
      </a:dk2>
      <a:lt2>
        <a:srgbClr val="CCCC00"/>
      </a:lt2>
      <a:accent1>
        <a:srgbClr val="0099FF"/>
      </a:accent1>
      <a:accent2>
        <a:srgbClr val="669900"/>
      </a:accent2>
      <a:accent3>
        <a:srgbClr val="AAADB8"/>
      </a:accent3>
      <a:accent4>
        <a:srgbClr val="D4D4D4"/>
      </a:accent4>
      <a:accent5>
        <a:srgbClr val="AACAFF"/>
      </a:accent5>
      <a:accent6>
        <a:srgbClr val="5C8A00"/>
      </a:accent6>
      <a:hlink>
        <a:srgbClr val="CC0000"/>
      </a:hlink>
      <a:folHlink>
        <a:srgbClr val="CCCCCC"/>
      </a:folHlink>
    </a:clrScheme>
    <a:fontScheme name="Patton-Tx Tower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31" tIns="45715" rIns="91431" bIns="45715" numCol="1" anchor="t" anchorCtr="0" compatLnSpc="1">
        <a:prstTxWarp prst="textNoShape">
          <a:avLst/>
        </a:prstTxWarp>
      </a:bodyPr>
      <a:lstStyle>
        <a:defPPr marL="0" marR="0" indent="0" algn="l" defTabSz="914400" rtl="0" eaLnBrk="0" fontAlgn="base" latinLnBrk="0" hangingPunct="0">
          <a:lnSpc>
            <a:spcPct val="100000"/>
          </a:lnSpc>
          <a:spcBef>
            <a:spcPct val="70000"/>
          </a:spcBef>
          <a:spcAft>
            <a:spcPct val="0"/>
          </a:spcAft>
          <a:buClr>
            <a:srgbClr val="0000CC"/>
          </a:buClr>
          <a:buSzTx/>
          <a:buFontTx/>
          <a:buNone/>
          <a:tabLst/>
          <a:defRPr kumimoji="1" lang="en-US" sz="1700" b="0" i="0" u="none" strike="noStrike" cap="none" normalizeH="0" baseline="0" smtClean="0">
            <a:ln>
              <a:noFill/>
            </a:ln>
            <a:solidFill>
              <a:schemeClr val="accent2"/>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31" tIns="45715" rIns="91431" bIns="45715" numCol="1" anchor="t" anchorCtr="0" compatLnSpc="1">
        <a:prstTxWarp prst="textNoShape">
          <a:avLst/>
        </a:prstTxWarp>
      </a:bodyPr>
      <a:lstStyle>
        <a:defPPr marL="0" marR="0" indent="0" algn="l" defTabSz="914400" rtl="0" eaLnBrk="0" fontAlgn="base" latinLnBrk="0" hangingPunct="0">
          <a:lnSpc>
            <a:spcPct val="100000"/>
          </a:lnSpc>
          <a:spcBef>
            <a:spcPct val="70000"/>
          </a:spcBef>
          <a:spcAft>
            <a:spcPct val="0"/>
          </a:spcAft>
          <a:buClr>
            <a:srgbClr val="0000CC"/>
          </a:buClr>
          <a:buSzTx/>
          <a:buFontTx/>
          <a:buNone/>
          <a:tabLst/>
          <a:defRPr kumimoji="1" lang="en-US" sz="1700" b="0" i="0" u="none" strike="noStrike" cap="none" normalizeH="0" baseline="0" smtClean="0">
            <a:ln>
              <a:noFill/>
            </a:ln>
            <a:solidFill>
              <a:schemeClr val="accent2"/>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Patton-Tx Tower2 1">
        <a:dk1>
          <a:srgbClr val="5F5F5F"/>
        </a:dk1>
        <a:lt1>
          <a:srgbClr val="FFCC66"/>
        </a:lt1>
        <a:dk2>
          <a:srgbClr val="000000"/>
        </a:dk2>
        <a:lt2>
          <a:srgbClr val="999933"/>
        </a:lt2>
        <a:accent1>
          <a:srgbClr val="CC9900"/>
        </a:accent1>
        <a:accent2>
          <a:srgbClr val="669900"/>
        </a:accent2>
        <a:accent3>
          <a:srgbClr val="AAAAAA"/>
        </a:accent3>
        <a:accent4>
          <a:srgbClr val="DAAE56"/>
        </a:accent4>
        <a:accent5>
          <a:srgbClr val="E2CAAA"/>
        </a:accent5>
        <a:accent6>
          <a:srgbClr val="5C8A00"/>
        </a:accent6>
        <a:hlink>
          <a:srgbClr val="CC0000"/>
        </a:hlink>
        <a:folHlink>
          <a:srgbClr val="CCCCCC"/>
        </a:folHlink>
      </a:clrScheme>
      <a:clrMap bg1="dk2" tx1="lt1" bg2="dk1" tx2="lt2" accent1="accent1" accent2="accent2" accent3="accent3" accent4="accent4" accent5="accent5" accent6="accent6" hlink="hlink" folHlink="folHlink"/>
    </a:extraClrScheme>
    <a:extraClrScheme>
      <a:clrScheme name="Patton-Tx Tower2 2">
        <a:dk1>
          <a:srgbClr val="000000"/>
        </a:dk1>
        <a:lt1>
          <a:srgbClr val="DDDDDD"/>
        </a:lt1>
        <a:dk2>
          <a:srgbClr val="9FAC93"/>
        </a:dk2>
        <a:lt2>
          <a:srgbClr val="FFFFCC"/>
        </a:lt2>
        <a:accent1>
          <a:srgbClr val="666633"/>
        </a:accent1>
        <a:accent2>
          <a:srgbClr val="009999"/>
        </a:accent2>
        <a:accent3>
          <a:srgbClr val="CDD2C8"/>
        </a:accent3>
        <a:accent4>
          <a:srgbClr val="BDBDBD"/>
        </a:accent4>
        <a:accent5>
          <a:srgbClr val="B8B8AD"/>
        </a:accent5>
        <a:accent6>
          <a:srgbClr val="008A8A"/>
        </a:accent6>
        <a:hlink>
          <a:srgbClr val="FF9900"/>
        </a:hlink>
        <a:folHlink>
          <a:srgbClr val="CC0000"/>
        </a:folHlink>
      </a:clrScheme>
      <a:clrMap bg1="dk2" tx1="lt1" bg2="dk1" tx2="lt2" accent1="accent1" accent2="accent2" accent3="accent3" accent4="accent4" accent5="accent5" accent6="accent6" hlink="hlink" folHlink="folHlink"/>
    </a:extraClrScheme>
    <a:extraClrScheme>
      <a:clrScheme name="Patton-Tx Tower2 3">
        <a:dk1>
          <a:srgbClr val="000000"/>
        </a:dk1>
        <a:lt1>
          <a:srgbClr val="FFFFFF"/>
        </a:lt1>
        <a:dk2>
          <a:srgbClr val="000000"/>
        </a:dk2>
        <a:lt2>
          <a:srgbClr val="868686"/>
        </a:lt2>
        <a:accent1>
          <a:srgbClr val="FFFFFF"/>
        </a:accent1>
        <a:accent2>
          <a:srgbClr val="CBCBCB"/>
        </a:accent2>
        <a:accent3>
          <a:srgbClr val="FFFFFF"/>
        </a:accent3>
        <a:accent4>
          <a:srgbClr val="000000"/>
        </a:accent4>
        <a:accent5>
          <a:srgbClr val="FFFFFF"/>
        </a:accent5>
        <a:accent6>
          <a:srgbClr val="B8B8B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Patton-Tx Tower2 4">
        <a:dk1>
          <a:srgbClr val="000000"/>
        </a:dk1>
        <a:lt1>
          <a:srgbClr val="FFFFCC"/>
        </a:lt1>
        <a:dk2>
          <a:srgbClr val="660033"/>
        </a:dk2>
        <a:lt2>
          <a:srgbClr val="FFCCCC"/>
        </a:lt2>
        <a:accent1>
          <a:srgbClr val="BA899A"/>
        </a:accent1>
        <a:accent2>
          <a:srgbClr val="009999"/>
        </a:accent2>
        <a:accent3>
          <a:srgbClr val="B8AAAD"/>
        </a:accent3>
        <a:accent4>
          <a:srgbClr val="DADAAE"/>
        </a:accent4>
        <a:accent5>
          <a:srgbClr val="D9C4CA"/>
        </a:accent5>
        <a:accent6>
          <a:srgbClr val="008A8A"/>
        </a:accent6>
        <a:hlink>
          <a:srgbClr val="CC0066"/>
        </a:hlink>
        <a:folHlink>
          <a:srgbClr val="CCCCCC"/>
        </a:folHlink>
      </a:clrScheme>
      <a:clrMap bg1="dk2" tx1="lt1" bg2="dk1" tx2="lt2" accent1="accent1" accent2="accent2" accent3="accent3" accent4="accent4" accent5="accent5" accent6="accent6" hlink="hlink" folHlink="folHlink"/>
    </a:extraClrScheme>
    <a:extraClrScheme>
      <a:clrScheme name="Patton-Tx Tower2 5">
        <a:dk1>
          <a:srgbClr val="000000"/>
        </a:dk1>
        <a:lt1>
          <a:srgbClr val="F8F8F8"/>
        </a:lt1>
        <a:dk2>
          <a:srgbClr val="003366"/>
        </a:dk2>
        <a:lt2>
          <a:srgbClr val="CCCC00"/>
        </a:lt2>
        <a:accent1>
          <a:srgbClr val="0099FF"/>
        </a:accent1>
        <a:accent2>
          <a:srgbClr val="669900"/>
        </a:accent2>
        <a:accent3>
          <a:srgbClr val="AAADB8"/>
        </a:accent3>
        <a:accent4>
          <a:srgbClr val="D4D4D4"/>
        </a:accent4>
        <a:accent5>
          <a:srgbClr val="AACAFF"/>
        </a:accent5>
        <a:accent6>
          <a:srgbClr val="5C8A00"/>
        </a:accent6>
        <a:hlink>
          <a:srgbClr val="CC0000"/>
        </a:hlink>
        <a:folHlink>
          <a:srgbClr val="CCCCCC"/>
        </a:folHlink>
      </a:clrScheme>
      <a:clrMap bg1="dk2" tx1="lt1" bg2="dk1" tx2="lt2" accent1="accent1" accent2="accent2" accent3="accent3" accent4="accent4" accent5="accent5" accent6="accent6" hlink="hlink" folHlink="folHlink"/>
    </a:extraClrScheme>
    <a:extraClrScheme>
      <a:clrScheme name="Patton-Tx Tower2 6">
        <a:dk1>
          <a:srgbClr val="663300"/>
        </a:dk1>
        <a:lt1>
          <a:srgbClr val="D9E8F3"/>
        </a:lt1>
        <a:dk2>
          <a:srgbClr val="999933"/>
        </a:dk2>
        <a:lt2>
          <a:srgbClr val="5F5F5F"/>
        </a:lt2>
        <a:accent1>
          <a:srgbClr val="CBB480"/>
        </a:accent1>
        <a:accent2>
          <a:srgbClr val="99CCFF"/>
        </a:accent2>
        <a:accent3>
          <a:srgbClr val="E9F2F8"/>
        </a:accent3>
        <a:accent4>
          <a:srgbClr val="562A00"/>
        </a:accent4>
        <a:accent5>
          <a:srgbClr val="E2D6C0"/>
        </a:accent5>
        <a:accent6>
          <a:srgbClr val="8AB9E7"/>
        </a:accent6>
        <a:hlink>
          <a:srgbClr val="FFCC99"/>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tomac Econ_Pwrpt Template_6-16" id="{C398C018-7341-4720-92BC-2F87250E3AD7}" vid="{6B910848-D936-44E5-919E-A6E0E4048D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EC4A72CAB0D64D9F7E9682FD2192C4" ma:contentTypeVersion="14" ma:contentTypeDescription="Create a new document." ma:contentTypeScope="" ma:versionID="a5165c74cab0e6c9af3b79b6eb384124">
  <xsd:schema xmlns:xsd="http://www.w3.org/2001/XMLSchema" xmlns:xs="http://www.w3.org/2001/XMLSchema" xmlns:p="http://schemas.microsoft.com/office/2006/metadata/properties" xmlns:ns2="b74bb770-530c-43db-868c-470100b04b21" xmlns:ns3="937cce53-552a-4e6c-8bb2-bd9caca87b17" targetNamespace="http://schemas.microsoft.com/office/2006/metadata/properties" ma:root="true" ma:fieldsID="f178178eaf85337b0375d597f0b3fcd9" ns2:_="" ns3:_="">
    <xsd:import namespace="b74bb770-530c-43db-868c-470100b04b21"/>
    <xsd:import namespace="937cce53-552a-4e6c-8bb2-bd9caca87b1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4bb770-530c-43db-868c-470100b04b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2c33fb-773d-4c7f-af06-7655ec8c41c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7cce53-552a-4e6c-8bb2-bd9caca87b17"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d2b1ae2-937c-401e-b607-a9cafcc47ee4}" ma:internalName="TaxCatchAll" ma:showField="CatchAllData" ma:web="937cce53-552a-4e6c-8bb2-bd9caca87b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74bb770-530c-43db-868c-470100b04b21">
      <Terms xmlns="http://schemas.microsoft.com/office/infopath/2007/PartnerControls"/>
    </lcf76f155ced4ddcb4097134ff3c332f>
    <TaxCatchAll xmlns="937cce53-552a-4e6c-8bb2-bd9caca87b17" xsi:nil="true"/>
  </documentManagement>
</p:properties>
</file>

<file path=customXml/itemProps1.xml><?xml version="1.0" encoding="utf-8"?>
<ds:datastoreItem xmlns:ds="http://schemas.openxmlformats.org/officeDocument/2006/customXml" ds:itemID="{20C5894A-B835-46D1-85B5-CB760EC4B664}">
  <ds:schemaRefs>
    <ds:schemaRef ds:uri="937cce53-552a-4e6c-8bb2-bd9caca87b17"/>
    <ds:schemaRef ds:uri="b74bb770-530c-43db-868c-470100b04b2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95F2BEE-233C-4659-875F-23D92C6D7714}">
  <ds:schemaRefs>
    <ds:schemaRef ds:uri="http://schemas.microsoft.com/sharepoint/v3/contenttype/forms"/>
  </ds:schemaRefs>
</ds:datastoreItem>
</file>

<file path=customXml/itemProps3.xml><?xml version="1.0" encoding="utf-8"?>
<ds:datastoreItem xmlns:ds="http://schemas.openxmlformats.org/officeDocument/2006/customXml" ds:itemID="{CD4F769C-40B7-4BE1-82EE-F4D8634BB39A}">
  <ds:schemaRefs>
    <ds:schemaRef ds:uri="http://schemas.microsoft.com/office/2006/documentManagement/types"/>
    <ds:schemaRef ds:uri="937cce53-552a-4e6c-8bb2-bd9caca87b17"/>
    <ds:schemaRef ds:uri="http://schemas.microsoft.com/office/2006/metadata/properties"/>
    <ds:schemaRef ds:uri="b74bb770-530c-43db-868c-470100b04b21"/>
    <ds:schemaRef ds:uri="http://purl.org/dc/dcmitype/"/>
    <ds:schemaRef ds:uri="http://purl.org/dc/terms/"/>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848</Words>
  <Application>Microsoft Office PowerPoint</Application>
  <PresentationFormat>Letter Paper (8.5x11 in)</PresentationFormat>
  <Paragraphs>125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Courier New</vt:lpstr>
      <vt:lpstr>Segoe UI</vt:lpstr>
      <vt:lpstr>Times New Roman</vt:lpstr>
      <vt:lpstr>Wingdings</vt:lpstr>
      <vt:lpstr>1_Patton-Tx Tower2</vt:lpstr>
      <vt:lpstr>ASDC Study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and Conclusions</vt:lpstr>
    </vt:vector>
  </TitlesOfParts>
  <Company>Howrey &amp; Simon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Agreement To Change Market Rules</dc:title>
  <dc:creator>Valerie Walker</dc:creator>
  <cp:lastModifiedBy>Andrew Reimers</cp:lastModifiedBy>
  <cp:revision>1</cp:revision>
  <cp:lastPrinted>2023-12-04T17:16:34Z</cp:lastPrinted>
  <dcterms:created xsi:type="dcterms:W3CDTF">1998-05-07T17:54:14Z</dcterms:created>
  <dcterms:modified xsi:type="dcterms:W3CDTF">2025-01-14T15:50:36Z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0x010100BEEC4A72CAB0D64D9F7E9682FD2192C4</vt:lpwstr>
  </property>
  <property fmtid="{D5CDD505-2E9C-101B-9397-08002B2CF9AE}" pid="3" name="MediaServiceImageTags">
    <vt:lpwstr/>
  </property>
</Properties>
</file>