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2"/>
  </p:notesMasterIdLst>
  <p:handoutMasterIdLst>
    <p:handoutMasterId r:id="rId13"/>
  </p:handoutMasterIdLst>
  <p:sldIdLst>
    <p:sldId id="270" r:id="rId4"/>
    <p:sldId id="574" r:id="rId5"/>
    <p:sldId id="573" r:id="rId6"/>
    <p:sldId id="2681" r:id="rId7"/>
    <p:sldId id="2687" r:id="rId8"/>
    <p:sldId id="2688" r:id="rId9"/>
    <p:sldId id="2685" r:id="rId10"/>
    <p:sldId id="268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09" d="100"/>
          <a:sy n="109" d="100"/>
        </p:scale>
        <p:origin x="1458" y="10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F005A13C-518D-4968-A6A5-312F5DABA5C7}"/>
    <pc:docChg chg="undo custSel addSld delSld modSld">
      <pc:chgData name="Mago, Nitika" userId="eb4dfd7f-5a13-4bd1-acb0-2d627733e6c8" providerId="ADAL" clId="{F005A13C-518D-4968-A6A5-312F5DABA5C7}" dt="2025-01-14T14:34:21.835" v="415" actId="1076"/>
      <pc:docMkLst>
        <pc:docMk/>
      </pc:docMkLst>
      <pc:sldChg chg="modSp mod">
        <pc:chgData name="Mago, Nitika" userId="eb4dfd7f-5a13-4bd1-acb0-2d627733e6c8" providerId="ADAL" clId="{F005A13C-518D-4968-A6A5-312F5DABA5C7}" dt="2025-01-13T23:13:37.269" v="53" actId="20577"/>
        <pc:sldMkLst>
          <pc:docMk/>
          <pc:sldMk cId="1142746256" sldId="573"/>
        </pc:sldMkLst>
        <pc:spChg chg="mod">
          <ac:chgData name="Mago, Nitika" userId="eb4dfd7f-5a13-4bd1-acb0-2d627733e6c8" providerId="ADAL" clId="{F005A13C-518D-4968-A6A5-312F5DABA5C7}" dt="2025-01-13T23:13:37.269" v="53" actId="20577"/>
          <ac:spMkLst>
            <pc:docMk/>
            <pc:sldMk cId="1142746256" sldId="573"/>
            <ac:spMk id="5" creationId="{18071F89-5796-0D42-CB78-1DCEF741D637}"/>
          </ac:spMkLst>
        </pc:spChg>
      </pc:sldChg>
      <pc:sldChg chg="modSp mod">
        <pc:chgData name="Mago, Nitika" userId="eb4dfd7f-5a13-4bd1-acb0-2d627733e6c8" providerId="ADAL" clId="{F005A13C-518D-4968-A6A5-312F5DABA5C7}" dt="2025-01-14T14:32:10.808" v="134" actId="20577"/>
        <pc:sldMkLst>
          <pc:docMk/>
          <pc:sldMk cId="3332431896" sldId="2681"/>
        </pc:sldMkLst>
        <pc:spChg chg="mod">
          <ac:chgData name="Mago, Nitika" userId="eb4dfd7f-5a13-4bd1-acb0-2d627733e6c8" providerId="ADAL" clId="{F005A13C-518D-4968-A6A5-312F5DABA5C7}" dt="2025-01-13T23:13:42.376" v="54" actId="20577"/>
          <ac:spMkLst>
            <pc:docMk/>
            <pc:sldMk cId="3332431896" sldId="2681"/>
            <ac:spMk id="8" creationId="{F21EFE50-8D85-5FF1-2293-E44B5E902C8B}"/>
          </ac:spMkLst>
        </pc:spChg>
        <pc:spChg chg="mod">
          <ac:chgData name="Mago, Nitika" userId="eb4dfd7f-5a13-4bd1-acb0-2d627733e6c8" providerId="ADAL" clId="{F005A13C-518D-4968-A6A5-312F5DABA5C7}" dt="2025-01-13T23:13:54.066" v="55" actId="33524"/>
          <ac:spMkLst>
            <pc:docMk/>
            <pc:sldMk cId="3332431896" sldId="2681"/>
            <ac:spMk id="9" creationId="{C70B6424-B8F7-7AF0-9F06-6F102627EA36}"/>
          </ac:spMkLst>
        </pc:spChg>
        <pc:spChg chg="mod">
          <ac:chgData name="Mago, Nitika" userId="eb4dfd7f-5a13-4bd1-acb0-2d627733e6c8" providerId="ADAL" clId="{F005A13C-518D-4968-A6A5-312F5DABA5C7}" dt="2025-01-14T14:32:10.808" v="134" actId="20577"/>
          <ac:spMkLst>
            <pc:docMk/>
            <pc:sldMk cId="3332431896" sldId="2681"/>
            <ac:spMk id="10" creationId="{34807334-D570-7470-8964-61475D534144}"/>
          </ac:spMkLst>
        </pc:spChg>
      </pc:sldChg>
      <pc:sldChg chg="del">
        <pc:chgData name="Mago, Nitika" userId="eb4dfd7f-5a13-4bd1-acb0-2d627733e6c8" providerId="ADAL" clId="{F005A13C-518D-4968-A6A5-312F5DABA5C7}" dt="2025-01-14T14:34:07.874" v="412" actId="47"/>
        <pc:sldMkLst>
          <pc:docMk/>
          <pc:sldMk cId="1313752718" sldId="2682"/>
        </pc:sldMkLst>
      </pc:sldChg>
      <pc:sldChg chg="modSp mod">
        <pc:chgData name="Mago, Nitika" userId="eb4dfd7f-5a13-4bd1-acb0-2d627733e6c8" providerId="ADAL" clId="{F005A13C-518D-4968-A6A5-312F5DABA5C7}" dt="2025-01-14T14:34:21.835" v="415" actId="1076"/>
        <pc:sldMkLst>
          <pc:docMk/>
          <pc:sldMk cId="4089317809" sldId="2683"/>
        </pc:sldMkLst>
        <pc:spChg chg="mod">
          <ac:chgData name="Mago, Nitika" userId="eb4dfd7f-5a13-4bd1-acb0-2d627733e6c8" providerId="ADAL" clId="{F005A13C-518D-4968-A6A5-312F5DABA5C7}" dt="2025-01-14T14:34:21.835" v="415" actId="1076"/>
          <ac:spMkLst>
            <pc:docMk/>
            <pc:sldMk cId="4089317809" sldId="2683"/>
            <ac:spMk id="6" creationId="{8B1EF967-27B3-3A46-4ECB-798838BF2698}"/>
          </ac:spMkLst>
        </pc:spChg>
        <pc:picChg chg="mod">
          <ac:chgData name="Mago, Nitika" userId="eb4dfd7f-5a13-4bd1-acb0-2d627733e6c8" providerId="ADAL" clId="{F005A13C-518D-4968-A6A5-312F5DABA5C7}" dt="2025-01-14T14:34:21.835" v="415" actId="1076"/>
          <ac:picMkLst>
            <pc:docMk/>
            <pc:sldMk cId="4089317809" sldId="2683"/>
            <ac:picMk id="5" creationId="{7E35816C-1105-9AE6-F213-DFD15AB952BA}"/>
          </ac:picMkLst>
        </pc:picChg>
      </pc:sldChg>
      <pc:sldChg chg="del">
        <pc:chgData name="Mago, Nitika" userId="eb4dfd7f-5a13-4bd1-acb0-2d627733e6c8" providerId="ADAL" clId="{F005A13C-518D-4968-A6A5-312F5DABA5C7}" dt="2025-01-13T23:12:00.369" v="0" actId="47"/>
        <pc:sldMkLst>
          <pc:docMk/>
          <pc:sldMk cId="2900203531" sldId="2684"/>
        </pc:sldMkLst>
      </pc:sldChg>
      <pc:sldChg chg="add del">
        <pc:chgData name="Mago, Nitika" userId="eb4dfd7f-5a13-4bd1-acb0-2d627733e6c8" providerId="ADAL" clId="{F005A13C-518D-4968-A6A5-312F5DABA5C7}" dt="2025-01-14T14:34:11.455" v="414" actId="47"/>
        <pc:sldMkLst>
          <pc:docMk/>
          <pc:sldMk cId="602596014" sldId="2685"/>
        </pc:sldMkLst>
      </pc:sldChg>
      <pc:sldChg chg="del">
        <pc:chgData name="Mago, Nitika" userId="eb4dfd7f-5a13-4bd1-acb0-2d627733e6c8" providerId="ADAL" clId="{F005A13C-518D-4968-A6A5-312F5DABA5C7}" dt="2025-01-13T23:12:00.369" v="0" actId="47"/>
        <pc:sldMkLst>
          <pc:docMk/>
          <pc:sldMk cId="2336729522" sldId="2686"/>
        </pc:sldMkLst>
      </pc:sldChg>
      <pc:sldChg chg="modSp mod">
        <pc:chgData name="Mago, Nitika" userId="eb4dfd7f-5a13-4bd1-acb0-2d627733e6c8" providerId="ADAL" clId="{F005A13C-518D-4968-A6A5-312F5DABA5C7}" dt="2025-01-14T14:33:44.006" v="411" actId="20577"/>
        <pc:sldMkLst>
          <pc:docMk/>
          <pc:sldMk cId="1356220473" sldId="2687"/>
        </pc:sldMkLst>
        <pc:spChg chg="mod">
          <ac:chgData name="Mago, Nitika" userId="eb4dfd7f-5a13-4bd1-acb0-2d627733e6c8" providerId="ADAL" clId="{F005A13C-518D-4968-A6A5-312F5DABA5C7}" dt="2025-01-13T23:14:20.580" v="56" actId="404"/>
          <ac:spMkLst>
            <pc:docMk/>
            <pc:sldMk cId="1356220473" sldId="2687"/>
            <ac:spMk id="8" creationId="{276C2807-9E41-0BE8-1223-4DE88B722038}"/>
          </ac:spMkLst>
        </pc:spChg>
        <pc:graphicFrameChg chg="modGraphic">
          <ac:chgData name="Mago, Nitika" userId="eb4dfd7f-5a13-4bd1-acb0-2d627733e6c8" providerId="ADAL" clId="{F005A13C-518D-4968-A6A5-312F5DABA5C7}" dt="2025-01-14T14:33:44.006" v="411" actId="20577"/>
          <ac:graphicFrameMkLst>
            <pc:docMk/>
            <pc:sldMk cId="1356220473" sldId="2687"/>
            <ac:graphicFrameMk id="9" creationId="{75DC9980-E6D2-390A-A818-085B3D4A792C}"/>
          </ac:graphicFrameMkLst>
        </pc:graphicFrameChg>
      </pc:sldChg>
      <pc:sldChg chg="modSp mod">
        <pc:chgData name="Mago, Nitika" userId="eb4dfd7f-5a13-4bd1-acb0-2d627733e6c8" providerId="ADAL" clId="{F005A13C-518D-4968-A6A5-312F5DABA5C7}" dt="2025-01-13T23:15:04.868" v="60" actId="20577"/>
        <pc:sldMkLst>
          <pc:docMk/>
          <pc:sldMk cId="3523780414" sldId="2688"/>
        </pc:sldMkLst>
        <pc:spChg chg="mod">
          <ac:chgData name="Mago, Nitika" userId="eb4dfd7f-5a13-4bd1-acb0-2d627733e6c8" providerId="ADAL" clId="{F005A13C-518D-4968-A6A5-312F5DABA5C7}" dt="2025-01-13T23:15:04.868" v="60" actId="20577"/>
          <ac:spMkLst>
            <pc:docMk/>
            <pc:sldMk cId="3523780414" sldId="2688"/>
            <ac:spMk id="3" creationId="{056F52E9-7C8E-DDED-7C30-40D9D4B5116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1/14/2025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1/14/2025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400" baseline="0">
                <a:solidFill>
                  <a:schemeClr val="tx2"/>
                </a:solidFill>
              </a:defRPr>
            </a:lvl1pPr>
            <a:lvl2pPr>
              <a:defRPr sz="1400" baseline="0">
                <a:solidFill>
                  <a:schemeClr val="tx2"/>
                </a:solidFill>
              </a:defRPr>
            </a:lvl2pPr>
            <a:lvl3pPr>
              <a:defRPr sz="1100" baseline="0">
                <a:solidFill>
                  <a:schemeClr val="tx2"/>
                </a:solidFill>
              </a:defRPr>
            </a:lvl3pPr>
            <a:lvl4pPr>
              <a:defRPr sz="1200" baseline="0">
                <a:solidFill>
                  <a:schemeClr val="tx2"/>
                </a:solidFill>
              </a:defRPr>
            </a:lvl4pPr>
            <a:lvl5pPr>
              <a:defRPr sz="10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84581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RTC AS Duration parameter Discussion</a:t>
            </a:r>
          </a:p>
          <a:p>
            <a:r>
              <a:rPr lang="en-US" dirty="0"/>
              <a:t>Topic Introduction</a:t>
            </a:r>
          </a:p>
        </p:txBody>
      </p:sp>
      <p:sp>
        <p:nvSpPr>
          <p:cNvPr id="3" name="Text Placeholder 2"/>
          <p:cNvSpPr>
            <a:spLocks noGrp="1"/>
          </p:cNvSpPr>
          <p:nvPr>
            <p:ph type="body" sz="quarter" idx="3"/>
          </p:nvPr>
        </p:nvSpPr>
        <p:spPr/>
        <p:txBody>
          <a:bodyPr/>
          <a:lstStyle/>
          <a:p>
            <a:r>
              <a:rPr lang="en-US" dirty="0"/>
              <a:t>January 14, 2025</a:t>
            </a:r>
          </a:p>
          <a:p>
            <a:r>
              <a:rPr lang="en-US" dirty="0"/>
              <a:t>RTCBTF</a:t>
            </a:r>
          </a:p>
        </p:txBody>
      </p:sp>
      <p:sp>
        <p:nvSpPr>
          <p:cNvPr id="4" name="Text Placeholder 3"/>
          <p:cNvSpPr>
            <a:spLocks noGrp="1"/>
          </p:cNvSpPr>
          <p:nvPr>
            <p:ph type="body" sz="quarter" idx="10"/>
          </p:nvPr>
        </p:nvSpPr>
        <p:spPr/>
        <p:txBody>
          <a:bodyPr/>
          <a:lstStyle/>
          <a:p>
            <a:r>
              <a:rPr lang="en-US" i="1" dirty="0"/>
              <a:t>ERCOT Staff</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465288-7192-447B-E296-6572BC7470A3}"/>
              </a:ext>
            </a:extLst>
          </p:cNvPr>
          <p:cNvSpPr>
            <a:spLocks noGrp="1"/>
          </p:cNvSpPr>
          <p:nvPr>
            <p:ph type="title"/>
          </p:nvPr>
        </p:nvSpPr>
        <p:spPr/>
        <p:txBody>
          <a:bodyPr/>
          <a:lstStyle/>
          <a:p>
            <a:r>
              <a:rPr lang="en-US" sz="2400" dirty="0"/>
              <a:t>Background</a:t>
            </a:r>
          </a:p>
        </p:txBody>
      </p:sp>
      <p:sp>
        <p:nvSpPr>
          <p:cNvPr id="3" name="Content Placeholder 2">
            <a:extLst>
              <a:ext uri="{FF2B5EF4-FFF2-40B4-BE49-F238E27FC236}">
                <a16:creationId xmlns:a16="http://schemas.microsoft.com/office/drawing/2014/main" id="{D9E4CB77-1509-C055-5206-5ECC99547D64}"/>
              </a:ext>
            </a:extLst>
          </p:cNvPr>
          <p:cNvSpPr>
            <a:spLocks noGrp="1"/>
          </p:cNvSpPr>
          <p:nvPr>
            <p:ph idx="1"/>
          </p:nvPr>
        </p:nvSpPr>
        <p:spPr>
          <a:xfrm>
            <a:off x="304800" y="855407"/>
            <a:ext cx="8534400" cy="2649794"/>
          </a:xfrm>
        </p:spPr>
        <p:txBody>
          <a:bodyPr/>
          <a:lstStyle/>
          <a:p>
            <a:r>
              <a:rPr lang="en-US" sz="1400" dirty="0"/>
              <a:t>Ancillary Services (AS) are an important mechanism for maintaining the reliability of the ERCOT Interconnection. The importance of AS has grown and continues to grow as variability and uncertainty of both supply resources and demands on the grid continue to increase. </a:t>
            </a:r>
          </a:p>
          <a:p>
            <a:endParaRPr lang="en-US" sz="800" dirty="0"/>
          </a:p>
          <a:p>
            <a:r>
              <a:rPr lang="en-US" sz="1400" dirty="0"/>
              <a:t>AS are needed to provide supplemental operational capabilities that would not otherwise be provided solely by, or explicitly incented by, the energy market. </a:t>
            </a:r>
          </a:p>
          <a:p>
            <a:endParaRPr lang="en-US" sz="800" dirty="0"/>
          </a:p>
          <a:p>
            <a:r>
              <a:rPr lang="en-US" sz="1400" dirty="0"/>
              <a:t>AS are procured to satisfy two purposes:</a:t>
            </a:r>
          </a:p>
          <a:p>
            <a:pPr marL="642938" lvl="1" indent="-342900">
              <a:lnSpc>
                <a:spcPct val="107000"/>
              </a:lnSpc>
              <a:spcBef>
                <a:spcPts val="0"/>
              </a:spcBef>
              <a:buFont typeface="+mj-lt"/>
              <a:buAutoNum type="arabicPeriod"/>
              <a:tabLst>
                <a:tab pos="347345" algn="l"/>
                <a:tab pos="457200" algn="l"/>
              </a:tabLst>
            </a:pPr>
            <a:r>
              <a:rPr lang="en-US" sz="1400" dirty="0">
                <a:solidFill>
                  <a:srgbClr val="5B6770"/>
                </a:solidFill>
                <a:effectLst/>
                <a:latin typeface="Arial" panose="020B0604020202020204" pitchFamily="34" charset="0"/>
                <a:ea typeface="Calibri" panose="020F0502020204030204" pitchFamily="34" charset="0"/>
                <a:cs typeface="Arial" panose="020B0604020202020204" pitchFamily="34" charset="0"/>
              </a:rPr>
              <a:t>Meet certain supply and demand balancing related reliability objectives defined in NERC Reliability Standards, and </a:t>
            </a:r>
          </a:p>
          <a:p>
            <a:pPr marL="642938" lvl="1" indent="-342900">
              <a:lnSpc>
                <a:spcPct val="107000"/>
              </a:lnSpc>
              <a:spcBef>
                <a:spcPts val="0"/>
              </a:spcBef>
              <a:buFont typeface="+mj-lt"/>
              <a:buAutoNum type="arabicPeriod"/>
              <a:tabLst>
                <a:tab pos="347345" algn="l"/>
                <a:tab pos="457200" algn="l"/>
              </a:tabLst>
            </a:pPr>
            <a:r>
              <a:rPr lang="en-US" sz="1400" dirty="0">
                <a:solidFill>
                  <a:srgbClr val="5B6770"/>
                </a:solidFill>
                <a:effectLst/>
                <a:latin typeface="Arial" panose="020B0604020202020204" pitchFamily="34" charset="0"/>
                <a:ea typeface="Calibri" panose="020F0502020204030204" pitchFamily="34" charset="0"/>
                <a:cs typeface="Arial" panose="020B0604020202020204" pitchFamily="34" charset="0"/>
              </a:rPr>
              <a:t>Reduce operational risks associated with variability and uncertainty.  </a:t>
            </a:r>
          </a:p>
          <a:p>
            <a:pPr marL="642938" lvl="1" indent="-342900">
              <a:lnSpc>
                <a:spcPct val="107000"/>
              </a:lnSpc>
              <a:spcBef>
                <a:spcPts val="0"/>
              </a:spcBef>
              <a:buFont typeface="+mj-lt"/>
              <a:buAutoNum type="arabicPeriod"/>
              <a:tabLst>
                <a:tab pos="347345" algn="l"/>
                <a:tab pos="457200" algn="l"/>
              </a:tabLst>
            </a:pPr>
            <a:endParaRPr lang="en-US" dirty="0">
              <a:solidFill>
                <a:srgbClr val="5B6770"/>
              </a:solidFill>
              <a:effectLst/>
              <a:latin typeface="Arial" panose="020B0604020202020204" pitchFamily="34" charset="0"/>
              <a:ea typeface="Calibri" panose="020F0502020204030204" pitchFamily="34" charset="0"/>
              <a:cs typeface="Arial" panose="020B0604020202020204" pitchFamily="34" charset="0"/>
            </a:endParaRPr>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10" name="Content Placeholder 7">
            <a:extLst>
              <a:ext uri="{FF2B5EF4-FFF2-40B4-BE49-F238E27FC236}">
                <a16:creationId xmlns:a16="http://schemas.microsoft.com/office/drawing/2014/main" id="{EDBAABFE-7D76-DE39-86A2-FA3CEB8881B2}"/>
              </a:ext>
            </a:extLst>
          </p:cNvPr>
          <p:cNvSpPr txBox="1">
            <a:spLocks/>
          </p:cNvSpPr>
          <p:nvPr/>
        </p:nvSpPr>
        <p:spPr>
          <a:xfrm>
            <a:off x="4738118" y="3352412"/>
            <a:ext cx="4206240" cy="736354"/>
          </a:xfrm>
          <a:prstGeom prst="rect">
            <a:avLst/>
          </a:prstGeom>
          <a:solidFill>
            <a:schemeClr val="bg2">
              <a:lumMod val="95000"/>
            </a:schemeClr>
          </a:solidFill>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400" b="1" cap="small" dirty="0">
                <a:solidFill>
                  <a:schemeClr val="accent1"/>
                </a:solidFill>
              </a:rPr>
              <a:t>Operational Risk of Under Commitment of Resources to Meet Demand plus Unexpected Variations Related</a:t>
            </a:r>
            <a:endParaRPr lang="en-US" sz="2000" b="1" dirty="0"/>
          </a:p>
        </p:txBody>
      </p:sp>
      <p:sp>
        <p:nvSpPr>
          <p:cNvPr id="11" name="Content Placeholder 8">
            <a:extLst>
              <a:ext uri="{FF2B5EF4-FFF2-40B4-BE49-F238E27FC236}">
                <a16:creationId xmlns:a16="http://schemas.microsoft.com/office/drawing/2014/main" id="{90B020D3-DFC9-0F13-93F1-3E295F2730BD}"/>
              </a:ext>
            </a:extLst>
          </p:cNvPr>
          <p:cNvSpPr txBox="1">
            <a:spLocks/>
          </p:cNvSpPr>
          <p:nvPr/>
        </p:nvSpPr>
        <p:spPr>
          <a:xfrm>
            <a:off x="403860" y="3352411"/>
            <a:ext cx="4206240" cy="736355"/>
          </a:xfrm>
          <a:prstGeom prst="rect">
            <a:avLst/>
          </a:prstGeom>
          <a:solidFill>
            <a:schemeClr val="bg2">
              <a:lumMod val="95000"/>
            </a:schemeClr>
          </a:solidFill>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400" b="1" cap="small" dirty="0">
                <a:solidFill>
                  <a:schemeClr val="accent1"/>
                </a:solidFill>
              </a:rPr>
              <a:t>Balancing i.e. Frequency Control Related</a:t>
            </a:r>
            <a:endParaRPr lang="en-US" sz="1400" b="1" dirty="0"/>
          </a:p>
        </p:txBody>
      </p:sp>
      <p:cxnSp>
        <p:nvCxnSpPr>
          <p:cNvPr id="12" name="Straight Connector 11">
            <a:extLst>
              <a:ext uri="{FF2B5EF4-FFF2-40B4-BE49-F238E27FC236}">
                <a16:creationId xmlns:a16="http://schemas.microsoft.com/office/drawing/2014/main" id="{17466E31-AB5F-5173-943E-E0272E9FC3A2}"/>
              </a:ext>
            </a:extLst>
          </p:cNvPr>
          <p:cNvCxnSpPr>
            <a:cxnSpLocks/>
          </p:cNvCxnSpPr>
          <p:nvPr/>
        </p:nvCxnSpPr>
        <p:spPr>
          <a:xfrm>
            <a:off x="4674110" y="3352411"/>
            <a:ext cx="0" cy="3086489"/>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13" name="Table 12">
            <a:extLst>
              <a:ext uri="{FF2B5EF4-FFF2-40B4-BE49-F238E27FC236}">
                <a16:creationId xmlns:a16="http://schemas.microsoft.com/office/drawing/2014/main" id="{2BB41BCA-C7EA-0C2B-4BD2-1F2EF9C822B4}"/>
              </a:ext>
            </a:extLst>
          </p:cNvPr>
          <p:cNvGraphicFramePr>
            <a:graphicFrameLocks noGrp="1"/>
          </p:cNvGraphicFramePr>
          <p:nvPr>
            <p:extLst>
              <p:ext uri="{D42A27DB-BD31-4B8C-83A1-F6EECF244321}">
                <p14:modId xmlns:p14="http://schemas.microsoft.com/office/powerpoint/2010/main" val="570520453"/>
              </p:ext>
            </p:extLst>
          </p:nvPr>
        </p:nvGraphicFramePr>
        <p:xfrm>
          <a:off x="403862" y="4144141"/>
          <a:ext cx="4206238" cy="2153920"/>
        </p:xfrm>
        <a:graphic>
          <a:graphicData uri="http://schemas.openxmlformats.org/drawingml/2006/table">
            <a:tbl>
              <a:tblPr firstRow="1" bandRow="1">
                <a:tableStyleId>{5C22544A-7EE6-4342-B048-85BDC9FD1C3A}</a:tableStyleId>
              </a:tblPr>
              <a:tblGrid>
                <a:gridCol w="2906409">
                  <a:extLst>
                    <a:ext uri="{9D8B030D-6E8A-4147-A177-3AD203B41FA5}">
                      <a16:colId xmlns:a16="http://schemas.microsoft.com/office/drawing/2014/main" val="1733011264"/>
                    </a:ext>
                  </a:extLst>
                </a:gridCol>
                <a:gridCol w="1299829">
                  <a:extLst>
                    <a:ext uri="{9D8B030D-6E8A-4147-A177-3AD203B41FA5}">
                      <a16:colId xmlns:a16="http://schemas.microsoft.com/office/drawing/2014/main" val="3550814798"/>
                    </a:ext>
                  </a:extLst>
                </a:gridCol>
              </a:tblGrid>
              <a:tr h="370840">
                <a:tc>
                  <a:txBody>
                    <a:bodyPr/>
                    <a:lstStyle/>
                    <a:p>
                      <a:pPr algn="ctr"/>
                      <a:r>
                        <a:rPr lang="en-US" sz="1100" dirty="0"/>
                        <a:t>Need</a:t>
                      </a:r>
                    </a:p>
                  </a:txBody>
                  <a:tcPr/>
                </a:tc>
                <a:tc>
                  <a:txBody>
                    <a:bodyPr/>
                    <a:lstStyle/>
                    <a:p>
                      <a:pPr algn="ctr"/>
                      <a:r>
                        <a:rPr lang="en-US" sz="1100" dirty="0"/>
                        <a:t>AS</a:t>
                      </a:r>
                    </a:p>
                  </a:txBody>
                  <a:tcPr/>
                </a:tc>
                <a:extLst>
                  <a:ext uri="{0D108BD9-81ED-4DB2-BD59-A6C34878D82A}">
                    <a16:rowId xmlns:a16="http://schemas.microsoft.com/office/drawing/2014/main" val="2446406639"/>
                  </a:ext>
                </a:extLst>
              </a:tr>
              <a:tr h="370840">
                <a:tc>
                  <a:txBody>
                    <a:bodyPr/>
                    <a:lstStyle/>
                    <a:p>
                      <a:r>
                        <a:rPr lang="en-US" sz="1100" dirty="0">
                          <a:solidFill>
                            <a:schemeClr val="tx2"/>
                          </a:solidFill>
                        </a:rPr>
                        <a:t>Moment-to-moment balancing of supply and demand; respond to imbalances caused by normal variability and 5-minute net load forecast errors</a:t>
                      </a:r>
                    </a:p>
                    <a:p>
                      <a:endParaRPr lang="en-US" sz="1100" dirty="0">
                        <a:solidFill>
                          <a:schemeClr val="tx2"/>
                        </a:solidFill>
                      </a:endParaRPr>
                    </a:p>
                  </a:txBody>
                  <a:tcPr/>
                </a:tc>
                <a:tc>
                  <a:txBody>
                    <a:bodyPr/>
                    <a:lstStyle/>
                    <a:p>
                      <a:pPr algn="ctr"/>
                      <a:r>
                        <a:rPr lang="en-US" sz="1100" dirty="0">
                          <a:solidFill>
                            <a:schemeClr val="tx2"/>
                          </a:solidFill>
                        </a:rPr>
                        <a:t>Regulation Service</a:t>
                      </a:r>
                    </a:p>
                  </a:txBody>
                  <a:tcPr anchor="ctr"/>
                </a:tc>
                <a:extLst>
                  <a:ext uri="{0D108BD9-81ED-4DB2-BD59-A6C34878D82A}">
                    <a16:rowId xmlns:a16="http://schemas.microsoft.com/office/drawing/2014/main" val="1376458144"/>
                  </a:ext>
                </a:extLst>
              </a:tr>
              <a:tr h="370840">
                <a:tc>
                  <a:txBody>
                    <a:bodyPr/>
                    <a:lstStyle/>
                    <a:p>
                      <a:r>
                        <a:rPr lang="en-US" sz="1100">
                          <a:solidFill>
                            <a:schemeClr val="tx2"/>
                          </a:solidFill>
                        </a:rPr>
                        <a:t>Arrest frequency decline caused by trip of large unit(s)</a:t>
                      </a:r>
                    </a:p>
                  </a:txBody>
                  <a:tcPr/>
                </a:tc>
                <a:tc>
                  <a:txBody>
                    <a:bodyPr/>
                    <a:lstStyle/>
                    <a:p>
                      <a:pPr algn="ctr"/>
                      <a:r>
                        <a:rPr lang="en-US" sz="1100" dirty="0">
                          <a:solidFill>
                            <a:schemeClr val="tx2"/>
                          </a:solidFill>
                        </a:rPr>
                        <a:t>RRS</a:t>
                      </a:r>
                    </a:p>
                  </a:txBody>
                  <a:tcPr anchor="ctr"/>
                </a:tc>
                <a:extLst>
                  <a:ext uri="{0D108BD9-81ED-4DB2-BD59-A6C34878D82A}">
                    <a16:rowId xmlns:a16="http://schemas.microsoft.com/office/drawing/2014/main" val="1014592717"/>
                  </a:ext>
                </a:extLst>
              </a:tr>
              <a:tr h="370840">
                <a:tc>
                  <a:txBody>
                    <a:bodyPr/>
                    <a:lstStyle/>
                    <a:p>
                      <a:r>
                        <a:rPr lang="en-US" sz="1100" dirty="0">
                          <a:solidFill>
                            <a:schemeClr val="tx2"/>
                          </a:solidFill>
                        </a:rPr>
                        <a:t>Restore frequency following trip of large unit(s)</a:t>
                      </a:r>
                    </a:p>
                  </a:txBody>
                  <a:tcPr/>
                </a:tc>
                <a:tc>
                  <a:txBody>
                    <a:bodyPr/>
                    <a:lstStyle/>
                    <a:p>
                      <a:pPr algn="ctr"/>
                      <a:r>
                        <a:rPr lang="en-US" sz="1100" dirty="0">
                          <a:solidFill>
                            <a:schemeClr val="tx2"/>
                          </a:solidFill>
                        </a:rPr>
                        <a:t>ECRS</a:t>
                      </a:r>
                    </a:p>
                  </a:txBody>
                  <a:tcPr anchor="ctr"/>
                </a:tc>
                <a:extLst>
                  <a:ext uri="{0D108BD9-81ED-4DB2-BD59-A6C34878D82A}">
                    <a16:rowId xmlns:a16="http://schemas.microsoft.com/office/drawing/2014/main" val="4257196136"/>
                  </a:ext>
                </a:extLst>
              </a:tr>
            </a:tbl>
          </a:graphicData>
        </a:graphic>
      </p:graphicFrame>
      <p:graphicFrame>
        <p:nvGraphicFramePr>
          <p:cNvPr id="14" name="Table 13">
            <a:extLst>
              <a:ext uri="{FF2B5EF4-FFF2-40B4-BE49-F238E27FC236}">
                <a16:creationId xmlns:a16="http://schemas.microsoft.com/office/drawing/2014/main" id="{D1BBDB12-5592-CCF7-B4CA-259CF1BE4FA4}"/>
              </a:ext>
            </a:extLst>
          </p:cNvPr>
          <p:cNvGraphicFramePr>
            <a:graphicFrameLocks noGrp="1"/>
          </p:cNvGraphicFramePr>
          <p:nvPr>
            <p:extLst>
              <p:ext uri="{D42A27DB-BD31-4B8C-83A1-F6EECF244321}">
                <p14:modId xmlns:p14="http://schemas.microsoft.com/office/powerpoint/2010/main" val="848722837"/>
              </p:ext>
            </p:extLst>
          </p:nvPr>
        </p:nvGraphicFramePr>
        <p:xfrm>
          <a:off x="4738118" y="4117913"/>
          <a:ext cx="4206238" cy="2180148"/>
        </p:xfrm>
        <a:graphic>
          <a:graphicData uri="http://schemas.openxmlformats.org/drawingml/2006/table">
            <a:tbl>
              <a:tblPr firstRow="1" bandRow="1">
                <a:tableStyleId>{5C22544A-7EE6-4342-B048-85BDC9FD1C3A}</a:tableStyleId>
              </a:tblPr>
              <a:tblGrid>
                <a:gridCol w="2906409">
                  <a:extLst>
                    <a:ext uri="{9D8B030D-6E8A-4147-A177-3AD203B41FA5}">
                      <a16:colId xmlns:a16="http://schemas.microsoft.com/office/drawing/2014/main" val="1733011264"/>
                    </a:ext>
                  </a:extLst>
                </a:gridCol>
                <a:gridCol w="1299829">
                  <a:extLst>
                    <a:ext uri="{9D8B030D-6E8A-4147-A177-3AD203B41FA5}">
                      <a16:colId xmlns:a16="http://schemas.microsoft.com/office/drawing/2014/main" val="3550814798"/>
                    </a:ext>
                  </a:extLst>
                </a:gridCol>
              </a:tblGrid>
              <a:tr h="407035">
                <a:tc>
                  <a:txBody>
                    <a:bodyPr/>
                    <a:lstStyle/>
                    <a:p>
                      <a:pPr algn="ctr"/>
                      <a:r>
                        <a:rPr lang="en-US" sz="1100" dirty="0"/>
                        <a:t>Need</a:t>
                      </a:r>
                    </a:p>
                  </a:txBody>
                  <a:tcPr/>
                </a:tc>
                <a:tc>
                  <a:txBody>
                    <a:bodyPr/>
                    <a:lstStyle/>
                    <a:p>
                      <a:pPr algn="ctr"/>
                      <a:r>
                        <a:rPr lang="en-US" sz="1100" dirty="0"/>
                        <a:t>AS</a:t>
                      </a:r>
                    </a:p>
                  </a:txBody>
                  <a:tcPr/>
                </a:tc>
                <a:extLst>
                  <a:ext uri="{0D108BD9-81ED-4DB2-BD59-A6C34878D82A}">
                    <a16:rowId xmlns:a16="http://schemas.microsoft.com/office/drawing/2014/main" val="2446406639"/>
                  </a:ext>
                </a:extLst>
              </a:tr>
              <a:tr h="652372">
                <a:tc>
                  <a:txBody>
                    <a:bodyPr/>
                    <a:lstStyle/>
                    <a:p>
                      <a:r>
                        <a:rPr lang="en-US" sz="1100" dirty="0">
                          <a:solidFill>
                            <a:schemeClr val="tx2"/>
                          </a:solidFill>
                        </a:rPr>
                        <a:t>Reserves that can quickly respond to intra-hour net load forecast errors and/or forced outages</a:t>
                      </a:r>
                    </a:p>
                  </a:txBody>
                  <a:tcPr/>
                </a:tc>
                <a:tc>
                  <a:txBody>
                    <a:bodyPr/>
                    <a:lstStyle/>
                    <a:p>
                      <a:pPr algn="ctr"/>
                      <a:r>
                        <a:rPr lang="en-US" sz="1100" dirty="0">
                          <a:solidFill>
                            <a:schemeClr val="tx2"/>
                          </a:solidFill>
                        </a:rPr>
                        <a:t>ECRS</a:t>
                      </a:r>
                    </a:p>
                  </a:txBody>
                  <a:tcPr anchor="ctr"/>
                </a:tc>
                <a:extLst>
                  <a:ext uri="{0D108BD9-81ED-4DB2-BD59-A6C34878D82A}">
                    <a16:rowId xmlns:a16="http://schemas.microsoft.com/office/drawing/2014/main" val="1376458144"/>
                  </a:ext>
                </a:extLst>
              </a:tr>
              <a:tr h="468369">
                <a:tc>
                  <a:txBody>
                    <a:bodyPr/>
                    <a:lstStyle/>
                    <a:p>
                      <a:r>
                        <a:rPr lang="en-US" sz="1100" dirty="0">
                          <a:solidFill>
                            <a:schemeClr val="tx2"/>
                          </a:solidFill>
                        </a:rPr>
                        <a:t>Reserves that can respond to multi-hour net load forecast errors and/or forced outages</a:t>
                      </a:r>
                    </a:p>
                  </a:txBody>
                  <a:tcPr/>
                </a:tc>
                <a:tc>
                  <a:txBody>
                    <a:bodyPr/>
                    <a:lstStyle/>
                    <a:p>
                      <a:pPr algn="ctr"/>
                      <a:r>
                        <a:rPr lang="en-US" sz="1100" dirty="0">
                          <a:solidFill>
                            <a:schemeClr val="tx2"/>
                          </a:solidFill>
                        </a:rPr>
                        <a:t>Non-Spin</a:t>
                      </a:r>
                    </a:p>
                  </a:txBody>
                  <a:tcPr anchor="ctr"/>
                </a:tc>
                <a:extLst>
                  <a:ext uri="{0D108BD9-81ED-4DB2-BD59-A6C34878D82A}">
                    <a16:rowId xmlns:a16="http://schemas.microsoft.com/office/drawing/2014/main" val="1014592717"/>
                  </a:ext>
                </a:extLst>
              </a:tr>
              <a:tr h="652372">
                <a:tc>
                  <a:txBody>
                    <a:bodyPr/>
                    <a:lstStyle/>
                    <a:p>
                      <a:r>
                        <a:rPr lang="en-US" sz="1100" dirty="0">
                          <a:solidFill>
                            <a:schemeClr val="tx2"/>
                          </a:solidFill>
                        </a:rPr>
                        <a:t>Reserves that can respond to long-duration, multi-hour net load forecast errors and/or forced outages </a:t>
                      </a:r>
                      <a:r>
                        <a:rPr lang="en-US" sz="1100" i="1" dirty="0">
                          <a:solidFill>
                            <a:schemeClr val="accent6"/>
                          </a:solidFill>
                        </a:rPr>
                        <a:t>(Under Development)</a:t>
                      </a:r>
                    </a:p>
                  </a:txBody>
                  <a:tcPr/>
                </a:tc>
                <a:tc>
                  <a:txBody>
                    <a:bodyPr/>
                    <a:lstStyle/>
                    <a:p>
                      <a:pPr algn="ctr"/>
                      <a:r>
                        <a:rPr lang="en-US" sz="1100" dirty="0">
                          <a:solidFill>
                            <a:schemeClr val="tx2"/>
                          </a:solidFill>
                        </a:rPr>
                        <a:t>DRRS</a:t>
                      </a:r>
                    </a:p>
                  </a:txBody>
                  <a:tcPr anchor="ctr"/>
                </a:tc>
                <a:extLst>
                  <a:ext uri="{0D108BD9-81ED-4DB2-BD59-A6C34878D82A}">
                    <a16:rowId xmlns:a16="http://schemas.microsoft.com/office/drawing/2014/main" val="4257196136"/>
                  </a:ext>
                </a:extLst>
              </a:tr>
            </a:tbl>
          </a:graphicData>
        </a:graphic>
      </p:graphicFrame>
    </p:spTree>
    <p:extLst>
      <p:ext uri="{BB962C8B-B14F-4D97-AF65-F5344CB8AC3E}">
        <p14:creationId xmlns:p14="http://schemas.microsoft.com/office/powerpoint/2010/main" val="255560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071F89-5796-0D42-CB78-1DCEF741D637}"/>
              </a:ext>
            </a:extLst>
          </p:cNvPr>
          <p:cNvSpPr>
            <a:spLocks noGrp="1"/>
          </p:cNvSpPr>
          <p:nvPr>
            <p:ph type="title"/>
          </p:nvPr>
        </p:nvSpPr>
        <p:spPr/>
        <p:txBody>
          <a:bodyPr/>
          <a:lstStyle/>
          <a:p>
            <a:r>
              <a:rPr lang="en-US" sz="2800" dirty="0"/>
              <a:t>NERC Rules continue to apply</a:t>
            </a:r>
          </a:p>
        </p:txBody>
      </p:sp>
      <p:graphicFrame>
        <p:nvGraphicFramePr>
          <p:cNvPr id="14" name="Content Placeholder 10">
            <a:extLst>
              <a:ext uri="{FF2B5EF4-FFF2-40B4-BE49-F238E27FC236}">
                <a16:creationId xmlns:a16="http://schemas.microsoft.com/office/drawing/2014/main" id="{F5CC14B1-2D92-6752-36AB-2F1A40FE56C2}"/>
              </a:ext>
            </a:extLst>
          </p:cNvPr>
          <p:cNvGraphicFramePr>
            <a:graphicFrameLocks/>
          </p:cNvGraphicFramePr>
          <p:nvPr>
            <p:extLst>
              <p:ext uri="{D42A27DB-BD31-4B8C-83A1-F6EECF244321}">
                <p14:modId xmlns:p14="http://schemas.microsoft.com/office/powerpoint/2010/main" val="389939118"/>
              </p:ext>
            </p:extLst>
          </p:nvPr>
        </p:nvGraphicFramePr>
        <p:xfrm>
          <a:off x="1231900" y="855406"/>
          <a:ext cx="6734175" cy="4808220"/>
        </p:xfrm>
        <a:graphic>
          <a:graphicData uri="http://schemas.openxmlformats.org/drawingml/2006/table">
            <a:tbl>
              <a:tblPr/>
              <a:tblGrid>
                <a:gridCol w="1601537">
                  <a:extLst>
                    <a:ext uri="{9D8B030D-6E8A-4147-A177-3AD203B41FA5}">
                      <a16:colId xmlns:a16="http://schemas.microsoft.com/office/drawing/2014/main" val="347851634"/>
                    </a:ext>
                  </a:extLst>
                </a:gridCol>
                <a:gridCol w="1582989">
                  <a:extLst>
                    <a:ext uri="{9D8B030D-6E8A-4147-A177-3AD203B41FA5}">
                      <a16:colId xmlns:a16="http://schemas.microsoft.com/office/drawing/2014/main" val="1291676830"/>
                    </a:ext>
                  </a:extLst>
                </a:gridCol>
                <a:gridCol w="3549649">
                  <a:extLst>
                    <a:ext uri="{9D8B030D-6E8A-4147-A177-3AD203B41FA5}">
                      <a16:colId xmlns:a16="http://schemas.microsoft.com/office/drawing/2014/main" val="2948344294"/>
                    </a:ext>
                  </a:extLst>
                </a:gridCol>
              </a:tblGrid>
              <a:tr h="312420">
                <a:tc>
                  <a:txBody>
                    <a:bodyPr/>
                    <a:lstStyle/>
                    <a:p>
                      <a:pPr algn="ctr" fontAlgn="ctr"/>
                      <a:r>
                        <a:rPr lang="en-US" sz="900" b="1" i="0" u="none" strike="noStrike" dirty="0">
                          <a:solidFill>
                            <a:srgbClr val="FFFFFF"/>
                          </a:solidFill>
                          <a:effectLst/>
                          <a:latin typeface="Arial" panose="020B0604020202020204" pitchFamily="34" charset="0"/>
                        </a:rPr>
                        <a:t> </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cap="all" dirty="0">
                          <a:solidFill>
                            <a:srgbClr val="FFFFFF"/>
                          </a:solidFill>
                          <a:effectLst/>
                          <a:latin typeface="Arial" panose="020B0604020202020204" pitchFamily="34" charset="0"/>
                        </a:rPr>
                        <a:t>NERC Reliability Standard</a:t>
                      </a:r>
                      <a:endParaRPr lang="en-US" sz="1200" b="1" i="0" u="none" strike="noStrike" dirty="0">
                        <a:solidFill>
                          <a:srgbClr val="FFFFFF"/>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cap="all" dirty="0">
                          <a:solidFill>
                            <a:srgbClr val="FFFFFF"/>
                          </a:solidFill>
                          <a:effectLst/>
                          <a:latin typeface="Arial" panose="020B0604020202020204" pitchFamily="34" charset="0"/>
                        </a:rPr>
                        <a:t>Requirement Summary</a:t>
                      </a:r>
                      <a:endParaRPr lang="en-US" sz="1200" b="1" i="0" u="none" strike="noStrike" dirty="0">
                        <a:solidFill>
                          <a:srgbClr val="FFFFFF"/>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274763327"/>
                  </a:ext>
                </a:extLst>
              </a:tr>
              <a:tr h="586740">
                <a:tc rowSpan="4">
                  <a:txBody>
                    <a:bodyPr/>
                    <a:lstStyle/>
                    <a:p>
                      <a:pPr algn="ctr" fontAlgn="ctr"/>
                      <a:r>
                        <a:rPr lang="en-US" sz="1400" b="1" i="0" u="none" strike="noStrike" cap="all" baseline="0" dirty="0">
                          <a:solidFill>
                            <a:srgbClr val="5B6770"/>
                          </a:solidFill>
                          <a:effectLst/>
                          <a:latin typeface="Arial" panose="020B0604020202020204" pitchFamily="34" charset="0"/>
                        </a:rPr>
                        <a:t>Frequency Related</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fontAlgn="ctr"/>
                      <a:r>
                        <a:rPr lang="en-US" sz="1200" b="1" i="0" u="none" strike="noStrike" dirty="0">
                          <a:solidFill>
                            <a:srgbClr val="5B6770"/>
                          </a:solidFill>
                          <a:effectLst/>
                          <a:latin typeface="Arial" panose="020B0604020202020204" pitchFamily="34" charset="0"/>
                        </a:rPr>
                        <a:t>BAL-001-2 R1</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l" fontAlgn="ctr"/>
                      <a:r>
                        <a:rPr lang="en-US" sz="1200" b="0" i="0" u="none" strike="noStrike" dirty="0">
                          <a:solidFill>
                            <a:srgbClr val="5B6770"/>
                          </a:solidFill>
                          <a:effectLst/>
                          <a:latin typeface="Arial" panose="020B0604020202020204" pitchFamily="34" charset="0"/>
                        </a:rPr>
                        <a:t>Maintain 12 month rolling average CPS1 score ≥ 100%</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2091757232"/>
                  </a:ext>
                </a:extLst>
              </a:tr>
              <a:tr h="876300">
                <a:tc vMerge="1">
                  <a:txBody>
                    <a:bodyPr/>
                    <a:lstStyle/>
                    <a:p>
                      <a:endParaRPr lang="en-US"/>
                    </a:p>
                  </a:txBody>
                  <a:tcPr/>
                </a:tc>
                <a:tc>
                  <a:txBody>
                    <a:bodyPr/>
                    <a:lstStyle/>
                    <a:p>
                      <a:pPr algn="ctr" fontAlgn="ctr"/>
                      <a:r>
                        <a:rPr lang="en-US" sz="1200" b="1" i="0" u="none" strike="noStrike" dirty="0">
                          <a:solidFill>
                            <a:srgbClr val="5B6770"/>
                          </a:solidFill>
                          <a:effectLst/>
                          <a:latin typeface="Arial" panose="020B0604020202020204" pitchFamily="34" charset="0"/>
                        </a:rPr>
                        <a:t>BAL-001-2 R2</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l" fontAlgn="ctr"/>
                      <a:r>
                        <a:rPr lang="en-US" sz="1200" b="0" i="0" u="none" strike="noStrike" dirty="0">
                          <a:solidFill>
                            <a:srgbClr val="5B6770"/>
                          </a:solidFill>
                          <a:effectLst/>
                          <a:latin typeface="Arial" panose="020B0604020202020204" pitchFamily="34" charset="0"/>
                        </a:rPr>
                        <a:t>Average ACE does not exceed BAAL for more than 30 minutes (including during EEA)</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517886073"/>
                  </a:ext>
                </a:extLst>
              </a:tr>
              <a:tr h="876300">
                <a:tc vMerge="1">
                  <a:txBody>
                    <a:bodyPr/>
                    <a:lstStyle/>
                    <a:p>
                      <a:endParaRPr lang="en-US"/>
                    </a:p>
                  </a:txBody>
                  <a:tcPr/>
                </a:tc>
                <a:tc>
                  <a:txBody>
                    <a:bodyPr/>
                    <a:lstStyle/>
                    <a:p>
                      <a:pPr algn="ctr" fontAlgn="ctr"/>
                      <a:r>
                        <a:rPr lang="en-US" sz="1200" b="1" i="0" u="none" strike="noStrike" dirty="0">
                          <a:solidFill>
                            <a:srgbClr val="5B6770"/>
                          </a:solidFill>
                          <a:effectLst/>
                          <a:latin typeface="Arial" panose="020B0604020202020204" pitchFamily="34" charset="0"/>
                        </a:rPr>
                        <a:t>BAL-003-2 R1</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l" fontAlgn="ctr"/>
                      <a:r>
                        <a:rPr lang="en-US" sz="1200" b="0" i="0" u="none" strike="noStrike" dirty="0">
                          <a:solidFill>
                            <a:srgbClr val="5B6770"/>
                          </a:solidFill>
                          <a:effectLst/>
                          <a:latin typeface="Arial" panose="020B0604020202020204" pitchFamily="34" charset="0"/>
                        </a:rPr>
                        <a:t>BA must maintain its annual Frequency Response Measure above its Frequency Response Obligation</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657850106"/>
                  </a:ext>
                </a:extLst>
              </a:tr>
              <a:tr h="586740">
                <a:tc vMerge="1">
                  <a:txBody>
                    <a:bodyPr/>
                    <a:lstStyle/>
                    <a:p>
                      <a:endParaRPr lang="en-US"/>
                    </a:p>
                  </a:txBody>
                  <a:tcPr/>
                </a:tc>
                <a:tc>
                  <a:txBody>
                    <a:bodyPr/>
                    <a:lstStyle/>
                    <a:p>
                      <a:pPr algn="ctr" fontAlgn="ctr"/>
                      <a:r>
                        <a:rPr lang="en-US" sz="1200" b="1" i="0" u="none" strike="noStrike" dirty="0">
                          <a:solidFill>
                            <a:srgbClr val="5B6770"/>
                          </a:solidFill>
                          <a:effectLst/>
                          <a:latin typeface="Arial" panose="020B0604020202020204" pitchFamily="34" charset="0"/>
                        </a:rPr>
                        <a:t>BAL-002-3 R1.1</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l" fontAlgn="ctr"/>
                      <a:r>
                        <a:rPr lang="en-US" sz="1200" b="1" i="1" u="none" strike="noStrike" dirty="0">
                          <a:solidFill>
                            <a:srgbClr val="5B6770"/>
                          </a:solidFill>
                          <a:effectLst/>
                          <a:latin typeface="Arial" panose="020B0604020202020204" pitchFamily="34" charset="0"/>
                        </a:rPr>
                        <a:t>BA must recover frequency to pre-disturbance value within 15 minutes</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678705221"/>
                  </a:ext>
                </a:extLst>
              </a:tr>
              <a:tr h="190500">
                <a:tc>
                  <a:txBody>
                    <a:bodyPr/>
                    <a:lstStyle/>
                    <a:p>
                      <a:pPr algn="ctr" fontAlgn="ctr"/>
                      <a:r>
                        <a:rPr lang="en-US" sz="900" b="1" i="0" u="none" strike="noStrike" dirty="0">
                          <a:solidFill>
                            <a:srgbClr val="FFFFFF"/>
                          </a:solidFill>
                          <a:effectLst/>
                          <a:latin typeface="Arial" panose="020B0604020202020204" pitchFamily="34" charset="0"/>
                        </a:rPr>
                        <a:t> </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dirty="0">
                          <a:solidFill>
                            <a:srgbClr val="FFFFFF"/>
                          </a:solidFill>
                          <a:effectLst/>
                          <a:latin typeface="Arial" panose="020B0604020202020204" pitchFamily="34" charset="0"/>
                        </a:rPr>
                        <a:t> </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fontAlgn="ctr"/>
                      <a:r>
                        <a:rPr lang="en-US" sz="1200" b="1" i="0" u="none" strike="noStrike" dirty="0">
                          <a:solidFill>
                            <a:srgbClr val="FFFFFF"/>
                          </a:solidFill>
                          <a:effectLst/>
                          <a:latin typeface="Arial" panose="020B0604020202020204" pitchFamily="34" charset="0"/>
                        </a:rPr>
                        <a:t> </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3043532950"/>
                  </a:ext>
                </a:extLst>
              </a:tr>
              <a:tr h="586740">
                <a:tc rowSpan="2">
                  <a:txBody>
                    <a:bodyPr/>
                    <a:lstStyle/>
                    <a:p>
                      <a:pPr marL="0" algn="ctr" defTabSz="685800" rtl="0" eaLnBrk="1" fontAlgn="ctr" latinLnBrk="0" hangingPunct="1"/>
                      <a:r>
                        <a:rPr lang="en-US" sz="1400" b="1" i="0" u="none" strike="noStrike" kern="1200" cap="all" baseline="0" dirty="0">
                          <a:solidFill>
                            <a:srgbClr val="5B6770"/>
                          </a:solidFill>
                          <a:effectLst/>
                          <a:latin typeface="Arial" panose="020B0604020202020204" pitchFamily="34" charset="0"/>
                          <a:ea typeface="+mn-ea"/>
                          <a:cs typeface="+mn-cs"/>
                        </a:rPr>
                        <a:t>Reserves Related</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fontAlgn="ctr"/>
                      <a:r>
                        <a:rPr lang="en-US" sz="1200" b="1" i="0" u="none" strike="noStrike" dirty="0">
                          <a:solidFill>
                            <a:srgbClr val="5B6770"/>
                          </a:solidFill>
                          <a:effectLst/>
                          <a:latin typeface="Arial" panose="020B0604020202020204" pitchFamily="34" charset="0"/>
                        </a:rPr>
                        <a:t>BAL-002-3 R2</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0" i="0" u="none" strike="noStrike" dirty="0">
                          <a:solidFill>
                            <a:srgbClr val="5B6770"/>
                          </a:solidFill>
                          <a:effectLst/>
                          <a:latin typeface="Arial" panose="020B0604020202020204" pitchFamily="34" charset="0"/>
                        </a:rPr>
                        <a:t>BA shall have a plan to maintain contingency reserves to cover the most severe single contingency (MSSC) </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52018997"/>
                  </a:ext>
                </a:extLst>
              </a:tr>
              <a:tr h="731520">
                <a:tc vMerge="1">
                  <a:txBody>
                    <a:bodyPr/>
                    <a:lstStyle/>
                    <a:p>
                      <a:endParaRPr lang="en-US"/>
                    </a:p>
                  </a:txBody>
                  <a:tcPr/>
                </a:tc>
                <a:tc>
                  <a:txBody>
                    <a:bodyPr/>
                    <a:lstStyle/>
                    <a:p>
                      <a:pPr algn="ctr" fontAlgn="ctr"/>
                      <a:r>
                        <a:rPr lang="en-US" sz="1200" b="1" i="0" u="none" strike="noStrike" dirty="0">
                          <a:solidFill>
                            <a:srgbClr val="5B6770"/>
                          </a:solidFill>
                          <a:effectLst/>
                          <a:latin typeface="Arial" panose="020B0604020202020204" pitchFamily="34" charset="0"/>
                        </a:rPr>
                        <a:t>BAL-002-3 R3</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1" i="1" u="none" strike="noStrike" dirty="0">
                          <a:solidFill>
                            <a:srgbClr val="5B6770"/>
                          </a:solidFill>
                          <a:effectLst/>
                          <a:latin typeface="Arial" panose="020B0604020202020204" pitchFamily="34" charset="0"/>
                        </a:rPr>
                        <a:t>BA must restore its contingency reserve to at least its MSSC within 90 minutes</a:t>
                      </a: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35424040"/>
                  </a:ext>
                </a:extLst>
              </a:tr>
            </a:tbl>
          </a:graphicData>
        </a:graphic>
      </p:graphicFrame>
      <p:sp>
        <p:nvSpPr>
          <p:cNvPr id="15" name="TextBox 14">
            <a:extLst>
              <a:ext uri="{FF2B5EF4-FFF2-40B4-BE49-F238E27FC236}">
                <a16:creationId xmlns:a16="http://schemas.microsoft.com/office/drawing/2014/main" id="{EFC11589-955F-FA6E-FDA8-E46AEA27D88D}"/>
              </a:ext>
            </a:extLst>
          </p:cNvPr>
          <p:cNvSpPr txBox="1"/>
          <p:nvPr/>
        </p:nvSpPr>
        <p:spPr>
          <a:xfrm>
            <a:off x="514350" y="5763060"/>
            <a:ext cx="8324850" cy="523220"/>
          </a:xfrm>
          <a:prstGeom prst="rect">
            <a:avLst/>
          </a:prstGeom>
          <a:solidFill>
            <a:schemeClr val="accent1">
              <a:lumMod val="20000"/>
              <a:lumOff val="80000"/>
            </a:schemeClr>
          </a:solidFill>
          <a:ln>
            <a:solidFill>
              <a:schemeClr val="tx1">
                <a:lumMod val="90000"/>
                <a:lumOff val="10000"/>
              </a:schemeClr>
            </a:solidFill>
          </a:ln>
        </p:spPr>
        <p:txBody>
          <a:bodyPr wrap="square" lIns="91440" tIns="45720" rIns="91440" bIns="45720" rtlCol="0" anchor="t">
            <a:spAutoFit/>
          </a:bodyPr>
          <a:lstStyle/>
          <a:p>
            <a:r>
              <a:rPr lang="en-US" sz="1400" b="1" dirty="0"/>
              <a:t>Key Takeaway: </a:t>
            </a:r>
            <a:r>
              <a:rPr lang="en-US" sz="1400" i="1" dirty="0"/>
              <a:t>As is the case today, under RTC, NERC rules requiring ERCOT to restore contingency reserves within 90 minutes will continue to apply.</a:t>
            </a:r>
          </a:p>
        </p:txBody>
      </p:sp>
    </p:spTree>
    <p:extLst>
      <p:ext uri="{BB962C8B-B14F-4D97-AF65-F5344CB8AC3E}">
        <p14:creationId xmlns:p14="http://schemas.microsoft.com/office/powerpoint/2010/main" val="1142746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21EFE50-8D85-5FF1-2293-E44B5E902C8B}"/>
              </a:ext>
            </a:extLst>
          </p:cNvPr>
          <p:cNvSpPr>
            <a:spLocks noGrp="1"/>
          </p:cNvSpPr>
          <p:nvPr>
            <p:ph type="title"/>
          </p:nvPr>
        </p:nvSpPr>
        <p:spPr/>
        <p:txBody>
          <a:bodyPr/>
          <a:lstStyle/>
          <a:p>
            <a:r>
              <a:rPr lang="en-US" sz="2000" dirty="0"/>
              <a:t>Grid Needs Driven by Net Load Forecast Error continue to exist</a:t>
            </a:r>
          </a:p>
        </p:txBody>
      </p:sp>
      <p:sp>
        <p:nvSpPr>
          <p:cNvPr id="9" name="Content Placeholder 8">
            <a:extLst>
              <a:ext uri="{FF2B5EF4-FFF2-40B4-BE49-F238E27FC236}">
                <a16:creationId xmlns:a16="http://schemas.microsoft.com/office/drawing/2014/main" id="{C70B6424-B8F7-7AF0-9F06-6F102627EA36}"/>
              </a:ext>
            </a:extLst>
          </p:cNvPr>
          <p:cNvSpPr>
            <a:spLocks noGrp="1"/>
          </p:cNvSpPr>
          <p:nvPr>
            <p:ph idx="1"/>
          </p:nvPr>
        </p:nvSpPr>
        <p:spPr/>
        <p:txBody>
          <a:bodyPr/>
          <a:lstStyle/>
          <a:p>
            <a:r>
              <a:rPr lang="en-US" sz="1400" dirty="0"/>
              <a:t>ERCOT relies primarily on Market Participants to commit Resources for any Operating Day. </a:t>
            </a:r>
          </a:p>
          <a:p>
            <a:endParaRPr lang="en-US" sz="600" dirty="0"/>
          </a:p>
          <a:p>
            <a:r>
              <a:rPr lang="en-US" sz="1400" dirty="0"/>
              <a:t>ERCOT uses Reliability Unit Commitment (RUC) studies to gauge if additional commitments are necessary.</a:t>
            </a:r>
          </a:p>
          <a:p>
            <a:pPr lvl="1"/>
            <a:r>
              <a:rPr lang="en-US" sz="1200" dirty="0"/>
              <a:t>Under RTC as well, the startup time of thermal Resources is an important factor in determining if ERCOT is able to resolve any commitment issues identified via the RUC process.</a:t>
            </a:r>
          </a:p>
          <a:p>
            <a:pPr lvl="1"/>
            <a:r>
              <a:rPr lang="en-US" sz="1200" dirty="0"/>
              <a:t>ERCOT will not RUC batteries to solve commitment problems.</a:t>
            </a:r>
          </a:p>
          <a:p>
            <a:endParaRPr lang="en-US" sz="600" dirty="0"/>
          </a:p>
          <a:p>
            <a:r>
              <a:rPr lang="en-US" sz="1400" dirty="0"/>
              <a:t>An under forecast of Net Load used in these studies can increase Real Time energy needs relative to when the last RUC study that could have made a difference was run. </a:t>
            </a:r>
          </a:p>
          <a:p>
            <a:pPr lvl="1"/>
            <a:r>
              <a:rPr lang="en-US" sz="1200" dirty="0"/>
              <a:t>These RT energy needs </a:t>
            </a:r>
            <a:r>
              <a:rPr lang="en-US" sz="1200" u="sng" dirty="0"/>
              <a:t>must</a:t>
            </a:r>
            <a:r>
              <a:rPr lang="en-US" sz="1200" dirty="0"/>
              <a:t> be met to ensure reliability. </a:t>
            </a:r>
          </a:p>
          <a:p>
            <a:endParaRPr lang="en-US" sz="600" dirty="0"/>
          </a:p>
          <a:p>
            <a:r>
              <a:rPr lang="en-US" sz="1400" dirty="0"/>
              <a:t>While the tools for forecasting load and intermittent resources are highly sophisticated and constantly improving, there will always be some amount of error that cannot be eliminated.</a:t>
            </a:r>
          </a:p>
          <a:p>
            <a:pPr lvl="1"/>
            <a:r>
              <a:rPr lang="en-US" sz="1200" dirty="0"/>
              <a:t>Forecast errors are expected to continue to increase in the future with continued growth in intermittent resources.</a:t>
            </a:r>
          </a:p>
          <a:p>
            <a:pPr lvl="1"/>
            <a:r>
              <a:rPr lang="en-US" sz="1200" dirty="0"/>
              <a:t>Further, analysis of historic data has shown, large under forecast errors in net load forecast do occur and last for several consecutive hours. </a:t>
            </a:r>
          </a:p>
          <a:p>
            <a:pPr lvl="1"/>
            <a:r>
              <a:rPr lang="en-US" sz="1200" dirty="0"/>
              <a:t>An added complexity of operating with sustained large net load forecast error is that it could result in reserve shortages across longer durations if the state of charge for an ESR or fuel for a dispatchable supplier is limited (e.g., during winter conditions). </a:t>
            </a:r>
          </a:p>
          <a:p>
            <a:pPr lvl="1"/>
            <a:r>
              <a:rPr lang="en-US" sz="1200" dirty="0"/>
              <a:t>Hence, it continues to be important to study the system’s energy (i.e. MWh) needs across a certain period of time in addition to the MW needs. </a:t>
            </a:r>
            <a:endParaRPr lang="en-US" sz="1400" dirty="0"/>
          </a:p>
        </p:txBody>
      </p:sp>
      <p:sp>
        <p:nvSpPr>
          <p:cNvPr id="2" name="Slide Number Placeholder 1">
            <a:extLst>
              <a:ext uri="{FF2B5EF4-FFF2-40B4-BE49-F238E27FC236}">
                <a16:creationId xmlns:a16="http://schemas.microsoft.com/office/drawing/2014/main" id="{4ED3180C-ACA0-91D9-719F-CC18D0B9D174}"/>
              </a:ext>
            </a:extLst>
          </p:cNvPr>
          <p:cNvSpPr>
            <a:spLocks noGrp="1"/>
          </p:cNvSpPr>
          <p:nvPr>
            <p:ph type="sldNum" sz="quarter" idx="4"/>
          </p:nvPr>
        </p:nvSpPr>
        <p:spPr/>
        <p:txBody>
          <a:bodyPr/>
          <a:lstStyle/>
          <a:p>
            <a:fld id="{0E7085C4-D6A8-46D9-A1BA-F87C2DEFFCDB}" type="slidenum">
              <a:rPr lang="en-US" smtClean="0"/>
              <a:pPr/>
              <a:t>4</a:t>
            </a:fld>
            <a:endParaRPr lang="en-US" dirty="0"/>
          </a:p>
        </p:txBody>
      </p:sp>
      <p:sp>
        <p:nvSpPr>
          <p:cNvPr id="10" name="TextBox 9">
            <a:extLst>
              <a:ext uri="{FF2B5EF4-FFF2-40B4-BE49-F238E27FC236}">
                <a16:creationId xmlns:a16="http://schemas.microsoft.com/office/drawing/2014/main" id="{34807334-D570-7470-8964-61475D534144}"/>
              </a:ext>
            </a:extLst>
          </p:cNvPr>
          <p:cNvSpPr txBox="1"/>
          <p:nvPr/>
        </p:nvSpPr>
        <p:spPr>
          <a:xfrm>
            <a:off x="433388" y="5442979"/>
            <a:ext cx="8277224" cy="954107"/>
          </a:xfrm>
          <a:prstGeom prst="rect">
            <a:avLst/>
          </a:prstGeom>
          <a:solidFill>
            <a:schemeClr val="accent1">
              <a:lumMod val="20000"/>
              <a:lumOff val="80000"/>
            </a:schemeClr>
          </a:solidFill>
          <a:ln>
            <a:solidFill>
              <a:schemeClr val="tx1">
                <a:lumMod val="90000"/>
                <a:lumOff val="10000"/>
              </a:schemeClr>
            </a:solidFill>
          </a:ln>
        </p:spPr>
        <p:txBody>
          <a:bodyPr wrap="square" lIns="91440" tIns="45720" rIns="91440" bIns="45720" rtlCol="0" anchor="t">
            <a:spAutoFit/>
          </a:bodyPr>
          <a:lstStyle/>
          <a:p>
            <a:r>
              <a:rPr lang="en-US" sz="1400" b="1" dirty="0"/>
              <a:t>Key Takeaway: </a:t>
            </a:r>
            <a:r>
              <a:rPr lang="en-US" sz="1400" i="1" dirty="0"/>
              <a:t>AS will continue to be needed to manage the risk of large under forecast of net load that can last for a sustained period of time. Hence even under RTC, it is important to specify a duration requirement for AS that takes into consideration the risk of under forecast in net load for sustained period of time.</a:t>
            </a:r>
          </a:p>
        </p:txBody>
      </p:sp>
    </p:spTree>
    <p:extLst>
      <p:ext uri="{BB962C8B-B14F-4D97-AF65-F5344CB8AC3E}">
        <p14:creationId xmlns:p14="http://schemas.microsoft.com/office/powerpoint/2010/main" val="3332431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ED78-1AD4-509D-52FD-81324E4F8103}"/>
              </a:ext>
            </a:extLst>
          </p:cNvPr>
          <p:cNvSpPr>
            <a:spLocks noGrp="1"/>
          </p:cNvSpPr>
          <p:nvPr>
            <p:ph type="title"/>
          </p:nvPr>
        </p:nvSpPr>
        <p:spPr/>
        <p:txBody>
          <a:bodyPr/>
          <a:lstStyle/>
          <a:p>
            <a:r>
              <a:rPr lang="en-US" sz="2400" dirty="0"/>
              <a:t>Some Facts related to Duration</a:t>
            </a:r>
          </a:p>
        </p:txBody>
      </p:sp>
      <p:sp>
        <p:nvSpPr>
          <p:cNvPr id="4" name="Slide Number Placeholder 3">
            <a:extLst>
              <a:ext uri="{FF2B5EF4-FFF2-40B4-BE49-F238E27FC236}">
                <a16:creationId xmlns:a16="http://schemas.microsoft.com/office/drawing/2014/main" id="{FE4CB24D-F282-9C2D-DF33-48A3ECA5B149}"/>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8" name="Content Placeholder 7">
            <a:extLst>
              <a:ext uri="{FF2B5EF4-FFF2-40B4-BE49-F238E27FC236}">
                <a16:creationId xmlns:a16="http://schemas.microsoft.com/office/drawing/2014/main" id="{276C2807-9E41-0BE8-1223-4DE88B722038}"/>
              </a:ext>
            </a:extLst>
          </p:cNvPr>
          <p:cNvSpPr>
            <a:spLocks noGrp="1"/>
          </p:cNvSpPr>
          <p:nvPr>
            <p:ph idx="1"/>
          </p:nvPr>
        </p:nvSpPr>
        <p:spPr/>
        <p:txBody>
          <a:bodyPr/>
          <a:lstStyle/>
          <a:p>
            <a:r>
              <a:rPr lang="en-US" sz="1400" dirty="0"/>
              <a:t>The table summarizes AS duration as specified under current RTC protocols.</a:t>
            </a:r>
          </a:p>
          <a:p>
            <a:pPr lvl="1"/>
            <a:r>
              <a:rPr lang="en-US" sz="1200" dirty="0"/>
              <a:t>Worth noting, current protocols are silent on AS duration to be used for DAM and RTC studies.</a:t>
            </a:r>
          </a:p>
          <a:p>
            <a:pPr marL="0" indent="0">
              <a:buNone/>
            </a:pPr>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ERCOT has surveyed several ISOs on their policies related to duration. </a:t>
            </a:r>
          </a:p>
          <a:p>
            <a:pPr lvl="1"/>
            <a:r>
              <a:rPr lang="en-US" sz="1400" dirty="0"/>
              <a:t>CAISO </a:t>
            </a:r>
          </a:p>
          <a:p>
            <a:pPr lvl="2"/>
            <a:r>
              <a:rPr lang="en-US" sz="1200" dirty="0"/>
              <a:t>Duration requirement for Real Time energy: 5 minutes</a:t>
            </a:r>
          </a:p>
          <a:p>
            <a:pPr lvl="2"/>
            <a:r>
              <a:rPr lang="en-US" sz="1200" dirty="0"/>
              <a:t>Duration requirement for Real Time AS procurement including Regulation: 30 minutes</a:t>
            </a:r>
          </a:p>
          <a:p>
            <a:pPr lvl="2"/>
            <a:r>
              <a:rPr lang="en-US" sz="1200" dirty="0"/>
              <a:t>Duration requirement for DAM &amp; RUC AS procurement: 60 minutes</a:t>
            </a:r>
          </a:p>
          <a:p>
            <a:pPr lvl="2"/>
            <a:r>
              <a:rPr lang="en-US" sz="1200" dirty="0"/>
              <a:t>Notes (1) in CAISO ESRs are incented to have a duration of 4 hours due to resource adequacy related requirements; (2) duration requirements are designed to stay compliant with WECC rules; (3) CAISO ‘s ESR fleet is comparable to ERCOT</a:t>
            </a:r>
          </a:p>
          <a:p>
            <a:pPr lvl="1"/>
            <a:r>
              <a:rPr lang="en-US" sz="1400" dirty="0"/>
              <a:t>Rest (MISO, NYISO, NEISO)</a:t>
            </a:r>
          </a:p>
          <a:p>
            <a:pPr lvl="2"/>
            <a:r>
              <a:rPr lang="en-US" sz="1200" dirty="0"/>
              <a:t>Duration requirement for Real Time energy: 5 minutes</a:t>
            </a:r>
          </a:p>
          <a:p>
            <a:pPr lvl="2"/>
            <a:r>
              <a:rPr lang="en-US" sz="1200" dirty="0"/>
              <a:t>Duration requirement for Real Time AS procurement including Regulation: 60 minutes</a:t>
            </a:r>
          </a:p>
          <a:p>
            <a:pPr lvl="2"/>
            <a:r>
              <a:rPr lang="en-US" sz="1200" dirty="0"/>
              <a:t>Duration requirement for DAM &amp; RUC AS procurement: 60 minutes</a:t>
            </a:r>
          </a:p>
          <a:p>
            <a:pPr lvl="2"/>
            <a:r>
              <a:rPr lang="en-US" sz="1200" dirty="0"/>
              <a:t>NYISO &amp; NEISO’s duration requirements are designed to stay compliant with NPCC rules.</a:t>
            </a:r>
          </a:p>
          <a:p>
            <a:pPr lvl="2"/>
            <a:endParaRPr lang="en-US" sz="1200" dirty="0"/>
          </a:p>
          <a:p>
            <a:pPr lvl="2"/>
            <a:endParaRPr lang="en-US" sz="1200" dirty="0"/>
          </a:p>
          <a:p>
            <a:endParaRPr lang="en-US" sz="1400" dirty="0"/>
          </a:p>
        </p:txBody>
      </p:sp>
      <p:graphicFrame>
        <p:nvGraphicFramePr>
          <p:cNvPr id="9" name="Content Placeholder 5">
            <a:extLst>
              <a:ext uri="{FF2B5EF4-FFF2-40B4-BE49-F238E27FC236}">
                <a16:creationId xmlns:a16="http://schemas.microsoft.com/office/drawing/2014/main" id="{75DC9980-E6D2-390A-A818-085B3D4A792C}"/>
              </a:ext>
            </a:extLst>
          </p:cNvPr>
          <p:cNvGraphicFramePr>
            <a:graphicFrameLocks/>
          </p:cNvGraphicFramePr>
          <p:nvPr>
            <p:extLst>
              <p:ext uri="{D42A27DB-BD31-4B8C-83A1-F6EECF244321}">
                <p14:modId xmlns:p14="http://schemas.microsoft.com/office/powerpoint/2010/main" val="524047409"/>
              </p:ext>
            </p:extLst>
          </p:nvPr>
        </p:nvGraphicFramePr>
        <p:xfrm>
          <a:off x="637866" y="1390015"/>
          <a:ext cx="7810502" cy="1760220"/>
        </p:xfrm>
        <a:graphic>
          <a:graphicData uri="http://schemas.openxmlformats.org/drawingml/2006/table">
            <a:tbl>
              <a:tblPr/>
              <a:tblGrid>
                <a:gridCol w="2677254">
                  <a:extLst>
                    <a:ext uri="{9D8B030D-6E8A-4147-A177-3AD203B41FA5}">
                      <a16:colId xmlns:a16="http://schemas.microsoft.com/office/drawing/2014/main" val="1846864074"/>
                    </a:ext>
                  </a:extLst>
                </a:gridCol>
                <a:gridCol w="1283312">
                  <a:extLst>
                    <a:ext uri="{9D8B030D-6E8A-4147-A177-3AD203B41FA5}">
                      <a16:colId xmlns:a16="http://schemas.microsoft.com/office/drawing/2014/main" val="1842974477"/>
                    </a:ext>
                  </a:extLst>
                </a:gridCol>
                <a:gridCol w="1283312">
                  <a:extLst>
                    <a:ext uri="{9D8B030D-6E8A-4147-A177-3AD203B41FA5}">
                      <a16:colId xmlns:a16="http://schemas.microsoft.com/office/drawing/2014/main" val="576434205"/>
                    </a:ext>
                  </a:extLst>
                </a:gridCol>
                <a:gridCol w="1283312">
                  <a:extLst>
                    <a:ext uri="{9D8B030D-6E8A-4147-A177-3AD203B41FA5}">
                      <a16:colId xmlns:a16="http://schemas.microsoft.com/office/drawing/2014/main" val="55252024"/>
                    </a:ext>
                  </a:extLst>
                </a:gridCol>
                <a:gridCol w="1283312">
                  <a:extLst>
                    <a:ext uri="{9D8B030D-6E8A-4147-A177-3AD203B41FA5}">
                      <a16:colId xmlns:a16="http://schemas.microsoft.com/office/drawing/2014/main" val="1225737555"/>
                    </a:ext>
                  </a:extLst>
                </a:gridCol>
              </a:tblGrid>
              <a:tr h="205740">
                <a:tc rowSpan="2">
                  <a:txBody>
                    <a:bodyPr/>
                    <a:lstStyle/>
                    <a:p>
                      <a:pPr algn="ctr" rtl="0" fontAlgn="ctr"/>
                      <a:r>
                        <a:rPr lang="en-US" sz="1200" b="1" i="0" u="none" strike="noStrike" dirty="0">
                          <a:solidFill>
                            <a:srgbClr val="FFFFFF"/>
                          </a:solidFill>
                          <a:effectLst/>
                          <a:latin typeface="Arial" panose="020B0604020202020204" pitchFamily="34" charset="0"/>
                        </a:rPr>
                        <a:t>AS Type</a:t>
                      </a:r>
                    </a:p>
                  </a:txBody>
                  <a:tcPr marL="7620" marR="7620" marT="7620" marB="0" anchor="ctr">
                    <a:lnL>
                      <a:noFill/>
                    </a:lnL>
                    <a:lnR w="12700" cap="flat" cmpd="sng" algn="ctr">
                      <a:solidFill>
                        <a:srgbClr val="00ACC8"/>
                      </a:solidFill>
                      <a:prstDash val="solid"/>
                      <a:round/>
                      <a:headEnd type="none" w="med" len="med"/>
                      <a:tailEnd type="none" w="med" len="med"/>
                    </a:lnR>
                    <a:lnT>
                      <a:noFill/>
                    </a:lnT>
                    <a:lnB w="12700" cap="flat" cmpd="sng" algn="ctr">
                      <a:solidFill>
                        <a:srgbClr val="00ACC8"/>
                      </a:solidFill>
                      <a:prstDash val="solid"/>
                      <a:round/>
                      <a:headEnd type="none" w="med" len="med"/>
                      <a:tailEnd type="none" w="med" len="med"/>
                    </a:lnB>
                    <a:solidFill>
                      <a:srgbClr val="00ACC8"/>
                    </a:solidFill>
                  </a:tcPr>
                </a:tc>
                <a:tc gridSpan="2">
                  <a:txBody>
                    <a:bodyPr/>
                    <a:lstStyle/>
                    <a:p>
                      <a:pPr algn="ctr" rtl="0" fontAlgn="ctr"/>
                      <a:r>
                        <a:rPr lang="en-US" sz="1200" b="1" i="0" u="none" strike="noStrike" dirty="0">
                          <a:solidFill>
                            <a:srgbClr val="FFFFFF"/>
                          </a:solidFill>
                          <a:effectLst/>
                          <a:latin typeface="Arial" panose="020B0604020202020204" pitchFamily="34" charset="0"/>
                        </a:rPr>
                        <a:t>Real Time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hMerge="1">
                  <a:txBody>
                    <a:bodyPr/>
                    <a:lstStyle/>
                    <a:p>
                      <a:endParaRPr lang="en-US"/>
                    </a:p>
                  </a:txBody>
                  <a:tcPr/>
                </a:tc>
                <a:tc gridSpan="2">
                  <a:txBody>
                    <a:bodyPr/>
                    <a:lstStyle/>
                    <a:p>
                      <a:pPr algn="ctr" rtl="0" fontAlgn="ctr"/>
                      <a:r>
                        <a:rPr lang="en-US" sz="1200" b="1" i="0" u="none" strike="noStrike">
                          <a:solidFill>
                            <a:srgbClr val="FFFFFF"/>
                          </a:solidFill>
                          <a:effectLst/>
                          <a:latin typeface="Arial" panose="020B0604020202020204" pitchFamily="34" charset="0"/>
                        </a:rPr>
                        <a:t>Qualification</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hMerge="1">
                  <a:txBody>
                    <a:bodyPr/>
                    <a:lstStyle/>
                    <a:p>
                      <a:endParaRPr lang="en-US"/>
                    </a:p>
                  </a:txBody>
                  <a:tcPr/>
                </a:tc>
                <a:extLst>
                  <a:ext uri="{0D108BD9-81ED-4DB2-BD59-A6C34878D82A}">
                    <a16:rowId xmlns:a16="http://schemas.microsoft.com/office/drawing/2014/main" val="1135665487"/>
                  </a:ext>
                </a:extLst>
              </a:tr>
              <a:tr h="205740">
                <a:tc vMerge="1">
                  <a:txBody>
                    <a:bodyPr/>
                    <a:lstStyle/>
                    <a:p>
                      <a:endParaRPr lang="en-US"/>
                    </a:p>
                  </a:txBody>
                  <a:tcPr/>
                </a:tc>
                <a:tc>
                  <a:txBody>
                    <a:bodyPr/>
                    <a:lstStyle/>
                    <a:p>
                      <a:pPr algn="ctr" rtl="0" fontAlgn="ctr"/>
                      <a:r>
                        <a:rPr lang="en-US" sz="1200" b="1" i="0" u="none" strike="noStrike" dirty="0">
                          <a:solidFill>
                            <a:srgbClr val="FFFFFF"/>
                          </a:solidFill>
                          <a:effectLst/>
                          <a:latin typeface="Arial" panose="020B0604020202020204" pitchFamily="34" charset="0"/>
                        </a:rPr>
                        <a:t>Duration</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a:txBody>
                    <a:bodyPr/>
                    <a:lstStyle/>
                    <a:p>
                      <a:pPr algn="ctr" rtl="0" fontAlgn="ctr"/>
                      <a:r>
                        <a:rPr lang="en-US" sz="1200" b="1" i="0" u="none" strike="noStrike" dirty="0">
                          <a:solidFill>
                            <a:srgbClr val="FFFFFF"/>
                          </a:solidFill>
                          <a:effectLst/>
                          <a:latin typeface="Arial" panose="020B0604020202020204" pitchFamily="34" charset="0"/>
                        </a:rPr>
                        <a:t>Protocol Reference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a:txBody>
                    <a:bodyPr/>
                    <a:lstStyle/>
                    <a:p>
                      <a:pPr algn="ctr" rtl="0" fontAlgn="ctr"/>
                      <a:r>
                        <a:rPr lang="en-US" sz="1200" b="1" i="0" u="none" strike="noStrike" dirty="0">
                          <a:solidFill>
                            <a:srgbClr val="FFFFFF"/>
                          </a:solidFill>
                          <a:effectLst/>
                          <a:latin typeface="Arial" panose="020B0604020202020204" pitchFamily="34" charset="0"/>
                        </a:rPr>
                        <a:t>Duration</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a:txBody>
                    <a:bodyPr/>
                    <a:lstStyle/>
                    <a:p>
                      <a:pPr algn="ctr" rtl="0" fontAlgn="ctr"/>
                      <a:r>
                        <a:rPr lang="en-US" sz="1200" b="1" i="0" u="none" strike="noStrike" dirty="0">
                          <a:solidFill>
                            <a:srgbClr val="FFFFFF"/>
                          </a:solidFill>
                          <a:effectLst/>
                          <a:latin typeface="Arial" panose="020B0604020202020204" pitchFamily="34" charset="0"/>
                        </a:rPr>
                        <a:t>Protocol Reference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extLst>
                  <a:ext uri="{0D108BD9-81ED-4DB2-BD59-A6C34878D82A}">
                    <a16:rowId xmlns:a16="http://schemas.microsoft.com/office/drawing/2014/main" val="4050344547"/>
                  </a:ext>
                </a:extLst>
              </a:tr>
              <a:tr h="205740">
                <a:tc>
                  <a:txBody>
                    <a:bodyPr/>
                    <a:lstStyle/>
                    <a:p>
                      <a:pPr algn="ctr" rtl="0" fontAlgn="ctr"/>
                      <a:r>
                        <a:rPr lang="en-US" sz="1200" b="1" i="0" u="none" strike="noStrike" dirty="0">
                          <a:solidFill>
                            <a:srgbClr val="5B6770"/>
                          </a:solidFill>
                          <a:effectLst/>
                          <a:latin typeface="Arial" panose="020B0604020202020204" pitchFamily="34" charset="0"/>
                        </a:rPr>
                        <a:t>Regulation Service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15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8.1.1.3.1 (2)</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15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8.1.1.2.1.1 (5)</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extLst>
                  <a:ext uri="{0D108BD9-81ED-4DB2-BD59-A6C34878D82A}">
                    <a16:rowId xmlns:a16="http://schemas.microsoft.com/office/drawing/2014/main" val="1490561352"/>
                  </a:ext>
                </a:extLst>
              </a:tr>
              <a:tr h="205740">
                <a:tc>
                  <a:txBody>
                    <a:bodyPr/>
                    <a:lstStyle/>
                    <a:p>
                      <a:pPr algn="ctr" rtl="0" fontAlgn="ctr"/>
                      <a:r>
                        <a:rPr lang="en-US" sz="1200" b="1" i="0" u="none" strike="noStrike">
                          <a:solidFill>
                            <a:srgbClr val="5B6770"/>
                          </a:solidFill>
                          <a:effectLst/>
                          <a:latin typeface="Arial" panose="020B0604020202020204" pitchFamily="34" charset="0"/>
                        </a:rPr>
                        <a:t>Responsive Reserve Service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15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8.1.1.3.2 (4)</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15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8.1.1.2.1.2 (9)</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extLst>
                  <a:ext uri="{0D108BD9-81ED-4DB2-BD59-A6C34878D82A}">
                    <a16:rowId xmlns:a16="http://schemas.microsoft.com/office/drawing/2014/main" val="2943060351"/>
                  </a:ext>
                </a:extLst>
              </a:tr>
              <a:tr h="205740">
                <a:tc>
                  <a:txBody>
                    <a:bodyPr/>
                    <a:lstStyle/>
                    <a:p>
                      <a:pPr algn="ctr" rtl="0" fontAlgn="ctr"/>
                      <a:r>
                        <a:rPr lang="en-US" sz="1200" b="1" i="0" u="none" strike="noStrike">
                          <a:solidFill>
                            <a:srgbClr val="5B6770"/>
                          </a:solidFill>
                          <a:effectLst/>
                          <a:latin typeface="Arial" panose="020B0604020202020204" pitchFamily="34" charset="0"/>
                        </a:rPr>
                        <a:t>ERCOT Contingency Reserve Service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2 hours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8.1.1.3.4 (2)</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2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8.1.1.2.1.7 (3)*</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extLst>
                  <a:ext uri="{0D108BD9-81ED-4DB2-BD59-A6C34878D82A}">
                    <a16:rowId xmlns:a16="http://schemas.microsoft.com/office/drawing/2014/main" val="2374541889"/>
                  </a:ext>
                </a:extLst>
              </a:tr>
              <a:tr h="205740">
                <a:tc>
                  <a:txBody>
                    <a:bodyPr/>
                    <a:lstStyle/>
                    <a:p>
                      <a:pPr algn="ctr" rtl="0" fontAlgn="ctr"/>
                      <a:r>
                        <a:rPr lang="en-US" sz="1200" b="1" i="0" u="none" strike="noStrike">
                          <a:solidFill>
                            <a:srgbClr val="5B6770"/>
                          </a:solidFill>
                          <a:effectLst/>
                          <a:latin typeface="Arial" panose="020B0604020202020204" pitchFamily="34" charset="0"/>
                        </a:rPr>
                        <a:t>Non-Spinning Reserve Service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4 hours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a:solidFill>
                            <a:srgbClr val="5B6770"/>
                          </a:solidFill>
                          <a:effectLst/>
                          <a:latin typeface="Arial" panose="020B0604020202020204" pitchFamily="34" charset="0"/>
                        </a:rPr>
                        <a:t>8.1.1.3.3 (2)</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4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a:txBody>
                    <a:bodyPr/>
                    <a:lstStyle/>
                    <a:p>
                      <a:pPr algn="ctr" rtl="0" fontAlgn="ctr"/>
                      <a:r>
                        <a:rPr lang="en-US" sz="1200" b="0" i="0" u="none" strike="noStrike" dirty="0">
                          <a:solidFill>
                            <a:srgbClr val="5B6770"/>
                          </a:solidFill>
                          <a:effectLst/>
                          <a:latin typeface="Arial" panose="020B0604020202020204" pitchFamily="34" charset="0"/>
                        </a:rPr>
                        <a:t>8.1.1.2.1.3 (8)*</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extLst>
                  <a:ext uri="{0D108BD9-81ED-4DB2-BD59-A6C34878D82A}">
                    <a16:rowId xmlns:a16="http://schemas.microsoft.com/office/drawing/2014/main" val="2967616300"/>
                  </a:ext>
                </a:extLst>
              </a:tr>
              <a:tr h="190500">
                <a:tc gridSpan="5">
                  <a:txBody>
                    <a:bodyPr/>
                    <a:lstStyle/>
                    <a:p>
                      <a:pPr algn="ctr" fontAlgn="b"/>
                      <a:r>
                        <a:rPr lang="en-US" sz="1100" b="0" i="0" u="none" strike="noStrike" dirty="0">
                          <a:solidFill>
                            <a:srgbClr val="000000"/>
                          </a:solidFill>
                          <a:effectLst/>
                          <a:latin typeface="Calibri" panose="020F0502020204030204" pitchFamily="34" charset="0"/>
                        </a:rPr>
                        <a:t>*The current RTC gray boxes in these sections are out of alignment with the monitoring criteria and a future NPRR will correct these.</a:t>
                      </a:r>
                    </a:p>
                  </a:txBody>
                  <a:tcPr marL="7620" marR="7620" marT="7620" marB="0" anchor="b">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6652360"/>
                  </a:ext>
                </a:extLst>
              </a:tr>
            </a:tbl>
          </a:graphicData>
        </a:graphic>
      </p:graphicFrame>
      <p:sp>
        <p:nvSpPr>
          <p:cNvPr id="10" name="TextBox 9">
            <a:extLst>
              <a:ext uri="{FF2B5EF4-FFF2-40B4-BE49-F238E27FC236}">
                <a16:creationId xmlns:a16="http://schemas.microsoft.com/office/drawing/2014/main" id="{C742C06C-B5D6-11B9-93F6-D6F268D965BD}"/>
              </a:ext>
            </a:extLst>
          </p:cNvPr>
          <p:cNvSpPr txBox="1"/>
          <p:nvPr/>
        </p:nvSpPr>
        <p:spPr>
          <a:xfrm>
            <a:off x="381000" y="6136342"/>
            <a:ext cx="8277224" cy="523220"/>
          </a:xfrm>
          <a:prstGeom prst="rect">
            <a:avLst/>
          </a:prstGeom>
          <a:solidFill>
            <a:schemeClr val="accent1">
              <a:lumMod val="20000"/>
              <a:lumOff val="80000"/>
            </a:schemeClr>
          </a:solidFill>
          <a:ln>
            <a:solidFill>
              <a:schemeClr val="tx1">
                <a:lumMod val="90000"/>
                <a:lumOff val="10000"/>
              </a:schemeClr>
            </a:solidFill>
          </a:ln>
        </p:spPr>
        <p:txBody>
          <a:bodyPr wrap="square" lIns="91440" tIns="45720" rIns="91440" bIns="45720" rtlCol="0" anchor="t">
            <a:spAutoFit/>
          </a:bodyPr>
          <a:lstStyle/>
          <a:p>
            <a:r>
              <a:rPr lang="en-US" sz="1400" b="1" dirty="0"/>
              <a:t>Key Takeaway: </a:t>
            </a:r>
            <a:r>
              <a:rPr lang="en-US" sz="1400" i="1" dirty="0"/>
              <a:t>A majority of the ISOs in North America have set 60 minutes as the duration requirement for AS. </a:t>
            </a:r>
          </a:p>
        </p:txBody>
      </p:sp>
    </p:spTree>
    <p:extLst>
      <p:ext uri="{BB962C8B-B14F-4D97-AF65-F5344CB8AC3E}">
        <p14:creationId xmlns:p14="http://schemas.microsoft.com/office/powerpoint/2010/main" val="1356220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D9A36-2006-8210-B744-89E5D9F9F72D}"/>
              </a:ext>
            </a:extLst>
          </p:cNvPr>
          <p:cNvSpPr>
            <a:spLocks noGrp="1"/>
          </p:cNvSpPr>
          <p:nvPr>
            <p:ph type="title"/>
          </p:nvPr>
        </p:nvSpPr>
        <p:spPr/>
        <p:txBody>
          <a:bodyPr/>
          <a:lstStyle/>
          <a:p>
            <a:r>
              <a:rPr lang="en-US" dirty="0"/>
              <a:t>Where does this leave us</a:t>
            </a:r>
          </a:p>
        </p:txBody>
      </p:sp>
      <p:sp>
        <p:nvSpPr>
          <p:cNvPr id="3" name="Content Placeholder 2">
            <a:extLst>
              <a:ext uri="{FF2B5EF4-FFF2-40B4-BE49-F238E27FC236}">
                <a16:creationId xmlns:a16="http://schemas.microsoft.com/office/drawing/2014/main" id="{056F52E9-7C8E-DDED-7C30-40D9D4B5116A}"/>
              </a:ext>
            </a:extLst>
          </p:cNvPr>
          <p:cNvSpPr>
            <a:spLocks noGrp="1"/>
          </p:cNvSpPr>
          <p:nvPr>
            <p:ph idx="1"/>
          </p:nvPr>
        </p:nvSpPr>
        <p:spPr/>
        <p:txBody>
          <a:bodyPr/>
          <a:lstStyle/>
          <a:p>
            <a:pPr marL="0" indent="0">
              <a:buNone/>
            </a:pPr>
            <a:endParaRPr lang="en-US" sz="1400" dirty="0"/>
          </a:p>
          <a:p>
            <a:pPr marL="0" indent="0">
              <a:buNone/>
            </a:pPr>
            <a:r>
              <a:rPr lang="en-US" sz="1400" dirty="0"/>
              <a:t>ERCOT is in the process of studying historic net load forecast error data and comprehending how tools/studies under RTC are expected to evolve to determine if duration requirements under certain processes can be altered. </a:t>
            </a:r>
          </a:p>
          <a:p>
            <a:pPr marL="0" indent="0">
              <a:buNone/>
            </a:pPr>
            <a:endParaRPr lang="en-US" sz="1400"/>
          </a:p>
          <a:p>
            <a:pPr marL="0" indent="0">
              <a:buNone/>
            </a:pPr>
            <a:r>
              <a:rPr lang="en-US" sz="1400"/>
              <a:t>ERCOT </a:t>
            </a:r>
            <a:r>
              <a:rPr lang="en-US" sz="1400" dirty="0"/>
              <a:t>plans to bring its initial recommendation at the next RTCTF meeting.</a:t>
            </a:r>
          </a:p>
        </p:txBody>
      </p:sp>
      <p:sp>
        <p:nvSpPr>
          <p:cNvPr id="4" name="Slide Number Placeholder 3">
            <a:extLst>
              <a:ext uri="{FF2B5EF4-FFF2-40B4-BE49-F238E27FC236}">
                <a16:creationId xmlns:a16="http://schemas.microsoft.com/office/drawing/2014/main" id="{E3C49D6A-B924-FF2E-98BE-20A3541A24A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52378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8F2880-C1D2-2FFF-55D5-19DED792DB2E}"/>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Content Placeholder 4">
            <a:extLst>
              <a:ext uri="{FF2B5EF4-FFF2-40B4-BE49-F238E27FC236}">
                <a16:creationId xmlns:a16="http://schemas.microsoft.com/office/drawing/2014/main" id="{FD34641C-CD35-49D5-90C7-018CE7920600}"/>
              </a:ext>
            </a:extLst>
          </p:cNvPr>
          <p:cNvSpPr>
            <a:spLocks noGrp="1"/>
          </p:cNvSpPr>
          <p:nvPr>
            <p:ph idx="16"/>
          </p:nvPr>
        </p:nvSpPr>
        <p:spPr/>
        <p:txBody>
          <a:bodyPr/>
          <a:lstStyle/>
          <a:p>
            <a:r>
              <a:rPr lang="en-US" dirty="0"/>
              <a:t>Appendix</a:t>
            </a:r>
          </a:p>
        </p:txBody>
      </p:sp>
    </p:spTree>
    <p:extLst>
      <p:ext uri="{BB962C8B-B14F-4D97-AF65-F5344CB8AC3E}">
        <p14:creationId xmlns:p14="http://schemas.microsoft.com/office/powerpoint/2010/main" val="602596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0064B-8093-AAF5-2B1B-653AED219515}"/>
              </a:ext>
            </a:extLst>
          </p:cNvPr>
          <p:cNvSpPr>
            <a:spLocks noGrp="1"/>
          </p:cNvSpPr>
          <p:nvPr>
            <p:ph type="title"/>
          </p:nvPr>
        </p:nvSpPr>
        <p:spPr/>
        <p:txBody>
          <a:bodyPr/>
          <a:lstStyle/>
          <a:p>
            <a:r>
              <a:rPr lang="en-US" sz="2200" dirty="0"/>
              <a:t>Resource Mix Change Impact on Net Load Forecast Error</a:t>
            </a:r>
          </a:p>
        </p:txBody>
      </p:sp>
      <p:sp>
        <p:nvSpPr>
          <p:cNvPr id="3" name="Content Placeholder 2">
            <a:extLst>
              <a:ext uri="{FF2B5EF4-FFF2-40B4-BE49-F238E27FC236}">
                <a16:creationId xmlns:a16="http://schemas.microsoft.com/office/drawing/2014/main" id="{7057E26D-0023-64A6-3CB3-CB39F6649A21}"/>
              </a:ext>
            </a:extLst>
          </p:cNvPr>
          <p:cNvSpPr>
            <a:spLocks noGrp="1"/>
          </p:cNvSpPr>
          <p:nvPr>
            <p:ph idx="1"/>
          </p:nvPr>
        </p:nvSpPr>
        <p:spPr>
          <a:xfrm>
            <a:off x="304800" y="844561"/>
            <a:ext cx="8534400" cy="5064627"/>
          </a:xfrm>
        </p:spPr>
        <p:txBody>
          <a:bodyPr/>
          <a:lstStyle/>
          <a:p>
            <a:pPr marL="0" indent="0">
              <a:buNone/>
            </a:pPr>
            <a:r>
              <a:rPr lang="en-US" dirty="0"/>
              <a:t>As the installed capacities of intermittent resources has grown, in the mean absolute error (MW) in net load (load minus wind minus solar) forecast is increasing.</a:t>
            </a:r>
          </a:p>
          <a:p>
            <a:pPr marL="0" indent="0">
              <a:buNone/>
            </a:pPr>
            <a:r>
              <a:rPr lang="en-US" dirty="0"/>
              <a:t>.</a:t>
            </a:r>
          </a:p>
        </p:txBody>
      </p:sp>
      <p:sp>
        <p:nvSpPr>
          <p:cNvPr id="4" name="Slide Number Placeholder 3">
            <a:extLst>
              <a:ext uri="{FF2B5EF4-FFF2-40B4-BE49-F238E27FC236}">
                <a16:creationId xmlns:a16="http://schemas.microsoft.com/office/drawing/2014/main" id="{7E5A84E4-BA0A-0D83-B1B1-D8E0EA3C6A44}"/>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5" name="Picture 4">
            <a:extLst>
              <a:ext uri="{FF2B5EF4-FFF2-40B4-BE49-F238E27FC236}">
                <a16:creationId xmlns:a16="http://schemas.microsoft.com/office/drawing/2014/main" id="{7E35816C-1105-9AE6-F213-DFD15AB952BA}"/>
              </a:ext>
            </a:extLst>
          </p:cNvPr>
          <p:cNvPicPr>
            <a:picLocks noChangeAspect="1"/>
          </p:cNvPicPr>
          <p:nvPr/>
        </p:nvPicPr>
        <p:blipFill>
          <a:blip r:embed="rId2"/>
          <a:stretch>
            <a:fillRect/>
          </a:stretch>
        </p:blipFill>
        <p:spPr>
          <a:xfrm>
            <a:off x="1371161" y="1798333"/>
            <a:ext cx="6600970" cy="3767744"/>
          </a:xfrm>
          <a:prstGeom prst="rect">
            <a:avLst/>
          </a:prstGeom>
        </p:spPr>
      </p:pic>
      <p:sp>
        <p:nvSpPr>
          <p:cNvPr id="6" name="TextBox 5">
            <a:extLst>
              <a:ext uri="{FF2B5EF4-FFF2-40B4-BE49-F238E27FC236}">
                <a16:creationId xmlns:a16="http://schemas.microsoft.com/office/drawing/2014/main" id="{8B1EF967-27B3-3A46-4ECB-798838BF2698}"/>
              </a:ext>
            </a:extLst>
          </p:cNvPr>
          <p:cNvSpPr txBox="1"/>
          <p:nvPr/>
        </p:nvSpPr>
        <p:spPr>
          <a:xfrm>
            <a:off x="494934" y="5648638"/>
            <a:ext cx="8277224" cy="523220"/>
          </a:xfrm>
          <a:prstGeom prst="rect">
            <a:avLst/>
          </a:prstGeom>
          <a:solidFill>
            <a:schemeClr val="accent1">
              <a:lumMod val="20000"/>
              <a:lumOff val="80000"/>
            </a:schemeClr>
          </a:solidFill>
          <a:ln>
            <a:solidFill>
              <a:schemeClr val="tx1">
                <a:lumMod val="90000"/>
                <a:lumOff val="10000"/>
              </a:schemeClr>
            </a:solidFill>
          </a:ln>
        </p:spPr>
        <p:txBody>
          <a:bodyPr wrap="square" lIns="91440" tIns="45720" rIns="91440" bIns="45720" rtlCol="0" anchor="t">
            <a:spAutoFit/>
          </a:bodyPr>
          <a:lstStyle/>
          <a:p>
            <a:r>
              <a:rPr lang="en-US" sz="1400" b="1" dirty="0"/>
              <a:t>Key Takeaway: </a:t>
            </a:r>
            <a:r>
              <a:rPr lang="en-US" sz="1400" i="1" dirty="0"/>
              <a:t>Increased net load forecast errors caused, in part, by wind and solar capacity increases have increased the risks that ECRS and Non-Spin mitigate.</a:t>
            </a:r>
          </a:p>
        </p:txBody>
      </p:sp>
    </p:spTree>
    <p:extLst>
      <p:ext uri="{BB962C8B-B14F-4D97-AF65-F5344CB8AC3E}">
        <p14:creationId xmlns:p14="http://schemas.microsoft.com/office/powerpoint/2010/main" val="4089317809"/>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25264</TotalTime>
  <Words>1166</Words>
  <Application>Microsoft Office PowerPoint</Application>
  <PresentationFormat>On-screen Show (4:3)</PresentationFormat>
  <Paragraphs>137</Paragraphs>
  <Slides>8</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Courier New</vt:lpstr>
      <vt:lpstr>Wingdings</vt:lpstr>
      <vt:lpstr>1_Office Theme</vt:lpstr>
      <vt:lpstr>2_Custom Design</vt:lpstr>
      <vt:lpstr>3_Custom Design</vt:lpstr>
      <vt:lpstr>PowerPoint Presentation</vt:lpstr>
      <vt:lpstr>Background</vt:lpstr>
      <vt:lpstr>NERC Rules continue to apply</vt:lpstr>
      <vt:lpstr>Grid Needs Driven by Net Load Forecast Error continue to exist</vt:lpstr>
      <vt:lpstr>Some Facts related to Duration</vt:lpstr>
      <vt:lpstr>Where does this leave us</vt:lpstr>
      <vt:lpstr>PowerPoint Presentation</vt:lpstr>
      <vt:lpstr>Resource Mix Change Impact on Net Load Forecast Error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 2</cp:lastModifiedBy>
  <cp:revision>580</cp:revision>
  <dcterms:created xsi:type="dcterms:W3CDTF">2016-04-16T13:25:21Z</dcterms:created>
  <dcterms:modified xsi:type="dcterms:W3CDTF">2025-01-14T14:34:22Z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2025-01-10T23:04:54Z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a05eb8c3-997a-499d-8ee0-5a27cddee60f</vt:lpwstr>
  </property>
  <property fmtid="{D5CDD505-2E9C-101B-9397-08002B2CF9AE}" pid="8" name="MSIP_Label_7084cbda-52b8-46fb-a7b7-cb5bd465ed85_ContentBits">
    <vt:lpwstr>0</vt:lpwstr>
  </property>
</Properties>
</file>