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 id="2147483667" r:id="rId8"/>
  </p:sldMasterIdLst>
  <p:notesMasterIdLst>
    <p:notesMasterId r:id="rId16"/>
  </p:notesMasterIdLst>
  <p:handoutMasterIdLst>
    <p:handoutMasterId r:id="rId17"/>
  </p:handoutMasterIdLst>
  <p:sldIdLst>
    <p:sldId id="260" r:id="rId9"/>
    <p:sldId id="659" r:id="rId10"/>
    <p:sldId id="660" r:id="rId11"/>
    <p:sldId id="307" r:id="rId12"/>
    <p:sldId id="666" r:id="rId13"/>
    <p:sldId id="668" r:id="rId14"/>
    <p:sldId id="66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0D528A-27EB-A1C2-9572-55229C3671D4}" name="ERCOT" initials="ERCOT" userId="ERCO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1F5"/>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0ED87B-B3C6-44E9-8B89-D1459CA5D5F4}" v="492" dt="2025-01-09T21:30:29.080"/>
    <p1510:client id="{56CC2FF8-E293-4A5D-B608-EDBA57A93079}" v="102" dt="2025-01-10T19:57:37.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98" autoAdjust="0"/>
  </p:normalViewPr>
  <p:slideViewPr>
    <p:cSldViewPr snapToGrid="0">
      <p:cViewPr>
        <p:scale>
          <a:sx n="69" d="100"/>
          <a:sy n="69" d="100"/>
        </p:scale>
        <p:origin x="1200" y="7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microsoft.com/office/2015/10/relationships/revisionInfo" Target="revisionInfo.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887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75766"/>
            <a:ext cx="8534400" cy="4844268"/>
          </a:xfrm>
          <a:prstGeom prst="rect">
            <a:avLst/>
          </a:prstGeom>
        </p:spPr>
        <p:txBody>
          <a:bodyPr/>
          <a:lstStyle>
            <a:lvl1pPr>
              <a:buFont typeface="+mj-lt"/>
              <a:buAutoNum type="arabicParenR"/>
              <a:defRPr sz="1800">
                <a:solidFill>
                  <a:schemeClr val="tx2"/>
                </a:solidFill>
              </a:defRPr>
            </a:lvl1pPr>
            <a:lvl2pPr marL="800100" indent="-342900">
              <a:buFont typeface="+mj-lt"/>
              <a:buAutoNum type="alphaLcParenR"/>
              <a:defRPr sz="1600">
                <a:solidFill>
                  <a:schemeClr val="tx2"/>
                </a:solidFill>
              </a:defRPr>
            </a:lvl2pPr>
            <a:lvl3pPr marL="1314450" indent="-400050">
              <a:buFont typeface="+mj-lt"/>
              <a:buAutoNum type="romanLcPeriod"/>
              <a:defRPr sz="1600">
                <a:solidFill>
                  <a:schemeClr val="tx2"/>
                </a:solidFill>
              </a:defRPr>
            </a:lvl3pPr>
            <a:lvl4pPr marL="1771650" indent="-400050">
              <a:buFont typeface="+mj-lt"/>
              <a:buAutoNum type="romanLcPeriod"/>
              <a:defRPr sz="1600">
                <a:solidFill>
                  <a:schemeClr val="tx2"/>
                </a:solidFill>
              </a:defRPr>
            </a:lvl4pPr>
            <a:lvl5pPr marL="2228850" indent="-400050">
              <a:buFont typeface="+mj-lt"/>
              <a:buAutoNum type="romanLcPeriod"/>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631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76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361805661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66322" y="1835308"/>
            <a:ext cx="5646034" cy="4216539"/>
          </a:xfrm>
          <a:prstGeom prst="rect">
            <a:avLst/>
          </a:prstGeom>
          <a:noFill/>
        </p:spPr>
        <p:txBody>
          <a:bodyPr wrap="square" rtlCol="0">
            <a:spAutoFit/>
          </a:bodyPr>
          <a:lstStyle/>
          <a:p>
            <a:endParaRPr lang="en-US" sz="2400" b="1" dirty="0"/>
          </a:p>
          <a:p>
            <a:endParaRPr lang="en-US" sz="2400" b="1" dirty="0">
              <a:solidFill>
                <a:schemeClr val="tx2"/>
              </a:solidFill>
            </a:endParaRPr>
          </a:p>
          <a:p>
            <a:r>
              <a:rPr lang="en-US" sz="2400" b="1" dirty="0">
                <a:solidFill>
                  <a:schemeClr val="tx2"/>
                </a:solidFill>
              </a:rPr>
              <a:t>ASDCs for use in RUC Studies</a:t>
            </a:r>
          </a:p>
          <a:p>
            <a:endParaRPr lang="en-US" sz="2400" b="1" i="1" dirty="0">
              <a:solidFill>
                <a:schemeClr val="tx2"/>
              </a:solidFill>
            </a:endParaRPr>
          </a:p>
          <a:p>
            <a:r>
              <a:rPr lang="en-US" i="1" dirty="0">
                <a:solidFill>
                  <a:schemeClr val="tx2"/>
                </a:solidFill>
              </a:rPr>
              <a:t>Ryan King</a:t>
            </a:r>
          </a:p>
          <a:p>
            <a:r>
              <a:rPr lang="en-US" dirty="0">
                <a:solidFill>
                  <a:schemeClr val="tx2"/>
                </a:solidFill>
              </a:rPr>
              <a:t>Manager, Market Design</a:t>
            </a:r>
          </a:p>
          <a:p>
            <a:endParaRPr lang="en-US" b="1" i="1" dirty="0">
              <a:solidFill>
                <a:schemeClr val="tx2"/>
              </a:solidFill>
            </a:endParaRPr>
          </a:p>
          <a:p>
            <a:r>
              <a:rPr lang="en-US" dirty="0">
                <a:solidFill>
                  <a:schemeClr val="tx2"/>
                </a:solidFill>
              </a:rPr>
              <a:t>RTC+B Task Force</a:t>
            </a:r>
          </a:p>
          <a:p>
            <a:r>
              <a:rPr lang="en-US" dirty="0">
                <a:solidFill>
                  <a:schemeClr val="tx2"/>
                </a:solidFill>
              </a:rPr>
              <a:t>January 14, 2025</a:t>
            </a:r>
            <a:endParaRPr lang="en-US" sz="1600" dirty="0">
              <a:solidFill>
                <a:schemeClr val="tx2"/>
              </a:solidFill>
            </a:endParaRPr>
          </a:p>
          <a:p>
            <a:endParaRPr lang="en-US" dirty="0">
              <a:solidFill>
                <a:schemeClr val="tx2"/>
              </a:solidFill>
            </a:endParaRPr>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CE7-98BF-044D-3D76-3DD4A01AA3A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437A5B7-AF99-ED62-7082-695FE37C4E7D}"/>
              </a:ext>
            </a:extLst>
          </p:cNvPr>
          <p:cNvSpPr>
            <a:spLocks noGrp="1"/>
          </p:cNvSpPr>
          <p:nvPr>
            <p:ph idx="1"/>
          </p:nvPr>
        </p:nvSpPr>
        <p:spPr/>
        <p:txBody>
          <a:bodyPr/>
          <a:lstStyle/>
          <a:p>
            <a:r>
              <a:rPr lang="en-US" sz="2400" dirty="0">
                <a:solidFill>
                  <a:schemeClr val="tx2"/>
                </a:solidFill>
              </a:rPr>
              <a:t>Recap: ADSCs for RUC</a:t>
            </a:r>
          </a:p>
          <a:p>
            <a:r>
              <a:rPr lang="en-US" sz="2400" dirty="0">
                <a:solidFill>
                  <a:schemeClr val="tx2"/>
                </a:solidFill>
              </a:rPr>
              <a:t>Review and Analysis Approach</a:t>
            </a:r>
          </a:p>
          <a:p>
            <a:r>
              <a:rPr lang="en-US" sz="2400" dirty="0">
                <a:solidFill>
                  <a:schemeClr val="tx2"/>
                </a:solidFill>
              </a:rPr>
              <a:t>Protocol Revisions</a:t>
            </a:r>
            <a:endParaRPr lang="en-US" sz="2000" dirty="0">
              <a:solidFill>
                <a:schemeClr val="tx2"/>
              </a:solidFill>
            </a:endParaRPr>
          </a:p>
          <a:p>
            <a:r>
              <a:rPr lang="en-US" sz="2400" dirty="0">
                <a:solidFill>
                  <a:schemeClr val="tx2"/>
                </a:solidFill>
              </a:rPr>
              <a:t>Next Steps</a:t>
            </a:r>
          </a:p>
        </p:txBody>
      </p:sp>
      <p:sp>
        <p:nvSpPr>
          <p:cNvPr id="4" name="Slide Number Placeholder 3">
            <a:extLst>
              <a:ext uri="{FF2B5EF4-FFF2-40B4-BE49-F238E27FC236}">
                <a16:creationId xmlns:a16="http://schemas.microsoft.com/office/drawing/2014/main" id="{9B6BB59A-5FE2-0CAD-C356-E756DA6F45E0}"/>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204847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D0BD-CF65-3088-6724-3F15414FE612}"/>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B1A4F9D8-AE41-A50C-34BC-98D2EDD15802}"/>
              </a:ext>
            </a:extLst>
          </p:cNvPr>
          <p:cNvSpPr>
            <a:spLocks noGrp="1"/>
          </p:cNvSpPr>
          <p:nvPr>
            <p:ph idx="1"/>
          </p:nvPr>
        </p:nvSpPr>
        <p:spPr>
          <a:xfrm>
            <a:off x="304800" y="1105660"/>
            <a:ext cx="8534400" cy="4319832"/>
          </a:xfrm>
        </p:spPr>
        <p:txBody>
          <a:bodyPr/>
          <a:lstStyle/>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Under RTC, RUC will look at the Resources planned to be available to determine whether additional Resource commitments are needed to meet the load forecast and Ancillary Service (AS) Plan, as well as resolve transmission congestion.</a:t>
            </a:r>
            <a:endParaRPr kumimoji="0" lang="en-US" sz="1400" b="0" i="0" u="none" strike="noStrike" kern="1200" cap="none" spc="0" normalizeH="0" baseline="0" noProof="0" dirty="0">
              <a:ln>
                <a:noFill/>
              </a:ln>
              <a:solidFill>
                <a:schemeClr val="tx2"/>
              </a:solidFill>
              <a:effectLst/>
              <a:uLnTx/>
              <a:uFillTx/>
              <a:latin typeface="Arial" panose="020B0604020202020204"/>
              <a:ea typeface="+mn-ea"/>
              <a:cs typeface="+mn-cs"/>
            </a:endParaRPr>
          </a:p>
          <a:p>
            <a:pPr lvl="1">
              <a:spcBef>
                <a:spcPts val="600"/>
              </a:spcBef>
              <a:spcAft>
                <a:spcPts val="600"/>
              </a:spcAft>
              <a:defRPr/>
            </a:pPr>
            <a:r>
              <a:rPr kumimoji="0" lang="en-US" sz="1600" b="0" i="0" u="none" strike="noStrike" kern="1200" cap="none" spc="0" normalizeH="0" baseline="0" noProof="0" dirty="0">
                <a:ln>
                  <a:noFill/>
                </a:ln>
                <a:solidFill>
                  <a:srgbClr val="5B6770"/>
                </a:solidFill>
                <a:effectLst/>
                <a:uLnTx/>
                <a:uFillTx/>
                <a:latin typeface="Arial" panose="020B0604020202020204"/>
                <a:ea typeface="+mn-ea"/>
                <a:cs typeface="+mn-cs"/>
              </a:rPr>
              <a:t>RUC will use new information contained in the COP to determine how much capability for each AS product each Resource will be capable of providing</a:t>
            </a:r>
          </a:p>
          <a:p>
            <a:pPr lvl="1">
              <a:spcBef>
                <a:spcPts val="600"/>
              </a:spcBef>
              <a:spcAft>
                <a:spcPts val="600"/>
              </a:spcAft>
              <a:defRPr/>
            </a:pPr>
            <a:r>
              <a:rPr lang="en-US" sz="1600" dirty="0">
                <a:solidFill>
                  <a:schemeClr val="tx2"/>
                </a:solidFill>
              </a:rPr>
              <a:t>Co-optimization will already inherently reduce the need for RUC by giving more flexibility to the RUC optimization engine</a:t>
            </a:r>
          </a:p>
          <a:p>
            <a:pPr>
              <a:spcBef>
                <a:spcPts val="600"/>
              </a:spcBef>
              <a:spcAft>
                <a:spcPts val="600"/>
              </a:spcAft>
              <a:defRPr/>
            </a:pPr>
            <a:r>
              <a:rPr lang="en-US" sz="1800" dirty="0">
                <a:solidFill>
                  <a:schemeClr val="tx2"/>
                </a:solidFill>
              </a:rPr>
              <a:t>RUC is a reliability backstop that is required to meet NERC requirements and maintain reliability.  Ensuring RUC can meet the full AS Plan is critical to this function.</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sz="1800" dirty="0">
                <a:solidFill>
                  <a:srgbClr val="5B6770"/>
                </a:solidFill>
                <a:latin typeface="Arial" panose="020B0604020202020204"/>
              </a:rPr>
              <a:t>Where RUC commits Resources to ensure sufficient capacity to meet the Load forecast and AS Plan, this will be accounted for in the SCED pricing run.</a:t>
            </a:r>
          </a:p>
          <a:p>
            <a:pPr lvl="1">
              <a:spcBef>
                <a:spcPts val="600"/>
              </a:spcBef>
              <a:spcAft>
                <a:spcPts val="600"/>
              </a:spcAft>
              <a:buFont typeface="Arial" panose="020B0604020202020204" pitchFamily="34" charset="0"/>
              <a:buChar char="–"/>
              <a:defRPr/>
            </a:pPr>
            <a:r>
              <a:rPr lang="en-US" sz="1600" dirty="0">
                <a:solidFill>
                  <a:schemeClr val="tx2"/>
                </a:solidFill>
              </a:rPr>
              <a:t>The Reliability Deployment Price Adder process will apply to both energy and AS, and the adder for each AS product will be the positive increase in MCPC between the dispatch and pricing run</a:t>
            </a:r>
            <a:endParaRPr lang="en-US" sz="1600" dirty="0">
              <a:solidFill>
                <a:schemeClr val="tx2"/>
              </a:solidFill>
              <a:latin typeface="Arial" panose="020B0604020202020204"/>
            </a:endParaRPr>
          </a:p>
          <a:p>
            <a:pPr>
              <a:spcBef>
                <a:spcPts val="600"/>
              </a:spcBef>
              <a:spcAft>
                <a:spcPts val="600"/>
              </a:spcAft>
              <a:defRPr/>
            </a:pPr>
            <a:endPar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endParaRPr>
          </a:p>
          <a:p>
            <a:pPr lvl="1" indent="-342900">
              <a:buFont typeface="Arial" panose="020B0604020202020204" pitchFamily="34" charset="0"/>
              <a:buChar char="•"/>
              <a:defRPr/>
            </a:pPr>
            <a:endParaRPr lang="en-US" dirty="0"/>
          </a:p>
        </p:txBody>
      </p:sp>
      <p:sp>
        <p:nvSpPr>
          <p:cNvPr id="4" name="Slide Number Placeholder 3">
            <a:extLst>
              <a:ext uri="{FF2B5EF4-FFF2-40B4-BE49-F238E27FC236}">
                <a16:creationId xmlns:a16="http://schemas.microsoft.com/office/drawing/2014/main" id="{8E76B175-4931-AB9F-2F21-F7ADFE6A286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913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3" name="Content Placeholder 2"/>
          <p:cNvSpPr>
            <a:spLocks noGrp="1"/>
          </p:cNvSpPr>
          <p:nvPr>
            <p:ph sz="half" idx="1"/>
          </p:nvPr>
        </p:nvSpPr>
        <p:spPr>
          <a:xfrm>
            <a:off x="214604" y="844903"/>
            <a:ext cx="8624596" cy="5136019"/>
          </a:xfrm>
        </p:spPr>
        <p:txBody>
          <a:bodyPr/>
          <a:lstStyle/>
          <a:p>
            <a:pPr marL="0" indent="0">
              <a:spcBef>
                <a:spcPts val="600"/>
              </a:spcBef>
              <a:spcAft>
                <a:spcPts val="600"/>
              </a:spcAft>
              <a:buNone/>
            </a:pPr>
            <a:endParaRPr lang="en-US" sz="1600" dirty="0"/>
          </a:p>
          <a:p>
            <a:pPr>
              <a:spcBef>
                <a:spcPts val="600"/>
              </a:spcBef>
              <a:spcAft>
                <a:spcPts val="600"/>
              </a:spcAft>
              <a:buFont typeface="Arial" panose="020B0604020202020204" pitchFamily="34" charset="0"/>
              <a:buChar char="•"/>
            </a:pPr>
            <a:r>
              <a:rPr lang="en-US" sz="1800" dirty="0"/>
              <a:t>ERCOT conducting analysis of ASDCs to understand the level of penalty curves required to meet the Load Forecast and AS Plan</a:t>
            </a:r>
          </a:p>
          <a:p>
            <a:pPr lvl="1">
              <a:spcBef>
                <a:spcPts val="600"/>
              </a:spcBef>
              <a:spcAft>
                <a:spcPts val="600"/>
              </a:spcAft>
            </a:pPr>
            <a:r>
              <a:rPr lang="en-US" sz="1800" dirty="0">
                <a:solidFill>
                  <a:schemeClr val="tx2"/>
                </a:solidFill>
              </a:rPr>
              <a:t>This will include analysis of ‘Blended’ ASDC proposal by the Independent Market Monitor (IMM)</a:t>
            </a:r>
          </a:p>
          <a:p>
            <a:pPr lvl="1">
              <a:spcBef>
                <a:spcPts val="600"/>
              </a:spcBef>
              <a:spcAft>
                <a:spcPts val="600"/>
              </a:spcAft>
            </a:pPr>
            <a:r>
              <a:rPr lang="en-US" sz="1800" dirty="0">
                <a:solidFill>
                  <a:schemeClr val="tx2"/>
                </a:solidFill>
              </a:rPr>
              <a:t>ERCOT is utilizing the RUC-RTC application developed by its vendor in a test environment</a:t>
            </a:r>
            <a:endParaRPr lang="en-US" sz="1600" dirty="0">
              <a:solidFill>
                <a:schemeClr val="tx2"/>
              </a:solidFill>
            </a:endParaRPr>
          </a:p>
          <a:p>
            <a:pPr lvl="1">
              <a:spcBef>
                <a:spcPts val="600"/>
              </a:spcBef>
              <a:spcAft>
                <a:spcPts val="600"/>
              </a:spcAft>
            </a:pPr>
            <a:r>
              <a:rPr lang="en-US" sz="1800" dirty="0">
                <a:solidFill>
                  <a:schemeClr val="tx2"/>
                </a:solidFill>
              </a:rPr>
              <a:t>Objective is to determine whether ASDC penalty curve designs are sufficient to meet the Load Forecast and AS Plan or whether an adjustment is required.</a:t>
            </a:r>
          </a:p>
          <a:p>
            <a:pPr marL="914400" lvl="2" indent="0">
              <a:buNone/>
            </a:pPr>
            <a:endParaRPr lang="en-US" sz="1200" dirty="0"/>
          </a:p>
          <a:p>
            <a:pPr lvl="1">
              <a:buFont typeface="Arial" panose="020B0604020202020204" pitchFamily="34" charset="0"/>
              <a:buChar char="•"/>
            </a:pPr>
            <a:endParaRPr lang="en-US" sz="1400" dirty="0"/>
          </a:p>
          <a:p>
            <a:pPr lvl="1">
              <a:buFont typeface="Arial" panose="020B0604020202020204" pitchFamily="34" charset="0"/>
              <a:buChar char="•"/>
            </a:pPr>
            <a:endParaRPr lang="en-US" dirty="0"/>
          </a:p>
          <a:p>
            <a:pPr lvl="2">
              <a:buFont typeface="Arial" panose="020B0604020202020204" pitchFamily="34" charset="0"/>
              <a:buChar char="•"/>
            </a:pPr>
            <a:endParaRPr lang="en-US" dirty="0"/>
          </a:p>
          <a:p>
            <a:pPr lvl="1"/>
            <a:endParaRPr lang="en-US" dirty="0"/>
          </a:p>
        </p:txBody>
      </p:sp>
      <p:sp>
        <p:nvSpPr>
          <p:cNvPr id="2" name="Title 1"/>
          <p:cNvSpPr>
            <a:spLocks noGrp="1"/>
          </p:cNvSpPr>
          <p:nvPr>
            <p:ph type="title"/>
          </p:nvPr>
        </p:nvSpPr>
        <p:spPr/>
        <p:txBody>
          <a:bodyPr/>
          <a:lstStyle/>
          <a:p>
            <a:r>
              <a:rPr lang="en-US" dirty="0"/>
              <a:t>Review and Analysis Approach</a:t>
            </a:r>
          </a:p>
        </p:txBody>
      </p:sp>
    </p:spTree>
    <p:extLst>
      <p:ext uri="{BB962C8B-B14F-4D97-AF65-F5344CB8AC3E}">
        <p14:creationId xmlns:p14="http://schemas.microsoft.com/office/powerpoint/2010/main" val="292243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B2D081F-A5AD-5DEC-4070-526B97A87D9C}"/>
              </a:ext>
            </a:extLst>
          </p:cNvPr>
          <p:cNvSpPr>
            <a:spLocks noGrp="1"/>
          </p:cNvSpPr>
          <p:nvPr>
            <p:ph type="title"/>
          </p:nvPr>
        </p:nvSpPr>
        <p:spPr/>
        <p:txBody>
          <a:bodyPr/>
          <a:lstStyle/>
          <a:p>
            <a:r>
              <a:rPr lang="en-US" dirty="0"/>
              <a:t>Review </a:t>
            </a:r>
            <a:r>
              <a:rPr lang="en-US" dirty="0" err="1"/>
              <a:t>Con’d</a:t>
            </a:r>
            <a:endParaRPr lang="en-US" dirty="0"/>
          </a:p>
        </p:txBody>
      </p:sp>
      <p:sp>
        <p:nvSpPr>
          <p:cNvPr id="7" name="Content Placeholder 6">
            <a:extLst>
              <a:ext uri="{FF2B5EF4-FFF2-40B4-BE49-F238E27FC236}">
                <a16:creationId xmlns:a16="http://schemas.microsoft.com/office/drawing/2014/main" id="{344B81F7-564C-AA32-EC7A-9D290B3A23E1}"/>
              </a:ext>
            </a:extLst>
          </p:cNvPr>
          <p:cNvSpPr>
            <a:spLocks noGrp="1"/>
          </p:cNvSpPr>
          <p:nvPr>
            <p:ph idx="1"/>
          </p:nvPr>
        </p:nvSpPr>
        <p:spPr>
          <a:xfrm>
            <a:off x="304800" y="1376256"/>
            <a:ext cx="8534400" cy="4709911"/>
          </a:xfrm>
        </p:spPr>
        <p:txBody>
          <a:bodyPr/>
          <a:lstStyle/>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Initial analysis</a:t>
            </a:r>
            <a:r>
              <a:rPr lang="en-US" sz="1800" dirty="0">
                <a:solidFill>
                  <a:schemeClr val="tx2"/>
                </a:solidFill>
                <a:latin typeface="Arial" panose="020B0604020202020204"/>
              </a:rPr>
              <a:t> is indicating that the ASDCs for RUC may be able to be similar to what will be used for DAM and SCED</a:t>
            </a:r>
            <a:endPar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Ability to consider both energy and AS (absent the high penalty costs today) under RTC provides RUC optimization with more flexibility to allocate resource capacity</a:t>
            </a:r>
          </a:p>
          <a:p>
            <a:pPr lvl="2" indent="-285750">
              <a:spcBef>
                <a:spcPts val="600"/>
              </a:spcBef>
              <a:spcAft>
                <a:spcPts val="600"/>
              </a:spcAft>
              <a:buFont typeface="Arial" panose="020B0604020202020204" pitchFamily="34" charset="0"/>
              <a:buChar char="–"/>
              <a:defRPr/>
            </a:pPr>
            <a:r>
              <a:rPr kumimoji="0" lang="en-US" sz="1600" b="0" i="0" u="none" strike="noStrike" kern="1200" cap="none" spc="0" normalizeH="0" baseline="0" noProof="0" dirty="0" err="1">
                <a:ln>
                  <a:noFill/>
                </a:ln>
                <a:solidFill>
                  <a:schemeClr val="tx2"/>
                </a:solidFill>
                <a:effectLst/>
                <a:uLnTx/>
                <a:uFillTx/>
                <a:latin typeface="Arial" panose="020B0604020202020204"/>
                <a:ea typeface="+mn-ea"/>
                <a:cs typeface="+mn-cs"/>
              </a:rPr>
              <a:t>E.g</a:t>
            </a:r>
            <a:r>
              <a:rPr lang="en-US" sz="1600" dirty="0">
                <a:solidFill>
                  <a:schemeClr val="tx2"/>
                </a:solidFill>
                <a:latin typeface="Arial" panose="020B0604020202020204"/>
              </a:rPr>
              <a:t>. without the high penalty cost protecting AS capacity today, the RUC optimization can select a Resource with higher commitment costs to be considered for Off-Line Non-Spin rather recommending a RUC commitment</a:t>
            </a:r>
            <a:endParaRPr kumimoji="0" lang="en-US" sz="1600" b="0" i="0" u="none" strike="noStrike" kern="1200" cap="none" spc="0" normalizeH="0" baseline="0" noProof="0" dirty="0">
              <a:ln>
                <a:noFill/>
              </a:ln>
              <a:solidFill>
                <a:schemeClr val="tx2"/>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ERCOT is investigating whether a floor price at the ‘tail’ of the ASDC may be necessary to ensure sufficient capacity is available to meet AS Plan</a:t>
            </a:r>
          </a:p>
          <a:p>
            <a:pPr lvl="2" indent="-285750">
              <a:spcBef>
                <a:spcPts val="600"/>
              </a:spcBef>
              <a:spcAft>
                <a:spcPts val="600"/>
              </a:spcAft>
              <a:buFont typeface="Arial" panose="020B0604020202020204" pitchFamily="34" charset="0"/>
              <a:buChar char="–"/>
              <a:defRPr/>
            </a:pPr>
            <a:r>
              <a:rPr lang="en-US" sz="1600" dirty="0">
                <a:solidFill>
                  <a:schemeClr val="tx2"/>
                </a:solidFill>
                <a:latin typeface="Arial" panose="020B0604020202020204"/>
              </a:rPr>
              <a:t>At the tail end quantity of the ASDC, the penalty prices may cause RUC optimization to run short of AS</a:t>
            </a:r>
          </a:p>
          <a:p>
            <a:pPr lvl="2" indent="-285750">
              <a:spcBef>
                <a:spcPts val="600"/>
              </a:spcBef>
              <a:spcAft>
                <a:spcPts val="600"/>
              </a:spcAft>
              <a:buFont typeface="Arial" panose="020B0604020202020204" pitchFamily="34" charset="0"/>
              <a:buChar char="–"/>
              <a:defRPr/>
            </a:pPr>
            <a:r>
              <a:rPr kumimoji="0" lang="en-US" sz="1600" b="0" i="0" u="none" strike="noStrike" kern="1200" cap="none" spc="0" normalizeH="0" baseline="0" noProof="0" dirty="0">
                <a:ln>
                  <a:noFill/>
                </a:ln>
                <a:solidFill>
                  <a:schemeClr val="tx2"/>
                </a:solidFill>
                <a:effectLst/>
                <a:uLnTx/>
                <a:uFillTx/>
                <a:latin typeface="Arial" panose="020B0604020202020204"/>
                <a:ea typeface="+mn-ea"/>
                <a:cs typeface="+mn-cs"/>
              </a:rPr>
              <a:t>The ASDC </a:t>
            </a:r>
            <a:r>
              <a:rPr lang="en-US" sz="1600" dirty="0">
                <a:solidFill>
                  <a:schemeClr val="tx2"/>
                </a:solidFill>
                <a:latin typeface="Arial" panose="020B0604020202020204"/>
              </a:rPr>
              <a:t>design for RUC needs to ensure that sufficient capacity is available to meet AS Plan, but it should not go beyond the AS Plan (i.e., not have the tail in place for DAM and SCED)</a:t>
            </a:r>
            <a:endParaRPr lang="en-US" sz="2800" dirty="0">
              <a:solidFill>
                <a:schemeClr val="tx2"/>
              </a:solidFill>
            </a:endParaRPr>
          </a:p>
        </p:txBody>
      </p:sp>
      <p:sp>
        <p:nvSpPr>
          <p:cNvPr id="2" name="Slide Number Placeholder 1">
            <a:extLst>
              <a:ext uri="{FF2B5EF4-FFF2-40B4-BE49-F238E27FC236}">
                <a16:creationId xmlns:a16="http://schemas.microsoft.com/office/drawing/2014/main" id="{CA98CD5B-82B7-D005-F57A-1D26E2692D37}"/>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410121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71D7E-D59F-47D4-B1F0-D40DF75582A3}"/>
              </a:ext>
            </a:extLst>
          </p:cNvPr>
          <p:cNvSpPr>
            <a:spLocks noGrp="1"/>
          </p:cNvSpPr>
          <p:nvPr>
            <p:ph type="title"/>
          </p:nvPr>
        </p:nvSpPr>
        <p:spPr/>
        <p:txBody>
          <a:bodyPr/>
          <a:lstStyle/>
          <a:p>
            <a:r>
              <a:rPr lang="en-US" dirty="0"/>
              <a:t>Protocol Revisions</a:t>
            </a:r>
          </a:p>
        </p:txBody>
      </p:sp>
      <p:sp>
        <p:nvSpPr>
          <p:cNvPr id="3" name="Content Placeholder 2">
            <a:extLst>
              <a:ext uri="{FF2B5EF4-FFF2-40B4-BE49-F238E27FC236}">
                <a16:creationId xmlns:a16="http://schemas.microsoft.com/office/drawing/2014/main" id="{A6FCDB11-A100-7245-E361-CAA4FF4F7452}"/>
              </a:ext>
            </a:extLst>
          </p:cNvPr>
          <p:cNvSpPr>
            <a:spLocks noGrp="1"/>
          </p:cNvSpPr>
          <p:nvPr>
            <p:ph idx="1"/>
          </p:nvPr>
        </p:nvSpPr>
        <p:spPr/>
        <p:txBody>
          <a:bodyPr/>
          <a:lstStyle/>
          <a:p>
            <a:pPr>
              <a:spcBef>
                <a:spcPts val="600"/>
              </a:spcBef>
              <a:spcAft>
                <a:spcPts val="600"/>
              </a:spcAft>
            </a:pPr>
            <a:r>
              <a:rPr lang="en-US" sz="2000" dirty="0">
                <a:solidFill>
                  <a:schemeClr val="tx2"/>
                </a:solidFill>
              </a:rPr>
              <a:t>Revisions to reflect RUC ASDCs will be made to Protocol Section 5.5.2 (2)</a:t>
            </a:r>
          </a:p>
          <a:p>
            <a:pPr lvl="1">
              <a:spcBef>
                <a:spcPts val="600"/>
              </a:spcBef>
              <a:spcAft>
                <a:spcPts val="600"/>
              </a:spcAft>
            </a:pPr>
            <a:r>
              <a:rPr lang="en-US" sz="2000" dirty="0">
                <a:solidFill>
                  <a:schemeClr val="tx2"/>
                </a:solidFill>
              </a:rPr>
              <a:t>Language will be derived largely from Protocol Section 4.4.12: Determination of Ancillary Service Demand Curves for the Day-Ahead Market and the Real-Time Market</a:t>
            </a:r>
          </a:p>
          <a:p>
            <a:pPr lvl="1">
              <a:spcBef>
                <a:spcPts val="600"/>
              </a:spcBef>
              <a:spcAft>
                <a:spcPts val="600"/>
              </a:spcAft>
            </a:pPr>
            <a:r>
              <a:rPr lang="en-US" sz="2000" dirty="0">
                <a:solidFill>
                  <a:schemeClr val="tx2"/>
                </a:solidFill>
              </a:rPr>
              <a:t>Language in this section is being updated to reflect IMM’s ASDC proposal and will be incorporate and applied in parallel to Section 5.5.2</a:t>
            </a:r>
          </a:p>
        </p:txBody>
      </p:sp>
      <p:sp>
        <p:nvSpPr>
          <p:cNvPr id="4" name="Slide Number Placeholder 3">
            <a:extLst>
              <a:ext uri="{FF2B5EF4-FFF2-40B4-BE49-F238E27FC236}">
                <a16:creationId xmlns:a16="http://schemas.microsoft.com/office/drawing/2014/main" id="{2D6BE3CA-676E-0791-B5EE-8E2F7C3ABE1D}"/>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136878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B6F6-A0A0-F8BC-9048-DE66EC65805B}"/>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9F366AE3-2BAC-FEC4-2512-34322D5905DD}"/>
              </a:ext>
            </a:extLst>
          </p:cNvPr>
          <p:cNvSpPr>
            <a:spLocks noGrp="1"/>
          </p:cNvSpPr>
          <p:nvPr>
            <p:ph idx="1"/>
          </p:nvPr>
        </p:nvSpPr>
        <p:spPr/>
        <p:txBody>
          <a:bodyPr/>
          <a:lstStyle/>
          <a:p>
            <a:r>
              <a:rPr lang="en-US" sz="2000" dirty="0">
                <a:solidFill>
                  <a:schemeClr val="tx2"/>
                </a:solidFill>
              </a:rPr>
              <a:t>Provide analysis and discussion to inform a recommendation at next RTC+B Task Force meeting on 1/23</a:t>
            </a:r>
          </a:p>
        </p:txBody>
      </p:sp>
      <p:sp>
        <p:nvSpPr>
          <p:cNvPr id="4" name="Slide Number Placeholder 3">
            <a:extLst>
              <a:ext uri="{FF2B5EF4-FFF2-40B4-BE49-F238E27FC236}">
                <a16:creationId xmlns:a16="http://schemas.microsoft.com/office/drawing/2014/main" id="{467D51A1-9E04-1620-D815-0092E1297635}"/>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07453249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elements/1.1/"/>
    <ds:schemaRef ds:uri="cf8c9251-373f-4ee3-86cf-d97122226a81"/>
    <ds:schemaRef ds:uri="http://schemas.microsoft.com/office/infopath/2007/PartnerControls"/>
    <ds:schemaRef ds:uri="http://schemas.microsoft.com/office/2006/metadata/properties"/>
    <ds:schemaRef ds:uri="5f527160-b6a2-448e-b210-55bbe2178a90"/>
    <ds:schemaRef ds:uri="http://purl.org/dc/dcmitype/"/>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FA8119FE-F4FF-481E-B61E-86EAA937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13563</TotalTime>
  <Words>566</Words>
  <Application>Microsoft Office PowerPoint</Application>
  <PresentationFormat>On-screen Show (4:3)</PresentationFormat>
  <Paragraphs>52</Paragraphs>
  <Slides>7</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7</vt:i4>
      </vt:variant>
    </vt:vector>
  </HeadingPairs>
  <TitlesOfParts>
    <vt:vector size="16" baseType="lpstr">
      <vt:lpstr>Arial</vt:lpstr>
      <vt:lpstr>Calibri</vt:lpstr>
      <vt:lpstr>Courier New</vt:lpstr>
      <vt:lpstr>Wingdings</vt:lpstr>
      <vt:lpstr>1_Custom Design</vt:lpstr>
      <vt:lpstr>Office Theme</vt:lpstr>
      <vt:lpstr>Custom Design</vt:lpstr>
      <vt:lpstr>1_Office Theme</vt:lpstr>
      <vt:lpstr>2_Office Theme</vt:lpstr>
      <vt:lpstr>PowerPoint Presentation</vt:lpstr>
      <vt:lpstr>Agenda</vt:lpstr>
      <vt:lpstr>Recap</vt:lpstr>
      <vt:lpstr>Review and Analysis Approach</vt:lpstr>
      <vt:lpstr>Review Con’d</vt:lpstr>
      <vt:lpstr>Protocol Revisions</vt:lpstr>
      <vt:lpstr>Next Steps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13</cp:revision>
  <cp:lastPrinted>2020-02-05T17:47:59Z</cp:lastPrinted>
  <dcterms:created xsi:type="dcterms:W3CDTF">2016-01-21T15:20:31Z</dcterms:created>
  <dcterms:modified xsi:type="dcterms:W3CDTF">2025-01-10T19:59:35Z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2023-07-25T13:34:51Z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f437fdcb-bdac-4a88-b4ec-efbb3fd6b707</vt:lpwstr>
  </property>
  <property fmtid="{D5CDD505-2E9C-101B-9397-08002B2CF9AE}" pid="9" name="MSIP_Label_7084cbda-52b8-46fb-a7b7-cb5bd465ed85_ContentBits">
    <vt:lpwstr>0</vt:lpwstr>
  </property>
  <property fmtid="{D5CDD505-2E9C-101B-9397-08002B2CF9AE}" pid="10" name="MediaServiceImageTags">
    <vt:lpwstr/>
  </property>
</Properties>
</file>