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9"/>
  </p:notesMasterIdLst>
  <p:handoutMasterIdLst>
    <p:handoutMasterId r:id="rId10"/>
  </p:handoutMasterIdLst>
  <p:sldIdLst>
    <p:sldId id="260" r:id="rId6"/>
    <p:sldId id="327" r:id="rId7"/>
    <p:sldId id="329" r:id="rId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280" autoAdjust="0"/>
  </p:normalViewPr>
  <p:slideViewPr>
    <p:cSldViewPr showGuides="1">
      <p:cViewPr varScale="1">
        <p:scale>
          <a:sx n="95" d="100"/>
          <a:sy n="95" d="100"/>
        </p:scale>
        <p:origin x="2028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1/3/2025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1/3/2025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44901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28202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90600"/>
            <a:ext cx="8534400" cy="5052221"/>
          </a:xfrm>
          <a:prstGeom prst="rect">
            <a:avLst/>
          </a:prstGeom>
        </p:spPr>
        <p:txBody>
          <a:bodyPr/>
          <a:lstStyle>
            <a:lvl1pPr>
              <a:defRPr sz="26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200">
                <a:solidFill>
                  <a:schemeClr val="tx2"/>
                </a:solidFill>
              </a:defRPr>
            </a:lvl3pPr>
            <a:lvl4pPr>
              <a:defRPr sz="2100">
                <a:solidFill>
                  <a:schemeClr val="tx2"/>
                </a:solidFill>
              </a:defRPr>
            </a:lvl4pPr>
            <a:lvl5pPr>
              <a:defRPr sz="20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/>
              <a:t>Footer text goes here.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dirty="0"/>
              <a:t>Footer text goes here.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6286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29150" y="990601"/>
            <a:ext cx="3886200" cy="4800600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76478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Footer text goes here.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4676" y="6553200"/>
            <a:ext cx="21350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 – 12/6/23 MWG to WMS</a:t>
            </a:r>
            <a:endParaRPr lang="en-US" sz="1000" b="1" dirty="0">
              <a:solidFill>
                <a:schemeClr val="tx2"/>
              </a:solidFill>
            </a:endParaRPr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206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1" r:id="rId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819400"/>
            <a:ext cx="52578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2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Meter Working Group Update</a:t>
            </a:r>
          </a:p>
          <a:p>
            <a:r>
              <a:rPr lang="en-US">
                <a:solidFill>
                  <a:schemeClr val="tx2"/>
                </a:solidFill>
              </a:rPr>
              <a:t>Michael Blum, MWG Chair </a:t>
            </a:r>
            <a:endParaRPr lang="en-US" dirty="0">
              <a:solidFill>
                <a:schemeClr val="tx2"/>
              </a:solidFill>
            </a:endParaRPr>
          </a:p>
          <a:p>
            <a:endParaRPr lang="en-US" dirty="0">
              <a:solidFill>
                <a:schemeClr val="tx2"/>
              </a:solidFill>
            </a:endParaRPr>
          </a:p>
          <a:p>
            <a:r>
              <a:rPr lang="en-US" dirty="0">
                <a:solidFill>
                  <a:schemeClr val="tx2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December 19, 2024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899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SMOGRR028 Discussion (Loss Comp. Current Limiting Reactors)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78781" y="1143000"/>
            <a:ext cx="8305800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latin typeface="TradeGothic LT" panose="020B0506030503020504" pitchFamily="34" charset="0"/>
                <a:ea typeface="TradeGothic LT" panose="020B0506030503020504" pitchFamily="34" charset="0"/>
              </a:rPr>
              <a:t>Reviewed comments from TDSP (CenterPoint Energy)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latin typeface="TradeGothic LT" panose="020B0506030503020504" pitchFamily="34" charset="0"/>
                <a:ea typeface="TradeGothic LT" panose="020B0506030503020504" pitchFamily="34" charset="0"/>
              </a:rPr>
              <a:t>Other TDSPs voiced additional suggestions during meeting and a MWG Edit for SMOGRR was created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latin typeface="TradeGothic LT" panose="020B0506030503020504" pitchFamily="34" charset="0"/>
                <a:ea typeface="TradeGothic LT" panose="020B0506030503020504" pitchFamily="34" charset="0"/>
              </a:rPr>
              <a:t>Revisions included responsibility of Owners to provide TDSP with needed value to perform calculations</a:t>
            </a:r>
          </a:p>
          <a:p>
            <a:pPr marL="742950" lvl="2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latin typeface="TradeGothic LT" panose="020B0506030503020504" pitchFamily="34" charset="0"/>
                <a:ea typeface="TradeGothic LT" panose="020B0506030503020504" pitchFamily="34" charset="0"/>
              </a:rPr>
              <a:t>MWG Edits to SMOGRR were distributed to stakeholder after meeting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latin typeface="TradeGothic LT" panose="020B0506030503020504" pitchFamily="34" charset="0"/>
                <a:ea typeface="TradeGothic LT" panose="020B0506030503020504" pitchFamily="34" charset="0"/>
              </a:rPr>
              <a:t>Scenarios were presented illustrating when Loss Compensation for Current Limiting Reactors would or wouldn’t be required. </a:t>
            </a:r>
            <a:endParaRPr lang="en-US" sz="2000" kern="0" dirty="0">
              <a:latin typeface="TradeGothic LT" panose="020B0506030503020504" pitchFamily="34" charset="0"/>
              <a:ea typeface="TradeGothic LT" panose="020B05060305030205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sz="2400" kern="0" dirty="0">
                <a:latin typeface="TradeGothic LT" panose="020B0506030503020504" pitchFamily="34" charset="0"/>
              </a:rPr>
              <a:t>MWG recommends approval of SMOGRR028 with MWG Dec 2024 comments.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kern="0" dirty="0">
              <a:solidFill>
                <a:srgbClr val="000000"/>
              </a:solidFill>
              <a:latin typeface="TradeGothic LT" panose="020B0506030503020504" pitchFamily="34" charset="0"/>
              <a:ea typeface="TradeGothic LT" panose="020B0506030503020504" pitchFamily="34" charset="0"/>
            </a:endParaRPr>
          </a:p>
          <a:p>
            <a:pPr marL="285750" lvl="1" indent="-285750">
              <a:buFont typeface="Arial" panose="020B0604020202020204" pitchFamily="34" charset="0"/>
              <a:buChar char="•"/>
            </a:pPr>
            <a:endParaRPr lang="en-US" sz="2000" dirty="0">
              <a:latin typeface="TradeGothic LT" panose="020B0506030503020504" pitchFamily="34" charset="0"/>
              <a:ea typeface="TradeGothic LT" panose="020B05060305030205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A482B36-00CD-E766-B72F-D57EB07FA389}"/>
              </a:ext>
            </a:extLst>
          </p:cNvPr>
          <p:cNvSpPr txBox="1"/>
          <p:nvPr/>
        </p:nvSpPr>
        <p:spPr>
          <a:xfrm>
            <a:off x="114300" y="6579824"/>
            <a:ext cx="22479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/>
              <a:t>PUBLIC - 1/8/25 MWG TO WMS</a:t>
            </a:r>
          </a:p>
        </p:txBody>
      </p:sp>
    </p:spTree>
    <p:extLst>
      <p:ext uri="{BB962C8B-B14F-4D97-AF65-F5344CB8AC3E}">
        <p14:creationId xmlns:p14="http://schemas.microsoft.com/office/powerpoint/2010/main" val="2887146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18318"/>
          </a:xfrm>
        </p:spPr>
        <p:txBody>
          <a:bodyPr/>
          <a:lstStyle/>
          <a:p>
            <a:r>
              <a:rPr lang="en-US" b="1" dirty="0">
                <a:solidFill>
                  <a:schemeClr val="accent1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Other MWG Discussion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381000" y="914400"/>
            <a:ext cx="8001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2025 Leadership – Michael Blum (Chair) is stepping down</a:t>
            </a:r>
          </a:p>
          <a:p>
            <a:pPr marL="285750" lvl="1" indent="-285750">
              <a:buFont typeface="Arial" panose="020B0604020202020204" pitchFamily="34" charset="0"/>
              <a:buChar char="•"/>
            </a:pPr>
            <a:r>
              <a:rPr lang="en-US" altLang="en-US" sz="2400" kern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Kyle Stuckly (Vice Chair</a:t>
            </a:r>
            <a:r>
              <a:rPr lang="en-US" altLang="en-US" sz="2400" kern="0" dirty="0">
                <a:solidFill>
                  <a:srgbClr val="000000"/>
                </a:solidFill>
                <a:latin typeface="TradeGothic LT" panose="020B0506030503020504" pitchFamily="34" charset="0"/>
                <a:ea typeface="TradeGothic LT" panose="020B0506030503020504" pitchFamily="34" charset="0"/>
              </a:rPr>
              <a:t>) has expressed interest in Chair role and has support from his management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9BE86A7-1ECD-A449-978F-79C9A8896F6C}"/>
              </a:ext>
            </a:extLst>
          </p:cNvPr>
          <p:cNvSpPr txBox="1"/>
          <p:nvPr/>
        </p:nvSpPr>
        <p:spPr>
          <a:xfrm>
            <a:off x="114300" y="6579824"/>
            <a:ext cx="21717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/>
              <a:t>PUBLIC - 1/10/24 MWG TO WMS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26DBAFA-36B6-51A6-1289-A06CA8C4223B}"/>
              </a:ext>
            </a:extLst>
          </p:cNvPr>
          <p:cNvSpPr txBox="1"/>
          <p:nvPr/>
        </p:nvSpPr>
        <p:spPr>
          <a:xfrm>
            <a:off x="114300" y="6579824"/>
            <a:ext cx="224790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000" b="1" dirty="0"/>
              <a:t>PUBLIC - 1/8/25 MWG TO WMS</a:t>
            </a:r>
          </a:p>
        </p:txBody>
      </p:sp>
    </p:spTree>
    <p:extLst>
      <p:ext uri="{BB962C8B-B14F-4D97-AF65-F5344CB8AC3E}">
        <p14:creationId xmlns:p14="http://schemas.microsoft.com/office/powerpoint/2010/main" val="2675425085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 v.2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EC7"/>
      </a:accent1>
      <a:accent2>
        <a:srgbClr val="5B6770"/>
      </a:accent2>
      <a:accent3>
        <a:srgbClr val="26D07C"/>
      </a:accent3>
      <a:accent4>
        <a:srgbClr val="003865"/>
      </a:accent4>
      <a:accent5>
        <a:srgbClr val="685BC7"/>
      </a:accent5>
      <a:accent6>
        <a:srgbClr val="890C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9D3683894B5264EB8E83338F6BA777E" ma:contentTypeVersion="0" ma:contentTypeDescription="Create a new document." ma:contentTypeScope="" ma:versionID="6d9fae79e75f4a0e2854e81853c40662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3B813C5-B896-4665-8CDA-23C23DD459F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openxmlformats.org/package/2006/metadata/core-properti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12704</TotalTime>
  <Words>152</Words>
  <Application>Microsoft Office PowerPoint</Application>
  <PresentationFormat>On-screen Show (4:3)</PresentationFormat>
  <Paragraphs>21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TradeGothic LT</vt:lpstr>
      <vt:lpstr>1_Custom Design</vt:lpstr>
      <vt:lpstr>Office Theme</vt:lpstr>
      <vt:lpstr>PowerPoint Presentation</vt:lpstr>
      <vt:lpstr>SMOGRR028 Discussion (Loss Comp. Current Limiting Reactors)</vt:lpstr>
      <vt:lpstr>Other MWG Discussion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Clifton, Suzy</cp:lastModifiedBy>
  <cp:revision>342</cp:revision>
  <cp:lastPrinted>2016-01-21T20:53:15Z</cp:lastPrinted>
  <dcterms:created xsi:type="dcterms:W3CDTF">2016-01-21T15:20:31Z</dcterms:created>
  <dcterms:modified xsi:type="dcterms:W3CDTF">2025-01-03T20:59:23Z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0x010100D9D3683894B5264EB8E83338F6BA777E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2023-10-19T12:53:30Z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9cb86894-6c01-44dd-96c7-ac59748ed38e</vt:lpwstr>
  </property>
  <property fmtid="{D5CDD505-2E9C-101B-9397-08002B2CF9AE}" pid="9" name="MSIP_Label_7084cbda-52b8-46fb-a7b7-cb5bd465ed85_ContentBits">
    <vt:lpwstr>0</vt:lpwstr>
  </property>
  <property fmtid="{D5CDD505-2E9C-101B-9397-08002B2CF9AE}" pid="10" name="MSIP_Label_e3ac3a1a-de19-428b-b395-6d250d7743fb_Enabled">
    <vt:lpwstr>true</vt:lpwstr>
  </property>
  <property fmtid="{D5CDD505-2E9C-101B-9397-08002B2CF9AE}" pid="11" name="MSIP_Label_e3ac3a1a-de19-428b-b395-6d250d7743fb_SetDate">
    <vt:lpwstr>2023-11-16T21:19:10Z</vt:lpwstr>
  </property>
  <property fmtid="{D5CDD505-2E9C-101B-9397-08002B2CF9AE}" pid="12" name="MSIP_Label_e3ac3a1a-de19-428b-b395-6d250d7743fb_Method">
    <vt:lpwstr>Standard</vt:lpwstr>
  </property>
  <property fmtid="{D5CDD505-2E9C-101B-9397-08002B2CF9AE}" pid="13" name="MSIP_Label_e3ac3a1a-de19-428b-b395-6d250d7743fb_Name">
    <vt:lpwstr>Internal Use Only</vt:lpwstr>
  </property>
  <property fmtid="{D5CDD505-2E9C-101B-9397-08002B2CF9AE}" pid="14" name="MSIP_Label_e3ac3a1a-de19-428b-b395-6d250d7743fb_SiteId">
    <vt:lpwstr>88cc5fd7-fd78-44b6-ad75-b6915088974f</vt:lpwstr>
  </property>
  <property fmtid="{D5CDD505-2E9C-101B-9397-08002B2CF9AE}" pid="15" name="MSIP_Label_e3ac3a1a-de19-428b-b395-6d250d7743fb_ActionId">
    <vt:lpwstr>489110ee-bc3d-4157-bf1c-cea6f674724a</vt:lpwstr>
  </property>
  <property fmtid="{D5CDD505-2E9C-101B-9397-08002B2CF9AE}" pid="16" name="MSIP_Label_e3ac3a1a-de19-428b-b395-6d250d7743fb_ContentBits">
    <vt:lpwstr>0</vt:lpwstr>
  </property>
</Properties>
</file>