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4"/>
  </p:sldMasterIdLst>
  <p:notesMasterIdLst>
    <p:notesMasterId r:id="rId14"/>
  </p:notesMasterIdLst>
  <p:sldIdLst>
    <p:sldId id="256" r:id="rId5"/>
    <p:sldId id="382" r:id="rId6"/>
    <p:sldId id="375" r:id="rId7"/>
    <p:sldId id="374" r:id="rId8"/>
    <p:sldId id="380" r:id="rId9"/>
    <p:sldId id="377" r:id="rId10"/>
    <p:sldId id="378" r:id="rId11"/>
    <p:sldId id="381" r:id="rId12"/>
    <p:sldId id="38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3A1686-DB48-4FE7-B9C3-746FD5DBF25F}" v="1" dt="2024-12-19T18:27:41.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8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y Carter" userId="0d9ade77-4c3b-4c7e-8ee8-a0f9134fd306" providerId="ADAL" clId="{DA3A1686-DB48-4FE7-B9C3-746FD5DBF25F}"/>
    <pc:docChg chg="custSel modSld">
      <pc:chgData name="Cathey Carter" userId="0d9ade77-4c3b-4c7e-8ee8-a0f9134fd306" providerId="ADAL" clId="{DA3A1686-DB48-4FE7-B9C3-746FD5DBF25F}" dt="2024-12-19T18:55:07.696" v="570" actId="20577"/>
      <pc:docMkLst>
        <pc:docMk/>
      </pc:docMkLst>
      <pc:sldChg chg="addSp delSp modSp mod">
        <pc:chgData name="Cathey Carter" userId="0d9ade77-4c3b-4c7e-8ee8-a0f9134fd306" providerId="ADAL" clId="{DA3A1686-DB48-4FE7-B9C3-746FD5DBF25F}" dt="2024-12-19T18:44:20.143" v="292" actId="14100"/>
        <pc:sldMkLst>
          <pc:docMk/>
          <pc:sldMk cId="403485080" sldId="377"/>
        </pc:sldMkLst>
        <pc:spChg chg="add del mod">
          <ac:chgData name="Cathey Carter" userId="0d9ade77-4c3b-4c7e-8ee8-a0f9134fd306" providerId="ADAL" clId="{DA3A1686-DB48-4FE7-B9C3-746FD5DBF25F}" dt="2024-12-19T18:27:41.249" v="1"/>
          <ac:spMkLst>
            <pc:docMk/>
            <pc:sldMk cId="403485080" sldId="377"/>
            <ac:spMk id="7" creationId="{61C2D04A-9DA7-0F24-476F-15011CE0FB37}"/>
          </ac:spMkLst>
        </pc:spChg>
        <pc:graphicFrameChg chg="add mod modGraphic">
          <ac:chgData name="Cathey Carter" userId="0d9ade77-4c3b-4c7e-8ee8-a0f9134fd306" providerId="ADAL" clId="{DA3A1686-DB48-4FE7-B9C3-746FD5DBF25F}" dt="2024-12-19T18:44:20.143" v="292" actId="14100"/>
          <ac:graphicFrameMkLst>
            <pc:docMk/>
            <pc:sldMk cId="403485080" sldId="377"/>
            <ac:graphicFrameMk id="8" creationId="{D7934132-FE30-EF09-568A-6DDAC793C064}"/>
          </ac:graphicFrameMkLst>
        </pc:graphicFrameChg>
        <pc:graphicFrameChg chg="del">
          <ac:chgData name="Cathey Carter" userId="0d9ade77-4c3b-4c7e-8ee8-a0f9134fd306" providerId="ADAL" clId="{DA3A1686-DB48-4FE7-B9C3-746FD5DBF25F}" dt="2024-12-19T18:27:14.311" v="0" actId="21"/>
          <ac:graphicFrameMkLst>
            <pc:docMk/>
            <pc:sldMk cId="403485080" sldId="377"/>
            <ac:graphicFrameMk id="9" creationId="{893F08B8-53D9-D40C-8F0C-3DE3B36A7C29}"/>
          </ac:graphicFrameMkLst>
        </pc:graphicFrameChg>
      </pc:sldChg>
      <pc:sldChg chg="modSp mod">
        <pc:chgData name="Cathey Carter" userId="0d9ade77-4c3b-4c7e-8ee8-a0f9134fd306" providerId="ADAL" clId="{DA3A1686-DB48-4FE7-B9C3-746FD5DBF25F}" dt="2024-12-19T18:32:28.295" v="131" actId="6549"/>
        <pc:sldMkLst>
          <pc:docMk/>
          <pc:sldMk cId="3141910516" sldId="381"/>
        </pc:sldMkLst>
        <pc:spChg chg="mod">
          <ac:chgData name="Cathey Carter" userId="0d9ade77-4c3b-4c7e-8ee8-a0f9134fd306" providerId="ADAL" clId="{DA3A1686-DB48-4FE7-B9C3-746FD5DBF25F}" dt="2024-12-19T18:32:28.295" v="131" actId="6549"/>
          <ac:spMkLst>
            <pc:docMk/>
            <pc:sldMk cId="3141910516" sldId="381"/>
            <ac:spMk id="3" creationId="{9D12B055-301A-89EA-1614-BF6CBD086790}"/>
          </ac:spMkLst>
        </pc:spChg>
      </pc:sldChg>
      <pc:sldChg chg="modSp mod">
        <pc:chgData name="Cathey Carter" userId="0d9ade77-4c3b-4c7e-8ee8-a0f9134fd306" providerId="ADAL" clId="{DA3A1686-DB48-4FE7-B9C3-746FD5DBF25F}" dt="2024-12-19T18:55:07.696" v="570" actId="20577"/>
        <pc:sldMkLst>
          <pc:docMk/>
          <pc:sldMk cId="3105101464" sldId="383"/>
        </pc:sldMkLst>
        <pc:spChg chg="mod">
          <ac:chgData name="Cathey Carter" userId="0d9ade77-4c3b-4c7e-8ee8-a0f9134fd306" providerId="ADAL" clId="{DA3A1686-DB48-4FE7-B9C3-746FD5DBF25F}" dt="2024-12-19T18:37:38.028" v="174" actId="20577"/>
          <ac:spMkLst>
            <pc:docMk/>
            <pc:sldMk cId="3105101464" sldId="383"/>
            <ac:spMk id="2" creationId="{4E127211-78DA-3052-0786-B88E1D46A0A8}"/>
          </ac:spMkLst>
        </pc:spChg>
        <pc:spChg chg="mod">
          <ac:chgData name="Cathey Carter" userId="0d9ade77-4c3b-4c7e-8ee8-a0f9134fd306" providerId="ADAL" clId="{DA3A1686-DB48-4FE7-B9C3-746FD5DBF25F}" dt="2024-12-19T18:55:07.696" v="570" actId="20577"/>
          <ac:spMkLst>
            <pc:docMk/>
            <pc:sldMk cId="3105101464" sldId="383"/>
            <ac:spMk id="3" creationId="{E57ABA21-4C65-D8FA-936E-9C3E773421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65B2D-85B9-44A9-828A-EF67F48EE1C6}" type="datetimeFigureOut">
              <a:rPr lang="en-US" smtClean="0"/>
              <a:t>12/19/2024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EABA41-67A8-4E75-98A2-F59E4CABBB46}" type="slidenum">
              <a:rPr lang="en-US" smtClean="0"/>
              <a:t>‹#›</a:t>
            </a:fld>
            <a:endParaRPr lang="en-US"/>
          </a:p>
        </p:txBody>
      </p:sp>
    </p:spTree>
    <p:extLst>
      <p:ext uri="{BB962C8B-B14F-4D97-AF65-F5344CB8AC3E}">
        <p14:creationId xmlns:p14="http://schemas.microsoft.com/office/powerpoint/2010/main" val="2803548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64634" y="1122363"/>
            <a:ext cx="7763774" cy="2387600"/>
          </a:xfrm>
        </p:spPr>
        <p:txBody>
          <a:bodyPr anchor="b"/>
          <a:lstStyle>
            <a:lvl1pPr algn="ctr">
              <a:defRPr sz="6000" baseline="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3864633" y="3602038"/>
            <a:ext cx="776377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E724DBE-6228-47B3-A517-F620361E63F5}" type="datetime1">
              <a:rPr lang="en-US" smtClean="0"/>
              <a:pPr/>
              <a:t>12/19/2024</a:t>
            </a:fld>
            <a:endParaRPr lang="en-US" dirty="0"/>
          </a:p>
        </p:txBody>
      </p:sp>
      <p:sp>
        <p:nvSpPr>
          <p:cNvPr id="5" name="Footer Placeholder 4"/>
          <p:cNvSpPr>
            <a:spLocks noGrp="1"/>
          </p:cNvSpPr>
          <p:nvPr>
            <p:ph type="ftr" sz="quarter" idx="11"/>
          </p:nvPr>
        </p:nvSpPr>
        <p:spPr/>
        <p:txBody>
          <a:bodyPr/>
          <a:lstStyle/>
          <a:p>
            <a:r>
              <a:rPr lang="en-US"/>
              <a:t>www.gridaxon.io </a:t>
            </a:r>
          </a:p>
        </p:txBody>
      </p:sp>
      <p:sp>
        <p:nvSpPr>
          <p:cNvPr id="6" name="Slide Number Placeholder 5"/>
          <p:cNvSpPr>
            <a:spLocks noGrp="1"/>
          </p:cNvSpPr>
          <p:nvPr>
            <p:ph type="sldNum" sz="quarter" idx="12"/>
          </p:nvPr>
        </p:nvSpPr>
        <p:spPr/>
        <p:txBody>
          <a:bodyPr/>
          <a:lstStyle/>
          <a:p>
            <a:fld id="{86CC152E-65AF-4417-8D00-EBAF7FF9996C}" type="slidenum">
              <a:rPr lang="en-US" smtClean="0"/>
              <a:t>‹#›</a:t>
            </a:fld>
            <a:endParaRPr lang="en-US"/>
          </a:p>
        </p:txBody>
      </p:sp>
      <p:pic>
        <p:nvPicPr>
          <p:cNvPr id="8" name="Picture 7" descr="A picture containing sky, outdoor, pylon, day&#10;&#10;Description automatically generated">
            <a:extLst>
              <a:ext uri="{FF2B5EF4-FFF2-40B4-BE49-F238E27FC236}">
                <a16:creationId xmlns:a16="http://schemas.microsoft.com/office/drawing/2014/main" id="{9D09F5F1-ECEF-4019-B44E-5F5DC9670F5E}"/>
              </a:ext>
            </a:extLst>
          </p:cNvPr>
          <p:cNvPicPr/>
          <p:nvPr userDrawn="1"/>
        </p:nvPicPr>
        <p:blipFill rotWithShape="1">
          <a:blip r:embed="rId2"/>
          <a:srcRect l="5370" r="29608"/>
          <a:stretch/>
        </p:blipFill>
        <p:spPr>
          <a:xfrm>
            <a:off x="-1" y="1274762"/>
            <a:ext cx="3864634" cy="3962400"/>
          </a:xfrm>
          <a:prstGeom prst="rect">
            <a:avLst/>
          </a:prstGeom>
        </p:spPr>
      </p:pic>
      <p:pic>
        <p:nvPicPr>
          <p:cNvPr id="10" name="Picture 9">
            <a:extLst>
              <a:ext uri="{FF2B5EF4-FFF2-40B4-BE49-F238E27FC236}">
                <a16:creationId xmlns:a16="http://schemas.microsoft.com/office/drawing/2014/main" id="{CD57B436-EF63-4D08-BCEA-1598B4848F7C}"/>
              </a:ext>
            </a:extLst>
          </p:cNvPr>
          <p:cNvPicPr/>
          <p:nvPr userDrawn="1"/>
        </p:nvPicPr>
        <p:blipFill>
          <a:blip r:embed="rId3">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53594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9/9/2021</a:t>
            </a:r>
          </a:p>
        </p:txBody>
      </p:sp>
      <p:sp>
        <p:nvSpPr>
          <p:cNvPr id="5" name="Footer Placeholder 4"/>
          <p:cNvSpPr>
            <a:spLocks noGrp="1"/>
          </p:cNvSpPr>
          <p:nvPr>
            <p:ph type="ftr" sz="quarter" idx="11"/>
          </p:nvPr>
        </p:nvSpPr>
        <p:spPr/>
        <p:txBody>
          <a:bodyPr/>
          <a:lstStyle/>
          <a:p>
            <a:r>
              <a:rPr lang="en-US"/>
              <a:t>www.gridaxon.io </a:t>
            </a:r>
          </a:p>
        </p:txBody>
      </p:sp>
      <p:sp>
        <p:nvSpPr>
          <p:cNvPr id="6" name="Slide Number Placeholder 5"/>
          <p:cNvSpPr>
            <a:spLocks noGrp="1"/>
          </p:cNvSpPr>
          <p:nvPr>
            <p:ph type="sldNum" sz="quarter" idx="12"/>
          </p:nvPr>
        </p:nvSpPr>
        <p:spPr/>
        <p:txBody>
          <a:bodyPr/>
          <a:lstStyle/>
          <a:p>
            <a:fld id="{86CC152E-65AF-4417-8D00-EBAF7FF9996C}" type="slidenum">
              <a:rPr lang="en-US" smtClean="0"/>
              <a:t>‹#›</a:t>
            </a:fld>
            <a:endParaRPr lang="en-US"/>
          </a:p>
        </p:txBody>
      </p:sp>
      <p:pic>
        <p:nvPicPr>
          <p:cNvPr id="7" name="Picture 6">
            <a:extLst>
              <a:ext uri="{FF2B5EF4-FFF2-40B4-BE49-F238E27FC236}">
                <a16:creationId xmlns:a16="http://schemas.microsoft.com/office/drawing/2014/main" id="{A684411F-E80B-4C87-1B0D-A083915B1CA0}"/>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31863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solidFill>
                  <a:schemeClr val="accent1"/>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F88A08C-CD33-42A6-8413-30FAC06D6904}" type="datetime1">
              <a:rPr lang="en-US" smtClean="0"/>
              <a:pPr/>
              <a:t>12/19/2024</a:t>
            </a:fld>
            <a:endParaRPr lang="en-US" dirty="0"/>
          </a:p>
        </p:txBody>
      </p:sp>
      <p:sp>
        <p:nvSpPr>
          <p:cNvPr id="5" name="Footer Placeholder 4"/>
          <p:cNvSpPr>
            <a:spLocks noGrp="1"/>
          </p:cNvSpPr>
          <p:nvPr>
            <p:ph type="ftr" sz="quarter" idx="11"/>
          </p:nvPr>
        </p:nvSpPr>
        <p:spPr/>
        <p:txBody>
          <a:bodyPr/>
          <a:lstStyle/>
          <a:p>
            <a:r>
              <a:rPr lang="en-US"/>
              <a:t>www.gridaxon.io </a:t>
            </a:r>
          </a:p>
        </p:txBody>
      </p:sp>
      <p:sp>
        <p:nvSpPr>
          <p:cNvPr id="6" name="Slide Number Placeholder 5"/>
          <p:cNvSpPr>
            <a:spLocks noGrp="1"/>
          </p:cNvSpPr>
          <p:nvPr>
            <p:ph type="sldNum" sz="quarter" idx="12"/>
          </p:nvPr>
        </p:nvSpPr>
        <p:spPr/>
        <p:txBody>
          <a:bodyPr/>
          <a:lstStyle/>
          <a:p>
            <a:fld id="{86CC152E-65AF-4417-8D00-EBAF7FF9996C}" type="slidenum">
              <a:rPr lang="en-US" smtClean="0"/>
              <a:t>‹#›</a:t>
            </a:fld>
            <a:endParaRPr lang="en-US"/>
          </a:p>
        </p:txBody>
      </p:sp>
    </p:spTree>
    <p:extLst>
      <p:ext uri="{BB962C8B-B14F-4D97-AF65-F5344CB8AC3E}">
        <p14:creationId xmlns:p14="http://schemas.microsoft.com/office/powerpoint/2010/main" val="150529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baseline="0">
                <a:solidFill>
                  <a:schemeClr val="accent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B414C14-AEC1-4532-B906-B661A7EDDAFF}" type="datetime1">
              <a:rPr lang="en-US" smtClean="0"/>
              <a:pPr/>
              <a:t>12/19/2024</a:t>
            </a:fld>
            <a:endParaRPr lang="en-US" dirty="0"/>
          </a:p>
        </p:txBody>
      </p:sp>
      <p:sp>
        <p:nvSpPr>
          <p:cNvPr id="5" name="Footer Placeholder 4"/>
          <p:cNvSpPr>
            <a:spLocks noGrp="1"/>
          </p:cNvSpPr>
          <p:nvPr>
            <p:ph type="ftr" sz="quarter" idx="11"/>
          </p:nvPr>
        </p:nvSpPr>
        <p:spPr/>
        <p:txBody>
          <a:bodyPr/>
          <a:lstStyle>
            <a:lvl1pPr>
              <a:defRPr sz="1200"/>
            </a:lvl1p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p:cNvSpPr>
            <a:spLocks noGrp="1"/>
          </p:cNvSpPr>
          <p:nvPr>
            <p:ph type="sldNum" sz="quarter" idx="12"/>
          </p:nvPr>
        </p:nvSpPr>
        <p:spPr/>
        <p:txBody>
          <a:bodyPr/>
          <a:lstStyle/>
          <a:p>
            <a:fld id="{86CC152E-65AF-4417-8D00-EBAF7FF9996C}" type="slidenum">
              <a:rPr lang="en-US" smtClean="0"/>
              <a:t>‹#›</a:t>
            </a:fld>
            <a:endParaRPr lang="en-US"/>
          </a:p>
        </p:txBody>
      </p:sp>
      <p:pic>
        <p:nvPicPr>
          <p:cNvPr id="8" name="Picture 7">
            <a:extLst>
              <a:ext uri="{FF2B5EF4-FFF2-40B4-BE49-F238E27FC236}">
                <a16:creationId xmlns:a16="http://schemas.microsoft.com/office/drawing/2014/main" id="{3676C87D-0D67-C261-537E-F94F54399144}"/>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732878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A541A3C-B5FD-4A4C-B051-2D8C883B125E}" type="datetime1">
              <a:rPr lang="en-US" smtClean="0"/>
              <a:pPr/>
              <a:t>12/19/2024</a:t>
            </a:fld>
            <a:endParaRPr lang="en-US" dirty="0"/>
          </a:p>
        </p:txBody>
      </p:sp>
      <p:sp>
        <p:nvSpPr>
          <p:cNvPr id="5" name="Footer Placeholder 4"/>
          <p:cNvSpPr>
            <a:spLocks noGrp="1"/>
          </p:cNvSpPr>
          <p:nvPr>
            <p:ph type="ftr" sz="quarter" idx="11"/>
          </p:nvPr>
        </p:nvSpPr>
        <p:spPr/>
        <p:txBody>
          <a:bodyPr/>
          <a:lstStyle/>
          <a:p>
            <a:r>
              <a:rPr lang="en-US"/>
              <a:t>www.gridaxon.io </a:t>
            </a:r>
          </a:p>
        </p:txBody>
      </p:sp>
      <p:sp>
        <p:nvSpPr>
          <p:cNvPr id="6" name="Slide Number Placeholder 5"/>
          <p:cNvSpPr>
            <a:spLocks noGrp="1"/>
          </p:cNvSpPr>
          <p:nvPr>
            <p:ph type="sldNum" sz="quarter" idx="12"/>
          </p:nvPr>
        </p:nvSpPr>
        <p:spPr/>
        <p:txBody>
          <a:bodyPr/>
          <a:lstStyle/>
          <a:p>
            <a:fld id="{86CC152E-65AF-4417-8D00-EBAF7FF9996C}" type="slidenum">
              <a:rPr lang="en-US" smtClean="0"/>
              <a:t>‹#›</a:t>
            </a:fld>
            <a:endParaRPr lang="en-US"/>
          </a:p>
        </p:txBody>
      </p:sp>
      <p:pic>
        <p:nvPicPr>
          <p:cNvPr id="7" name="Picture 6">
            <a:extLst>
              <a:ext uri="{FF2B5EF4-FFF2-40B4-BE49-F238E27FC236}">
                <a16:creationId xmlns:a16="http://schemas.microsoft.com/office/drawing/2014/main" id="{C203BBE9-F652-B174-BB43-B989579D0EDC}"/>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91882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F027D370-A0BC-46F1-9501-D3D7EA0F66F0}" type="datetime1">
              <a:rPr lang="en-US" smtClean="0"/>
              <a:pPr/>
              <a:t>12/19/2024</a:t>
            </a:fld>
            <a:endParaRPr lang="en-US" dirty="0"/>
          </a:p>
        </p:txBody>
      </p:sp>
      <p:sp>
        <p:nvSpPr>
          <p:cNvPr id="6" name="Footer Placeholder 5"/>
          <p:cNvSpPr>
            <a:spLocks noGrp="1"/>
          </p:cNvSpPr>
          <p:nvPr>
            <p:ph type="ftr" sz="quarter" idx="11"/>
          </p:nvPr>
        </p:nvSpPr>
        <p:spPr/>
        <p:txBody>
          <a:bodyPr/>
          <a:lstStyle/>
          <a:p>
            <a:r>
              <a:rPr lang="en-US"/>
              <a:t>www.gridaxon.io </a:t>
            </a:r>
          </a:p>
        </p:txBody>
      </p:sp>
      <p:sp>
        <p:nvSpPr>
          <p:cNvPr id="7" name="Slide Number Placeholder 6"/>
          <p:cNvSpPr>
            <a:spLocks noGrp="1"/>
          </p:cNvSpPr>
          <p:nvPr>
            <p:ph type="sldNum" sz="quarter" idx="12"/>
          </p:nvPr>
        </p:nvSpPr>
        <p:spPr/>
        <p:txBody>
          <a:bodyPr/>
          <a:lstStyle/>
          <a:p>
            <a:fld id="{86CC152E-65AF-4417-8D00-EBAF7FF9996C}" type="slidenum">
              <a:rPr lang="en-US" smtClean="0"/>
              <a:t>‹#›</a:t>
            </a:fld>
            <a:endParaRPr lang="en-US"/>
          </a:p>
        </p:txBody>
      </p:sp>
      <p:pic>
        <p:nvPicPr>
          <p:cNvPr id="8" name="Picture 7">
            <a:extLst>
              <a:ext uri="{FF2B5EF4-FFF2-40B4-BE49-F238E27FC236}">
                <a16:creationId xmlns:a16="http://schemas.microsoft.com/office/drawing/2014/main" id="{9F5EF471-7269-6D69-43AA-FC0C8DB2F5BE}"/>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68382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BC6A64A-359D-46DB-8BCF-16F63AB631A3}" type="datetime1">
              <a:rPr lang="en-US" smtClean="0"/>
              <a:pPr/>
              <a:t>12/19/2024</a:t>
            </a:fld>
            <a:endParaRPr lang="en-US" dirty="0"/>
          </a:p>
        </p:txBody>
      </p:sp>
      <p:sp>
        <p:nvSpPr>
          <p:cNvPr id="8" name="Footer Placeholder 7"/>
          <p:cNvSpPr>
            <a:spLocks noGrp="1"/>
          </p:cNvSpPr>
          <p:nvPr>
            <p:ph type="ftr" sz="quarter" idx="11"/>
          </p:nvPr>
        </p:nvSpPr>
        <p:spPr/>
        <p:txBody>
          <a:bodyPr/>
          <a:lstStyle/>
          <a:p>
            <a:r>
              <a:rPr lang="en-US"/>
              <a:t>www.gridaxon.io </a:t>
            </a:r>
          </a:p>
        </p:txBody>
      </p:sp>
      <p:sp>
        <p:nvSpPr>
          <p:cNvPr id="9" name="Slide Number Placeholder 8"/>
          <p:cNvSpPr>
            <a:spLocks noGrp="1"/>
          </p:cNvSpPr>
          <p:nvPr>
            <p:ph type="sldNum" sz="quarter" idx="12"/>
          </p:nvPr>
        </p:nvSpPr>
        <p:spPr/>
        <p:txBody>
          <a:bodyPr/>
          <a:lstStyle/>
          <a:p>
            <a:fld id="{86CC152E-65AF-4417-8D00-EBAF7FF9996C}" type="slidenum">
              <a:rPr lang="en-US" smtClean="0"/>
              <a:t>‹#›</a:t>
            </a:fld>
            <a:endParaRPr lang="en-US"/>
          </a:p>
        </p:txBody>
      </p:sp>
      <p:pic>
        <p:nvPicPr>
          <p:cNvPr id="10" name="Picture 9">
            <a:extLst>
              <a:ext uri="{FF2B5EF4-FFF2-40B4-BE49-F238E27FC236}">
                <a16:creationId xmlns:a16="http://schemas.microsoft.com/office/drawing/2014/main" id="{D5D7BA47-CB43-187F-2B64-06568F559A89}"/>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160126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p:cNvSpPr>
            <a:spLocks noGrp="1"/>
          </p:cNvSpPr>
          <p:nvPr>
            <p:ph type="dt" sz="half" idx="10"/>
          </p:nvPr>
        </p:nvSpPr>
        <p:spPr/>
        <p:txBody>
          <a:bodyPr/>
          <a:lstStyle>
            <a:lvl1pPr>
              <a:defRPr/>
            </a:lvl1pPr>
          </a:lstStyle>
          <a:p>
            <a:fld id="{BA029C4C-2F50-4175-BE27-B54176EAEF20}" type="datetime1">
              <a:rPr lang="en-US" smtClean="0"/>
              <a:pPr/>
              <a:t>12/19/2024</a:t>
            </a:fld>
            <a:endParaRPr lang="en-US" dirty="0"/>
          </a:p>
        </p:txBody>
      </p:sp>
      <p:sp>
        <p:nvSpPr>
          <p:cNvPr id="4" name="Footer Placeholder 3"/>
          <p:cNvSpPr>
            <a:spLocks noGrp="1"/>
          </p:cNvSpPr>
          <p:nvPr>
            <p:ph type="ftr" sz="quarter" idx="11"/>
          </p:nvPr>
        </p:nvSpPr>
        <p:spPr/>
        <p:txBody>
          <a:bodyPr/>
          <a:lstStyle/>
          <a:p>
            <a:r>
              <a:rPr lang="en-US"/>
              <a:t>www.gridaxon.io </a:t>
            </a:r>
          </a:p>
        </p:txBody>
      </p:sp>
      <p:sp>
        <p:nvSpPr>
          <p:cNvPr id="5" name="Slide Number Placeholder 4"/>
          <p:cNvSpPr>
            <a:spLocks noGrp="1"/>
          </p:cNvSpPr>
          <p:nvPr>
            <p:ph type="sldNum" sz="quarter" idx="12"/>
          </p:nvPr>
        </p:nvSpPr>
        <p:spPr/>
        <p:txBody>
          <a:bodyPr/>
          <a:lstStyle/>
          <a:p>
            <a:fld id="{86CC152E-65AF-4417-8D00-EBAF7FF9996C}" type="slidenum">
              <a:rPr lang="en-US" smtClean="0"/>
              <a:t>‹#›</a:t>
            </a:fld>
            <a:endParaRPr lang="en-US"/>
          </a:p>
        </p:txBody>
      </p:sp>
      <p:pic>
        <p:nvPicPr>
          <p:cNvPr id="6" name="Picture 5">
            <a:extLst>
              <a:ext uri="{FF2B5EF4-FFF2-40B4-BE49-F238E27FC236}">
                <a16:creationId xmlns:a16="http://schemas.microsoft.com/office/drawing/2014/main" id="{EB7DC558-6D7C-FDAA-DE12-B4098471F1E5}"/>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54367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82EEE97-A1B0-4D63-AF81-EC35270DD1A3}" type="datetime1">
              <a:rPr lang="en-US" smtClean="0"/>
              <a:pPr/>
              <a:t>12/19/2024</a:t>
            </a:fld>
            <a:endParaRPr lang="en-US" dirty="0"/>
          </a:p>
        </p:txBody>
      </p:sp>
      <p:sp>
        <p:nvSpPr>
          <p:cNvPr id="3" name="Footer Placeholder 2"/>
          <p:cNvSpPr>
            <a:spLocks noGrp="1"/>
          </p:cNvSpPr>
          <p:nvPr>
            <p:ph type="ftr" sz="quarter" idx="11"/>
          </p:nvPr>
        </p:nvSpPr>
        <p:spPr/>
        <p:txBody>
          <a:bodyPr/>
          <a:lstStyle/>
          <a:p>
            <a:r>
              <a:rPr lang="en-US"/>
              <a:t>www.gridaxon.io </a:t>
            </a:r>
          </a:p>
        </p:txBody>
      </p:sp>
      <p:sp>
        <p:nvSpPr>
          <p:cNvPr id="4" name="Slide Number Placeholder 3"/>
          <p:cNvSpPr>
            <a:spLocks noGrp="1"/>
          </p:cNvSpPr>
          <p:nvPr>
            <p:ph type="sldNum" sz="quarter" idx="12"/>
          </p:nvPr>
        </p:nvSpPr>
        <p:spPr/>
        <p:txBody>
          <a:bodyPr/>
          <a:lstStyle/>
          <a:p>
            <a:fld id="{86CC152E-65AF-4417-8D00-EBAF7FF9996C}" type="slidenum">
              <a:rPr lang="en-US" smtClean="0"/>
              <a:t>‹#›</a:t>
            </a:fld>
            <a:endParaRPr lang="en-US"/>
          </a:p>
        </p:txBody>
      </p:sp>
      <p:pic>
        <p:nvPicPr>
          <p:cNvPr id="5" name="Picture 4">
            <a:extLst>
              <a:ext uri="{FF2B5EF4-FFF2-40B4-BE49-F238E27FC236}">
                <a16:creationId xmlns:a16="http://schemas.microsoft.com/office/drawing/2014/main" id="{1384012B-191E-47AD-6090-FD1CB333B810}"/>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52277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2C85ACA3-A968-4D37-A73C-E36922FFF45D}" type="datetime1">
              <a:rPr lang="en-US" smtClean="0"/>
              <a:pPr/>
              <a:t>12/19/2024</a:t>
            </a:fld>
            <a:endParaRPr lang="en-US" dirty="0"/>
          </a:p>
        </p:txBody>
      </p:sp>
      <p:sp>
        <p:nvSpPr>
          <p:cNvPr id="6" name="Footer Placeholder 5"/>
          <p:cNvSpPr>
            <a:spLocks noGrp="1"/>
          </p:cNvSpPr>
          <p:nvPr>
            <p:ph type="ftr" sz="quarter" idx="11"/>
          </p:nvPr>
        </p:nvSpPr>
        <p:spPr/>
        <p:txBody>
          <a:bodyPr/>
          <a:lstStyle/>
          <a:p>
            <a:r>
              <a:rPr lang="en-US"/>
              <a:t>www.gridaxon.io </a:t>
            </a:r>
          </a:p>
        </p:txBody>
      </p:sp>
      <p:sp>
        <p:nvSpPr>
          <p:cNvPr id="7" name="Slide Number Placeholder 6"/>
          <p:cNvSpPr>
            <a:spLocks noGrp="1"/>
          </p:cNvSpPr>
          <p:nvPr>
            <p:ph type="sldNum" sz="quarter" idx="12"/>
          </p:nvPr>
        </p:nvSpPr>
        <p:spPr/>
        <p:txBody>
          <a:bodyPr/>
          <a:lstStyle/>
          <a:p>
            <a:fld id="{86CC152E-65AF-4417-8D00-EBAF7FF9996C}" type="slidenum">
              <a:rPr lang="en-US" smtClean="0"/>
              <a:t>‹#›</a:t>
            </a:fld>
            <a:endParaRPr lang="en-US"/>
          </a:p>
        </p:txBody>
      </p:sp>
      <p:pic>
        <p:nvPicPr>
          <p:cNvPr id="8" name="Picture 7">
            <a:extLst>
              <a:ext uri="{FF2B5EF4-FFF2-40B4-BE49-F238E27FC236}">
                <a16:creationId xmlns:a16="http://schemas.microsoft.com/office/drawing/2014/main" id="{10771231-1E66-C8E0-396D-21F328AD9B72}"/>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103428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769BD89-32FD-4C03-A7FE-DEA250232D82}" type="datetime1">
              <a:rPr lang="en-US" smtClean="0"/>
              <a:pPr/>
              <a:t>12/19/2024</a:t>
            </a:fld>
            <a:endParaRPr lang="en-US" dirty="0"/>
          </a:p>
        </p:txBody>
      </p:sp>
      <p:sp>
        <p:nvSpPr>
          <p:cNvPr id="6" name="Footer Placeholder 5"/>
          <p:cNvSpPr>
            <a:spLocks noGrp="1"/>
          </p:cNvSpPr>
          <p:nvPr>
            <p:ph type="ftr" sz="quarter" idx="11"/>
          </p:nvPr>
        </p:nvSpPr>
        <p:spPr/>
        <p:txBody>
          <a:bodyPr/>
          <a:lstStyle/>
          <a:p>
            <a:r>
              <a:rPr lang="en-US"/>
              <a:t>www.gridaxon.io </a:t>
            </a:r>
          </a:p>
        </p:txBody>
      </p:sp>
      <p:sp>
        <p:nvSpPr>
          <p:cNvPr id="7" name="Slide Number Placeholder 6"/>
          <p:cNvSpPr>
            <a:spLocks noGrp="1"/>
          </p:cNvSpPr>
          <p:nvPr>
            <p:ph type="sldNum" sz="quarter" idx="12"/>
          </p:nvPr>
        </p:nvSpPr>
        <p:spPr/>
        <p:txBody>
          <a:bodyPr/>
          <a:lstStyle/>
          <a:p>
            <a:fld id="{86CC152E-65AF-4417-8D00-EBAF7FF9996C}" type="slidenum">
              <a:rPr lang="en-US" smtClean="0"/>
              <a:t>‹#›</a:t>
            </a:fld>
            <a:endParaRPr lang="en-US"/>
          </a:p>
        </p:txBody>
      </p:sp>
      <p:pic>
        <p:nvPicPr>
          <p:cNvPr id="8" name="Picture 7">
            <a:extLst>
              <a:ext uri="{FF2B5EF4-FFF2-40B4-BE49-F238E27FC236}">
                <a16:creationId xmlns:a16="http://schemas.microsoft.com/office/drawing/2014/main" id="{E50E7F98-B15A-04A5-70F0-0342131606E8}"/>
              </a:ext>
            </a:extLst>
          </p:cNvPr>
          <p:cNvPicPr/>
          <p:nvPr userDrawn="1"/>
        </p:nvPicPr>
        <p:blipFill>
          <a:blip r:embed="rId2">
            <a:extLst>
              <a:ext uri="{28A0092B-C50C-407E-A947-70E740481C1C}">
                <a14:useLocalDpi xmlns:a14="http://schemas.microsoft.com/office/drawing/2010/main" val="0"/>
              </a:ext>
            </a:extLst>
          </a:blip>
          <a:srcRect/>
          <a:stretch/>
        </p:blipFill>
        <p:spPr>
          <a:xfrm>
            <a:off x="10087157" y="108931"/>
            <a:ext cx="2044461" cy="657469"/>
          </a:xfrm>
          <a:prstGeom prst="rect">
            <a:avLst/>
          </a:prstGeom>
        </p:spPr>
      </p:pic>
    </p:spTree>
    <p:extLst>
      <p:ext uri="{BB962C8B-B14F-4D97-AF65-F5344CB8AC3E}">
        <p14:creationId xmlns:p14="http://schemas.microsoft.com/office/powerpoint/2010/main" val="3765910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85911-846F-424C-BBF4-7F2C3F1DD948}" type="datetime1">
              <a:rPr lang="en-US" smtClean="0"/>
              <a:pPr/>
              <a:t>12/19/2024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www.gridaxon.io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C152E-65AF-4417-8D00-EBAF7FF9996C}" type="slidenum">
              <a:rPr lang="en-US" smtClean="0"/>
              <a:t>‹#›</a:t>
            </a:fld>
            <a:endParaRPr lang="en-US"/>
          </a:p>
        </p:txBody>
      </p:sp>
    </p:spTree>
    <p:extLst>
      <p:ext uri="{BB962C8B-B14F-4D97-AF65-F5344CB8AC3E}">
        <p14:creationId xmlns:p14="http://schemas.microsoft.com/office/powerpoint/2010/main" val="2885108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3F92C-3923-4275-BFCC-7CE0F8E84323}"/>
              </a:ext>
            </a:extLst>
          </p:cNvPr>
          <p:cNvSpPr>
            <a:spLocks noGrp="1"/>
          </p:cNvSpPr>
          <p:nvPr>
            <p:ph type="ctrTitle"/>
          </p:nvPr>
        </p:nvSpPr>
        <p:spPr/>
        <p:txBody>
          <a:bodyPr/>
          <a:lstStyle/>
          <a:p>
            <a:r>
              <a:rPr lang="en-US" dirty="0"/>
              <a:t>Guide for Determining Size of BESS Project</a:t>
            </a:r>
          </a:p>
        </p:txBody>
      </p:sp>
      <p:sp>
        <p:nvSpPr>
          <p:cNvPr id="3" name="Subtitle 2">
            <a:extLst>
              <a:ext uri="{FF2B5EF4-FFF2-40B4-BE49-F238E27FC236}">
                <a16:creationId xmlns:a16="http://schemas.microsoft.com/office/drawing/2014/main" id="{876C7FC1-1052-467B-9C31-44C09D68B0CD}"/>
              </a:ext>
            </a:extLst>
          </p:cNvPr>
          <p:cNvSpPr>
            <a:spLocks noGrp="1"/>
          </p:cNvSpPr>
          <p:nvPr>
            <p:ph type="subTitle" idx="1"/>
          </p:nvPr>
        </p:nvSpPr>
        <p:spPr/>
        <p:txBody>
          <a:bodyPr vert="horz" lIns="91440" tIns="45720" rIns="91440" bIns="45720" rtlCol="0" anchor="t">
            <a:normAutofit/>
          </a:bodyPr>
          <a:lstStyle/>
          <a:p>
            <a:r>
              <a:rPr lang="en-US" dirty="0"/>
              <a:t>RIWG</a:t>
            </a:r>
          </a:p>
          <a:p>
            <a:endParaRPr lang="en-US" dirty="0"/>
          </a:p>
          <a:p>
            <a:r>
              <a:rPr lang="en-US" dirty="0"/>
              <a:t>12/19/2024</a:t>
            </a:r>
          </a:p>
        </p:txBody>
      </p:sp>
      <p:sp>
        <p:nvSpPr>
          <p:cNvPr id="4" name="Date Placeholder 3">
            <a:extLst>
              <a:ext uri="{FF2B5EF4-FFF2-40B4-BE49-F238E27FC236}">
                <a16:creationId xmlns:a16="http://schemas.microsoft.com/office/drawing/2014/main" id="{C1AFD221-B459-431E-A27A-0F86E5DC4B92}"/>
              </a:ext>
            </a:extLst>
          </p:cNvPr>
          <p:cNvSpPr>
            <a:spLocks noGrp="1"/>
          </p:cNvSpPr>
          <p:nvPr>
            <p:ph type="dt" sz="half" idx="10"/>
          </p:nvPr>
        </p:nvSpPr>
        <p:spPr/>
        <p:txBody>
          <a:bodyPr/>
          <a:lstStyle/>
          <a:p>
            <a:r>
              <a:rPr lang="en-US" dirty="0"/>
              <a:t>12/19/2024</a:t>
            </a:r>
          </a:p>
        </p:txBody>
      </p:sp>
      <p:sp>
        <p:nvSpPr>
          <p:cNvPr id="5" name="Footer Placeholder 4">
            <a:extLst>
              <a:ext uri="{FF2B5EF4-FFF2-40B4-BE49-F238E27FC236}">
                <a16:creationId xmlns:a16="http://schemas.microsoft.com/office/drawing/2014/main" id="{AF18CC93-5F3A-451D-84EF-34986C845213}"/>
              </a:ext>
            </a:extLst>
          </p:cNvPr>
          <p:cNvSpPr>
            <a:spLocks noGrp="1"/>
          </p:cNvSpPr>
          <p:nvPr>
            <p:ph type="ftr" sz="quarter" idx="11"/>
          </p:nvPr>
        </p:nvSpPr>
        <p:spPr/>
        <p:txBody>
          <a:bodyPr/>
          <a:lstStyle/>
          <a:p>
            <a:r>
              <a:rPr lang="en-US"/>
              <a:t>www.gridaxon.io </a:t>
            </a:r>
          </a:p>
        </p:txBody>
      </p:sp>
      <p:sp>
        <p:nvSpPr>
          <p:cNvPr id="6" name="Slide Number Placeholder 5">
            <a:extLst>
              <a:ext uri="{FF2B5EF4-FFF2-40B4-BE49-F238E27FC236}">
                <a16:creationId xmlns:a16="http://schemas.microsoft.com/office/drawing/2014/main" id="{73CB3A14-F88E-460C-8FB1-9E5B6B9DEAF6}"/>
              </a:ext>
            </a:extLst>
          </p:cNvPr>
          <p:cNvSpPr>
            <a:spLocks noGrp="1"/>
          </p:cNvSpPr>
          <p:nvPr>
            <p:ph type="sldNum" sz="quarter" idx="12"/>
          </p:nvPr>
        </p:nvSpPr>
        <p:spPr/>
        <p:txBody>
          <a:bodyPr/>
          <a:lstStyle/>
          <a:p>
            <a:fld id="{86CC152E-65AF-4417-8D00-EBAF7FF9996C}" type="slidenum">
              <a:rPr lang="en-US" smtClean="0"/>
              <a:t>1</a:t>
            </a:fld>
            <a:endParaRPr lang="en-US"/>
          </a:p>
        </p:txBody>
      </p:sp>
    </p:spTree>
    <p:extLst>
      <p:ext uri="{BB962C8B-B14F-4D97-AF65-F5344CB8AC3E}">
        <p14:creationId xmlns:p14="http://schemas.microsoft.com/office/powerpoint/2010/main" val="1233994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0BEF-2981-F4A7-50B8-8C6CB17E060C}"/>
              </a:ext>
            </a:extLst>
          </p:cNvPr>
          <p:cNvSpPr>
            <a:spLocks noGrp="1"/>
          </p:cNvSpPr>
          <p:nvPr>
            <p:ph type="title"/>
          </p:nvPr>
        </p:nvSpPr>
        <p:spPr/>
        <p:txBody>
          <a:bodyPr/>
          <a:lstStyle/>
          <a:p>
            <a:r>
              <a:rPr lang="en-US" dirty="0"/>
              <a:t>Key Considerations</a:t>
            </a:r>
          </a:p>
        </p:txBody>
      </p:sp>
      <p:sp>
        <p:nvSpPr>
          <p:cNvPr id="3" name="Content Placeholder 2">
            <a:extLst>
              <a:ext uri="{FF2B5EF4-FFF2-40B4-BE49-F238E27FC236}">
                <a16:creationId xmlns:a16="http://schemas.microsoft.com/office/drawing/2014/main" id="{AB5C14F3-49A6-B174-1B9E-E4555579D5DD}"/>
              </a:ext>
            </a:extLst>
          </p:cNvPr>
          <p:cNvSpPr>
            <a:spLocks noGrp="1"/>
          </p:cNvSpPr>
          <p:nvPr>
            <p:ph idx="1"/>
          </p:nvPr>
        </p:nvSpPr>
        <p:spPr/>
        <p:txBody>
          <a:bodyPr/>
          <a:lstStyle/>
          <a:p>
            <a:r>
              <a:rPr lang="en-US" dirty="0"/>
              <a:t>What should be the project size (MW) in RIOO main page?</a:t>
            </a:r>
          </a:p>
          <a:p>
            <a:pPr lvl="1"/>
            <a:r>
              <a:rPr lang="en-US" dirty="0"/>
              <a:t>At the 34.5kV bus, but how to account for the aux load?</a:t>
            </a:r>
          </a:p>
          <a:p>
            <a:r>
              <a:rPr lang="en-US" dirty="0"/>
              <a:t>What should be the MVA rating of Main Power Transformer?</a:t>
            </a:r>
          </a:p>
          <a:p>
            <a:r>
              <a:rPr lang="en-US" dirty="0"/>
              <a:t>How can we make use of (preliminary) Reactive Study results in determining the project size?</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6B721F-A5DA-5595-DD10-5C1EA868019F}"/>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3ED7ABDA-BFA5-52C6-0A10-B0AF503A7EF4}"/>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1AE8834A-ED94-7979-CE02-52B10BA237D6}"/>
              </a:ext>
            </a:extLst>
          </p:cNvPr>
          <p:cNvSpPr>
            <a:spLocks noGrp="1"/>
          </p:cNvSpPr>
          <p:nvPr>
            <p:ph type="sldNum" sz="quarter" idx="12"/>
          </p:nvPr>
        </p:nvSpPr>
        <p:spPr/>
        <p:txBody>
          <a:bodyPr/>
          <a:lstStyle/>
          <a:p>
            <a:fld id="{86CC152E-65AF-4417-8D00-EBAF7FF9996C}" type="slidenum">
              <a:rPr lang="en-US" smtClean="0"/>
              <a:t>2</a:t>
            </a:fld>
            <a:endParaRPr lang="en-US"/>
          </a:p>
        </p:txBody>
      </p:sp>
    </p:spTree>
    <p:extLst>
      <p:ext uri="{BB962C8B-B14F-4D97-AF65-F5344CB8AC3E}">
        <p14:creationId xmlns:p14="http://schemas.microsoft.com/office/powerpoint/2010/main" val="4270790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C42DA-46CE-774E-9C0E-D1CDBB1732FC}"/>
              </a:ext>
            </a:extLst>
          </p:cNvPr>
          <p:cNvSpPr>
            <a:spLocks noGrp="1"/>
          </p:cNvSpPr>
          <p:nvPr>
            <p:ph type="title"/>
          </p:nvPr>
        </p:nvSpPr>
        <p:spPr/>
        <p:txBody>
          <a:bodyPr/>
          <a:lstStyle/>
          <a:p>
            <a:r>
              <a:rPr lang="en-US" dirty="0"/>
              <a:t>Reactive Study Requirements</a:t>
            </a:r>
          </a:p>
        </p:txBody>
      </p:sp>
      <p:sp>
        <p:nvSpPr>
          <p:cNvPr id="4" name="Date Placeholder 3">
            <a:extLst>
              <a:ext uri="{FF2B5EF4-FFF2-40B4-BE49-F238E27FC236}">
                <a16:creationId xmlns:a16="http://schemas.microsoft.com/office/drawing/2014/main" id="{1A45EB17-E433-6ABF-8106-3E9F0CEBAA55}"/>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ADF4E62C-1B12-1639-8B2F-B944FECC3D12}"/>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A1D1BB86-B19F-AD17-303E-68DA0FB431AB}"/>
              </a:ext>
            </a:extLst>
          </p:cNvPr>
          <p:cNvSpPr>
            <a:spLocks noGrp="1"/>
          </p:cNvSpPr>
          <p:nvPr>
            <p:ph type="sldNum" sz="quarter" idx="12"/>
          </p:nvPr>
        </p:nvSpPr>
        <p:spPr/>
        <p:txBody>
          <a:bodyPr/>
          <a:lstStyle/>
          <a:p>
            <a:fld id="{86CC152E-65AF-4417-8D00-EBAF7FF9996C}" type="slidenum">
              <a:rPr lang="en-US" smtClean="0"/>
              <a:t>3</a:t>
            </a:fld>
            <a:endParaRPr lang="en-US"/>
          </a:p>
        </p:txBody>
      </p:sp>
      <p:pic>
        <p:nvPicPr>
          <p:cNvPr id="7" name="Content Placeholder 3">
            <a:extLst>
              <a:ext uri="{FF2B5EF4-FFF2-40B4-BE49-F238E27FC236}">
                <a16:creationId xmlns:a16="http://schemas.microsoft.com/office/drawing/2014/main" id="{593464DE-2476-A43C-2784-996BF0EEBAC4}"/>
              </a:ext>
            </a:extLst>
          </p:cNvPr>
          <p:cNvPicPr>
            <a:picLocks noChangeAspect="1"/>
          </p:cNvPicPr>
          <p:nvPr/>
        </p:nvPicPr>
        <p:blipFill>
          <a:blip r:embed="rId2" cstate="print">
            <a:extLst>
              <a:ext uri="{28A0092B-C50C-407E-A947-70E740481C1C}">
                <a14:useLocalDpi xmlns:a14="http://schemas.microsoft.com/office/drawing/2010/main" val="0"/>
              </a:ext>
            </a:extLst>
          </a:blip>
          <a:srcRect b="7392"/>
          <a:stretch/>
        </p:blipFill>
        <p:spPr bwMode="auto">
          <a:xfrm>
            <a:off x="1328219" y="1402080"/>
            <a:ext cx="9135804" cy="4954271"/>
          </a:xfrm>
          <a:prstGeom prst="rect">
            <a:avLst/>
          </a:prstGeom>
          <a:noFill/>
          <a:ln>
            <a:noFill/>
          </a:ln>
        </p:spPr>
      </p:pic>
    </p:spTree>
    <p:extLst>
      <p:ext uri="{BB962C8B-B14F-4D97-AF65-F5344CB8AC3E}">
        <p14:creationId xmlns:p14="http://schemas.microsoft.com/office/powerpoint/2010/main" val="288789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4901163-6DAC-F1AA-E918-2516559ABA25}"/>
              </a:ext>
            </a:extLst>
          </p:cNvPr>
          <p:cNvSpPr>
            <a:spLocks noGrp="1"/>
          </p:cNvSpPr>
          <p:nvPr>
            <p:ph type="title"/>
          </p:nvPr>
        </p:nvSpPr>
        <p:spPr/>
        <p:txBody>
          <a:bodyPr/>
          <a:lstStyle/>
          <a:p>
            <a:r>
              <a:rPr lang="en-US" dirty="0"/>
              <a:t>A Sample 200 MW BESS Project</a:t>
            </a:r>
          </a:p>
        </p:txBody>
      </p:sp>
      <p:pic>
        <p:nvPicPr>
          <p:cNvPr id="7" name="Content Placeholder 8">
            <a:extLst>
              <a:ext uri="{FF2B5EF4-FFF2-40B4-BE49-F238E27FC236}">
                <a16:creationId xmlns:a16="http://schemas.microsoft.com/office/drawing/2014/main" id="{BAC6E1F9-4A13-8744-C80C-74730AC139DE}"/>
              </a:ext>
            </a:extLst>
          </p:cNvPr>
          <p:cNvPicPr>
            <a:picLocks noGrp="1" noChangeAspect="1"/>
          </p:cNvPicPr>
          <p:nvPr>
            <p:ph sz="half" idx="1"/>
          </p:nvPr>
        </p:nvPicPr>
        <p:blipFill>
          <a:blip r:embed="rId2"/>
          <a:stretch>
            <a:fillRect/>
          </a:stretch>
        </p:blipFill>
        <p:spPr>
          <a:xfrm>
            <a:off x="269240" y="1457980"/>
            <a:ext cx="5181600" cy="5263495"/>
          </a:xfrm>
        </p:spPr>
      </p:pic>
      <p:sp>
        <p:nvSpPr>
          <p:cNvPr id="9" name="Content Placeholder 8">
            <a:extLst>
              <a:ext uri="{FF2B5EF4-FFF2-40B4-BE49-F238E27FC236}">
                <a16:creationId xmlns:a16="http://schemas.microsoft.com/office/drawing/2014/main" id="{1FCE08E7-9C9D-A32F-4A03-0F8F487B3F1C}"/>
              </a:ext>
            </a:extLst>
          </p:cNvPr>
          <p:cNvSpPr>
            <a:spLocks noGrp="1"/>
          </p:cNvSpPr>
          <p:nvPr>
            <p:ph sz="half" idx="2"/>
          </p:nvPr>
        </p:nvSpPr>
        <p:spPr/>
        <p:txBody>
          <a:bodyPr/>
          <a:lstStyle/>
          <a:p>
            <a:r>
              <a:rPr lang="en-US" dirty="0"/>
              <a:t>Meter 1 (M1) – Measurement at the POI</a:t>
            </a:r>
          </a:p>
          <a:p>
            <a:r>
              <a:rPr lang="en-US" dirty="0"/>
              <a:t>Meter 2 (M2) – Measurement at the 34.5kV side of MPT</a:t>
            </a:r>
          </a:p>
          <a:p>
            <a:r>
              <a:rPr lang="en-US" dirty="0"/>
              <a:t>Meter 3 (M3) – Measurement at the 34.5kV bus, from all feeders before aux load </a:t>
            </a:r>
            <a:br>
              <a:rPr lang="en-US" dirty="0"/>
            </a:br>
            <a:r>
              <a:rPr lang="en-US" dirty="0"/>
              <a:t>i.e., M3 = M2 + Aux load</a:t>
            </a:r>
          </a:p>
        </p:txBody>
      </p:sp>
      <p:sp>
        <p:nvSpPr>
          <p:cNvPr id="4" name="Date Placeholder 3">
            <a:extLst>
              <a:ext uri="{FF2B5EF4-FFF2-40B4-BE49-F238E27FC236}">
                <a16:creationId xmlns:a16="http://schemas.microsoft.com/office/drawing/2014/main" id="{3255FE44-9DCB-AC8F-6C1F-6A4C8681459B}"/>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8592E8FF-6035-83BA-3329-D610B4E6CCC7}"/>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BD1EB44D-0A85-B861-F90C-AD0B3EECB4D0}"/>
              </a:ext>
            </a:extLst>
          </p:cNvPr>
          <p:cNvSpPr>
            <a:spLocks noGrp="1"/>
          </p:cNvSpPr>
          <p:nvPr>
            <p:ph type="sldNum" sz="quarter" idx="12"/>
          </p:nvPr>
        </p:nvSpPr>
        <p:spPr/>
        <p:txBody>
          <a:bodyPr/>
          <a:lstStyle/>
          <a:p>
            <a:fld id="{86CC152E-65AF-4417-8D00-EBAF7FF9996C}" type="slidenum">
              <a:rPr lang="en-US" smtClean="0"/>
              <a:t>4</a:t>
            </a:fld>
            <a:endParaRPr lang="en-US"/>
          </a:p>
        </p:txBody>
      </p:sp>
      <p:sp>
        <p:nvSpPr>
          <p:cNvPr id="10" name="Arrow: Right 9">
            <a:extLst>
              <a:ext uri="{FF2B5EF4-FFF2-40B4-BE49-F238E27FC236}">
                <a16:creationId xmlns:a16="http://schemas.microsoft.com/office/drawing/2014/main" id="{2E5FE55E-81D7-172C-C3E0-61652C7BA1C0}"/>
              </a:ext>
            </a:extLst>
          </p:cNvPr>
          <p:cNvSpPr/>
          <p:nvPr/>
        </p:nvSpPr>
        <p:spPr>
          <a:xfrm rot="10800000">
            <a:off x="2814320" y="2413000"/>
            <a:ext cx="447040" cy="16256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042E6C96-D97F-4F70-0E4C-32BF87E6687C}"/>
              </a:ext>
            </a:extLst>
          </p:cNvPr>
          <p:cNvSpPr/>
          <p:nvPr/>
        </p:nvSpPr>
        <p:spPr>
          <a:xfrm rot="10800000">
            <a:off x="2814319" y="4201160"/>
            <a:ext cx="447040" cy="16256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14ECF52-08C1-2F50-73F3-774819FBC07B}"/>
              </a:ext>
            </a:extLst>
          </p:cNvPr>
          <p:cNvSpPr/>
          <p:nvPr/>
        </p:nvSpPr>
        <p:spPr>
          <a:xfrm rot="10800000">
            <a:off x="2814318" y="4754880"/>
            <a:ext cx="447040" cy="16256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647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324AA-78BA-3F71-12FC-5BF540E9C142}"/>
              </a:ext>
            </a:extLst>
          </p:cNvPr>
          <p:cNvSpPr>
            <a:spLocks noGrp="1"/>
          </p:cNvSpPr>
          <p:nvPr>
            <p:ph type="title"/>
          </p:nvPr>
        </p:nvSpPr>
        <p:spPr/>
        <p:txBody>
          <a:bodyPr/>
          <a:lstStyle/>
          <a:p>
            <a:r>
              <a:rPr lang="en-US" dirty="0"/>
              <a:t>A Sample 200 MW BESS Project</a:t>
            </a:r>
          </a:p>
        </p:txBody>
      </p:sp>
      <p:sp>
        <p:nvSpPr>
          <p:cNvPr id="3" name="Content Placeholder 2">
            <a:extLst>
              <a:ext uri="{FF2B5EF4-FFF2-40B4-BE49-F238E27FC236}">
                <a16:creationId xmlns:a16="http://schemas.microsoft.com/office/drawing/2014/main" id="{B54B0D3E-2288-F361-D822-8F89E800BBFC}"/>
              </a:ext>
            </a:extLst>
          </p:cNvPr>
          <p:cNvSpPr>
            <a:spLocks noGrp="1"/>
          </p:cNvSpPr>
          <p:nvPr>
            <p:ph idx="1"/>
          </p:nvPr>
        </p:nvSpPr>
        <p:spPr/>
        <p:txBody>
          <a:bodyPr>
            <a:normAutofit fontScale="92500" lnSpcReduction="10000"/>
          </a:bodyPr>
          <a:lstStyle/>
          <a:p>
            <a:r>
              <a:rPr lang="en-US" dirty="0"/>
              <a:t>ERCOT wants RIOO to show the MW size of the project at the 34.5 kV bus</a:t>
            </a:r>
          </a:p>
          <a:p>
            <a:r>
              <a:rPr lang="en-US" dirty="0"/>
              <a:t>For any given project, there will be a family of possible values depending on:</a:t>
            </a:r>
          </a:p>
          <a:p>
            <a:pPr lvl="1"/>
            <a:r>
              <a:rPr lang="en-US" dirty="0"/>
              <a:t>The size of the aux load and whether it is known or can be estimated</a:t>
            </a:r>
          </a:p>
          <a:p>
            <a:pPr lvl="1"/>
            <a:r>
              <a:rPr lang="en-US" dirty="0"/>
              <a:t>The reactive operating conditions (lag, neutral, or lead), and system conditions (POI voltage)</a:t>
            </a:r>
          </a:p>
          <a:p>
            <a:r>
              <a:rPr lang="en-US" dirty="0"/>
              <a:t>In this example, the owner considers the project to be a nominal 200 BESS</a:t>
            </a:r>
          </a:p>
          <a:p>
            <a:r>
              <a:rPr lang="en-US" dirty="0"/>
              <a:t>The MPT was ordered before the reactive study was done</a:t>
            </a:r>
          </a:p>
          <a:p>
            <a:r>
              <a:rPr lang="en-US" dirty="0"/>
              <a:t>When the reactive study is done, if the MPT is found to be overloaded at any of the four study points, the project will either have to be downsized or redefined as a Self-Limiting Facility</a:t>
            </a:r>
          </a:p>
          <a:p>
            <a:pPr lvl="1"/>
            <a:endParaRPr lang="en-US" dirty="0"/>
          </a:p>
        </p:txBody>
      </p:sp>
      <p:sp>
        <p:nvSpPr>
          <p:cNvPr id="4" name="Date Placeholder 3">
            <a:extLst>
              <a:ext uri="{FF2B5EF4-FFF2-40B4-BE49-F238E27FC236}">
                <a16:creationId xmlns:a16="http://schemas.microsoft.com/office/drawing/2014/main" id="{88B19759-DB6A-DE43-5B20-494418F36AD5}"/>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7EBCB54C-613E-F84F-2AAD-42DE061DEBFE}"/>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C2E97386-BF1E-50D7-B6A4-BDE9DDC3DF3D}"/>
              </a:ext>
            </a:extLst>
          </p:cNvPr>
          <p:cNvSpPr>
            <a:spLocks noGrp="1"/>
          </p:cNvSpPr>
          <p:nvPr>
            <p:ph type="sldNum" sz="quarter" idx="12"/>
          </p:nvPr>
        </p:nvSpPr>
        <p:spPr/>
        <p:txBody>
          <a:bodyPr/>
          <a:lstStyle/>
          <a:p>
            <a:fld id="{86CC152E-65AF-4417-8D00-EBAF7FF9996C}" type="slidenum">
              <a:rPr lang="en-US" smtClean="0"/>
              <a:t>5</a:t>
            </a:fld>
            <a:endParaRPr lang="en-US"/>
          </a:p>
        </p:txBody>
      </p:sp>
    </p:spTree>
    <p:extLst>
      <p:ext uri="{BB962C8B-B14F-4D97-AF65-F5344CB8AC3E}">
        <p14:creationId xmlns:p14="http://schemas.microsoft.com/office/powerpoint/2010/main" val="841851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EFA28-F029-7DFD-B43F-FC001C249CC9}"/>
              </a:ext>
            </a:extLst>
          </p:cNvPr>
          <p:cNvSpPr>
            <a:spLocks noGrp="1"/>
          </p:cNvSpPr>
          <p:nvPr>
            <p:ph type="title"/>
          </p:nvPr>
        </p:nvSpPr>
        <p:spPr>
          <a:xfrm>
            <a:off x="604341" y="136525"/>
            <a:ext cx="10749459" cy="1113155"/>
          </a:xfrm>
        </p:spPr>
        <p:txBody>
          <a:bodyPr/>
          <a:lstStyle/>
          <a:p>
            <a:r>
              <a:rPr lang="en-US" dirty="0"/>
              <a:t>Details of Valid Reactive Study Load Flows</a:t>
            </a:r>
          </a:p>
        </p:txBody>
      </p:sp>
      <p:sp>
        <p:nvSpPr>
          <p:cNvPr id="4" name="Date Placeholder 3">
            <a:extLst>
              <a:ext uri="{FF2B5EF4-FFF2-40B4-BE49-F238E27FC236}">
                <a16:creationId xmlns:a16="http://schemas.microsoft.com/office/drawing/2014/main" id="{B74B5FDA-6F87-1371-BB18-CD5F3893931A}"/>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AE522C16-8111-B5C7-E997-F57F80D87E9B}"/>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8884FA15-3F56-3E17-FB1C-F5C66B967B4D}"/>
              </a:ext>
            </a:extLst>
          </p:cNvPr>
          <p:cNvSpPr>
            <a:spLocks noGrp="1"/>
          </p:cNvSpPr>
          <p:nvPr>
            <p:ph type="sldNum" sz="quarter" idx="12"/>
          </p:nvPr>
        </p:nvSpPr>
        <p:spPr/>
        <p:txBody>
          <a:bodyPr/>
          <a:lstStyle/>
          <a:p>
            <a:fld id="{86CC152E-65AF-4417-8D00-EBAF7FF9996C}" type="slidenum">
              <a:rPr lang="en-US" smtClean="0"/>
              <a:t>6</a:t>
            </a:fld>
            <a:endParaRPr lang="en-US"/>
          </a:p>
        </p:txBody>
      </p:sp>
      <p:graphicFrame>
        <p:nvGraphicFramePr>
          <p:cNvPr id="8" name="Content Placeholder 7">
            <a:extLst>
              <a:ext uri="{FF2B5EF4-FFF2-40B4-BE49-F238E27FC236}">
                <a16:creationId xmlns:a16="http://schemas.microsoft.com/office/drawing/2014/main" id="{D7934132-FE30-EF09-568A-6DDAC793C064}"/>
              </a:ext>
            </a:extLst>
          </p:cNvPr>
          <p:cNvGraphicFramePr>
            <a:graphicFrameLocks noGrp="1"/>
          </p:cNvGraphicFramePr>
          <p:nvPr>
            <p:ph idx="1"/>
            <p:extLst>
              <p:ext uri="{D42A27DB-BD31-4B8C-83A1-F6EECF244321}">
                <p14:modId xmlns:p14="http://schemas.microsoft.com/office/powerpoint/2010/main" val="2336032212"/>
              </p:ext>
            </p:extLst>
          </p:nvPr>
        </p:nvGraphicFramePr>
        <p:xfrm>
          <a:off x="386255" y="1001110"/>
          <a:ext cx="11485176" cy="5355245"/>
        </p:xfrm>
        <a:graphic>
          <a:graphicData uri="http://schemas.openxmlformats.org/drawingml/2006/table">
            <a:tbl>
              <a:tblPr/>
              <a:tblGrid>
                <a:gridCol w="623629">
                  <a:extLst>
                    <a:ext uri="{9D8B030D-6E8A-4147-A177-3AD203B41FA5}">
                      <a16:colId xmlns:a16="http://schemas.microsoft.com/office/drawing/2014/main" val="3158869760"/>
                    </a:ext>
                  </a:extLst>
                </a:gridCol>
                <a:gridCol w="623629">
                  <a:extLst>
                    <a:ext uri="{9D8B030D-6E8A-4147-A177-3AD203B41FA5}">
                      <a16:colId xmlns:a16="http://schemas.microsoft.com/office/drawing/2014/main" val="2506008051"/>
                    </a:ext>
                  </a:extLst>
                </a:gridCol>
                <a:gridCol w="623629">
                  <a:extLst>
                    <a:ext uri="{9D8B030D-6E8A-4147-A177-3AD203B41FA5}">
                      <a16:colId xmlns:a16="http://schemas.microsoft.com/office/drawing/2014/main" val="2441632251"/>
                    </a:ext>
                  </a:extLst>
                </a:gridCol>
                <a:gridCol w="688592">
                  <a:extLst>
                    <a:ext uri="{9D8B030D-6E8A-4147-A177-3AD203B41FA5}">
                      <a16:colId xmlns:a16="http://schemas.microsoft.com/office/drawing/2014/main" val="4149776580"/>
                    </a:ext>
                  </a:extLst>
                </a:gridCol>
                <a:gridCol w="688592">
                  <a:extLst>
                    <a:ext uri="{9D8B030D-6E8A-4147-A177-3AD203B41FA5}">
                      <a16:colId xmlns:a16="http://schemas.microsoft.com/office/drawing/2014/main" val="4218965063"/>
                    </a:ext>
                  </a:extLst>
                </a:gridCol>
                <a:gridCol w="649615">
                  <a:extLst>
                    <a:ext uri="{9D8B030D-6E8A-4147-A177-3AD203B41FA5}">
                      <a16:colId xmlns:a16="http://schemas.microsoft.com/office/drawing/2014/main" val="3756547513"/>
                    </a:ext>
                  </a:extLst>
                </a:gridCol>
                <a:gridCol w="623629">
                  <a:extLst>
                    <a:ext uri="{9D8B030D-6E8A-4147-A177-3AD203B41FA5}">
                      <a16:colId xmlns:a16="http://schemas.microsoft.com/office/drawing/2014/main" val="2168551786"/>
                    </a:ext>
                  </a:extLst>
                </a:gridCol>
                <a:gridCol w="623629">
                  <a:extLst>
                    <a:ext uri="{9D8B030D-6E8A-4147-A177-3AD203B41FA5}">
                      <a16:colId xmlns:a16="http://schemas.microsoft.com/office/drawing/2014/main" val="2500221970"/>
                    </a:ext>
                  </a:extLst>
                </a:gridCol>
                <a:gridCol w="623629">
                  <a:extLst>
                    <a:ext uri="{9D8B030D-6E8A-4147-A177-3AD203B41FA5}">
                      <a16:colId xmlns:a16="http://schemas.microsoft.com/office/drawing/2014/main" val="2801249677"/>
                    </a:ext>
                  </a:extLst>
                </a:gridCol>
                <a:gridCol w="623629">
                  <a:extLst>
                    <a:ext uri="{9D8B030D-6E8A-4147-A177-3AD203B41FA5}">
                      <a16:colId xmlns:a16="http://schemas.microsoft.com/office/drawing/2014/main" val="2126248527"/>
                    </a:ext>
                  </a:extLst>
                </a:gridCol>
                <a:gridCol w="623629">
                  <a:extLst>
                    <a:ext uri="{9D8B030D-6E8A-4147-A177-3AD203B41FA5}">
                      <a16:colId xmlns:a16="http://schemas.microsoft.com/office/drawing/2014/main" val="1391993935"/>
                    </a:ext>
                  </a:extLst>
                </a:gridCol>
                <a:gridCol w="623629">
                  <a:extLst>
                    <a:ext uri="{9D8B030D-6E8A-4147-A177-3AD203B41FA5}">
                      <a16:colId xmlns:a16="http://schemas.microsoft.com/office/drawing/2014/main" val="2892024375"/>
                    </a:ext>
                  </a:extLst>
                </a:gridCol>
                <a:gridCol w="662608">
                  <a:extLst>
                    <a:ext uri="{9D8B030D-6E8A-4147-A177-3AD203B41FA5}">
                      <a16:colId xmlns:a16="http://schemas.microsoft.com/office/drawing/2014/main" val="2501275684"/>
                    </a:ext>
                  </a:extLst>
                </a:gridCol>
                <a:gridCol w="688592">
                  <a:extLst>
                    <a:ext uri="{9D8B030D-6E8A-4147-A177-3AD203B41FA5}">
                      <a16:colId xmlns:a16="http://schemas.microsoft.com/office/drawing/2014/main" val="1842639659"/>
                    </a:ext>
                  </a:extLst>
                </a:gridCol>
                <a:gridCol w="623629">
                  <a:extLst>
                    <a:ext uri="{9D8B030D-6E8A-4147-A177-3AD203B41FA5}">
                      <a16:colId xmlns:a16="http://schemas.microsoft.com/office/drawing/2014/main" val="403850439"/>
                    </a:ext>
                  </a:extLst>
                </a:gridCol>
                <a:gridCol w="623629">
                  <a:extLst>
                    <a:ext uri="{9D8B030D-6E8A-4147-A177-3AD203B41FA5}">
                      <a16:colId xmlns:a16="http://schemas.microsoft.com/office/drawing/2014/main" val="1741324969"/>
                    </a:ext>
                  </a:extLst>
                </a:gridCol>
                <a:gridCol w="623629">
                  <a:extLst>
                    <a:ext uri="{9D8B030D-6E8A-4147-A177-3AD203B41FA5}">
                      <a16:colId xmlns:a16="http://schemas.microsoft.com/office/drawing/2014/main" val="3551350479"/>
                    </a:ext>
                  </a:extLst>
                </a:gridCol>
                <a:gridCol w="623629">
                  <a:extLst>
                    <a:ext uri="{9D8B030D-6E8A-4147-A177-3AD203B41FA5}">
                      <a16:colId xmlns:a16="http://schemas.microsoft.com/office/drawing/2014/main" val="2437349358"/>
                    </a:ext>
                  </a:extLst>
                </a:gridCol>
              </a:tblGrid>
              <a:tr h="217738">
                <a:tc>
                  <a:txBody>
                    <a:bodyPr/>
                    <a:lstStyle/>
                    <a:p>
                      <a:pPr algn="ctr" fontAlgn="b"/>
                      <a:r>
                        <a:rPr lang="en-US" sz="1000" b="1" i="0" u="none" strike="noStrike">
                          <a:solidFill>
                            <a:srgbClr val="000000"/>
                          </a:solidFill>
                          <a:effectLst/>
                          <a:latin typeface="Aptos Narrow" panose="020B0004020202020204" pitchFamily="34" charset="0"/>
                        </a:rPr>
                        <a:t>A</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B</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C</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D</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E</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F</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G</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H</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I</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J</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K</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L</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M</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N</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O</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P</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Q</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Aptos Narrow" panose="020B0004020202020204" pitchFamily="34" charset="0"/>
                        </a:rPr>
                        <a:t>R</a:t>
                      </a:r>
                    </a:p>
                  </a:txBody>
                  <a:tcPr marL="5643" marR="5643" marT="5643"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0268281"/>
                  </a:ext>
                </a:extLst>
              </a:tr>
              <a:tr h="1126986">
                <a:tc>
                  <a:txBody>
                    <a:bodyPr/>
                    <a:lstStyle/>
                    <a:p>
                      <a:pPr algn="ctr" fontAlgn="ctr"/>
                      <a:r>
                        <a:rPr lang="en-US" sz="1000" b="1" i="0" u="none" strike="noStrike">
                          <a:solidFill>
                            <a:srgbClr val="000000"/>
                          </a:solidFill>
                          <a:effectLst/>
                          <a:latin typeface="Aptos Narrow" panose="020B0004020202020204" pitchFamily="34" charset="0"/>
                        </a:rPr>
                        <a:t>POI Voltage, pu</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Dispatch</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Reactive Test</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OLTC Tap Position</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Lowest voltage at inverter terminals, pu</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Highest voltage at inverter terminals, pu</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MW Delivered to POI (meter 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1" i="0" u="none" strike="noStrike">
                          <a:solidFill>
                            <a:srgbClr val="000000"/>
                          </a:solidFill>
                          <a:effectLst/>
                          <a:latin typeface="Aptos Narrow" panose="020B0004020202020204" pitchFamily="34" charset="0"/>
                        </a:rPr>
                        <a:t>MVAr Delivered to POI (meter 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1" i="0" u="none" strike="noStrike">
                          <a:solidFill>
                            <a:srgbClr val="000000"/>
                          </a:solidFill>
                          <a:effectLst/>
                          <a:latin typeface="Aptos Narrow" panose="020B0004020202020204" pitchFamily="34" charset="0"/>
                        </a:rPr>
                        <a:t>MVA Delivered to POI (meter 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1" i="0" u="none" strike="noStrike">
                          <a:solidFill>
                            <a:srgbClr val="000000"/>
                          </a:solidFill>
                          <a:effectLst/>
                          <a:latin typeface="Aptos Narrow" panose="020B0004020202020204" pitchFamily="34" charset="0"/>
                        </a:rPr>
                        <a:t>MW Delivered to 34.5kV side of MPT (meter 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1" i="0" u="none" strike="noStrike">
                          <a:solidFill>
                            <a:srgbClr val="000000"/>
                          </a:solidFill>
                          <a:effectLst/>
                          <a:latin typeface="Aptos Narrow" panose="020B0004020202020204" pitchFamily="34" charset="0"/>
                        </a:rPr>
                        <a:t>MVAR Delivered to 34.5kV side of MPT (meter 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1" i="0" u="none" strike="noStrike">
                          <a:solidFill>
                            <a:srgbClr val="000000"/>
                          </a:solidFill>
                          <a:effectLst/>
                          <a:latin typeface="Aptos Narrow" panose="020B0004020202020204" pitchFamily="34" charset="0"/>
                        </a:rPr>
                        <a:t>MVA Delivered to 34.5kV side of MPT (meter 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nb-NO" sz="1000" b="1" i="0" u="none" strike="noStrike">
                          <a:solidFill>
                            <a:srgbClr val="000000"/>
                          </a:solidFill>
                          <a:effectLst/>
                          <a:latin typeface="Aptos Narrow" panose="020B0004020202020204" pitchFamily="34" charset="0"/>
                        </a:rPr>
                        <a:t>sum(MW at Inverter Terminals)</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sum(MVAR at Inverter Terminals)</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MW Delivered to 34.5kV Bus     (meter 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1" i="0" u="none" strike="noStrike">
                          <a:solidFill>
                            <a:srgbClr val="000000"/>
                          </a:solidFill>
                          <a:effectLst/>
                          <a:latin typeface="Aptos Narrow" panose="020B0004020202020204" pitchFamily="34" charset="0"/>
                        </a:rPr>
                        <a:t>MVAr Delivered to 34.5kV Bus    (meter 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1" i="0" u="none" strike="noStrike">
                          <a:solidFill>
                            <a:srgbClr val="000000"/>
                          </a:solidFill>
                          <a:effectLst/>
                          <a:latin typeface="Aptos Narrow" panose="020B0004020202020204" pitchFamily="34" charset="0"/>
                        </a:rPr>
                        <a:t>MW Aux Load </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Aptos Narrow" panose="020B0004020202020204" pitchFamily="34" charset="0"/>
                        </a:rPr>
                        <a:t>MVAR Aux Load</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5824637"/>
                  </a:ext>
                </a:extLst>
              </a:tr>
              <a:tr h="217738">
                <a:tc rowSpan="2">
                  <a:txBody>
                    <a:bodyPr/>
                    <a:lstStyle/>
                    <a:p>
                      <a:pPr algn="ctr" fontAlgn="ctr"/>
                      <a:r>
                        <a:rPr lang="en-US" sz="1000" b="0" i="0" u="none" strike="noStrike">
                          <a:solidFill>
                            <a:srgbClr val="000000"/>
                          </a:solidFill>
                          <a:effectLst/>
                          <a:latin typeface="Aptos Narrow" panose="020B0004020202020204" pitchFamily="34" charset="0"/>
                        </a:rPr>
                        <a:t>0.95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HSL</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Lag</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 (1.25%)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201.35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67.35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dirty="0">
                          <a:solidFill>
                            <a:srgbClr val="000000"/>
                          </a:solidFill>
                          <a:effectLst/>
                          <a:latin typeface="Aptos Narrow" panose="020B0004020202020204" pitchFamily="34" charset="0"/>
                        </a:rPr>
                        <a:t>212.32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202.27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105.59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228.17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210.31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119.39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208.17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106.39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2213567"/>
                  </a:ext>
                </a:extLst>
              </a:tr>
              <a:tr h="217738">
                <a:tc vMerge="1">
                  <a:txBody>
                    <a:bodyPr/>
                    <a:lstStyle/>
                    <a:p>
                      <a:endParaRPr lang="en-US"/>
                    </a:p>
                  </a:txBody>
                  <a:tcPr/>
                </a:tc>
                <a:tc>
                  <a:txBody>
                    <a:bodyPr/>
                    <a:lstStyle/>
                    <a:p>
                      <a:pPr algn="ctr" fontAlgn="ctr"/>
                      <a:r>
                        <a:rPr lang="en-US" sz="1000" b="0" i="0" u="none" strike="noStrike">
                          <a:solidFill>
                            <a:srgbClr val="000000"/>
                          </a:solidFill>
                          <a:effectLst/>
                          <a:latin typeface="Aptos Narrow" panose="020B0004020202020204" pitchFamily="34" charset="0"/>
                        </a:rPr>
                        <a:t>LOP</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Lag</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 (1.25%)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0.988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0.993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20.64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69.68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72.67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20.75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73.97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76.83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26.90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75.79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26.65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74.77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3557532"/>
                  </a:ext>
                </a:extLst>
              </a:tr>
              <a:tr h="217738">
                <a:tc rowSpan="2">
                  <a:txBody>
                    <a:bodyPr/>
                    <a:lstStyle/>
                    <a:p>
                      <a:pPr algn="ctr" fontAlgn="ctr"/>
                      <a:r>
                        <a:rPr lang="en-US" sz="1000" b="0" i="0" u="none" strike="noStrike">
                          <a:solidFill>
                            <a:srgbClr val="000000"/>
                          </a:solidFill>
                          <a:effectLst/>
                          <a:latin typeface="Aptos Narrow" panose="020B0004020202020204" pitchFamily="34" charset="0"/>
                        </a:rPr>
                        <a:t>1.00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HSL</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Lead</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8 (-5%)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1.017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1.020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201.94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-68.82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213.34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202.69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-38.04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206.23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210.31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-26.14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208.59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-37.24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8581428"/>
                  </a:ext>
                </a:extLst>
              </a:tr>
              <a:tr h="217738">
                <a:tc vMerge="1">
                  <a:txBody>
                    <a:bodyPr/>
                    <a:lstStyle/>
                    <a:p>
                      <a:endParaRPr lang="en-US"/>
                    </a:p>
                  </a:txBody>
                  <a:tcPr/>
                </a:tc>
                <a:tc>
                  <a:txBody>
                    <a:bodyPr/>
                    <a:lstStyle/>
                    <a:p>
                      <a:pPr algn="ctr" fontAlgn="ctr"/>
                      <a:r>
                        <a:rPr lang="en-US" sz="1000" b="0" i="0" u="none" strike="noStrike">
                          <a:solidFill>
                            <a:srgbClr val="000000"/>
                          </a:solidFill>
                          <a:effectLst/>
                          <a:latin typeface="Aptos Narrow" panose="020B0004020202020204" pitchFamily="34" charset="0"/>
                        </a:rPr>
                        <a:t>LOP</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Lead</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8 (-5%)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20.73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-67.82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70.92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20.82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-63.93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67.23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26.90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-62.52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26.72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-63.13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4245582"/>
                  </a:ext>
                </a:extLst>
              </a:tr>
              <a:tr h="217738">
                <a:tc rowSpan="2">
                  <a:txBody>
                    <a:bodyPr/>
                    <a:lstStyle/>
                    <a:p>
                      <a:pPr algn="ctr" fontAlgn="ctr"/>
                      <a:r>
                        <a:rPr lang="en-US" sz="1000" b="0" i="0" u="none" strike="noStrike">
                          <a:solidFill>
                            <a:srgbClr val="000000"/>
                          </a:solidFill>
                          <a:effectLst/>
                          <a:latin typeface="Aptos Narrow" panose="020B0004020202020204" pitchFamily="34" charset="0"/>
                        </a:rPr>
                        <a:t>1.04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HSL</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Lag</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16 (10%)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1.012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1.014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201.38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67.30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212.33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202.31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103.97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227.46</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210.31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118.53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208.21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104.77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4675040"/>
                  </a:ext>
                </a:extLst>
              </a:tr>
              <a:tr h="217738">
                <a:tc vMerge="1">
                  <a:txBody>
                    <a:bodyPr/>
                    <a:lstStyle/>
                    <a:p>
                      <a:endParaRPr lang="en-US"/>
                    </a:p>
                  </a:txBody>
                  <a:tcPr/>
                </a:tc>
                <a:tc>
                  <a:txBody>
                    <a:bodyPr/>
                    <a:lstStyle/>
                    <a:p>
                      <a:pPr algn="ctr" fontAlgn="ctr"/>
                      <a:r>
                        <a:rPr lang="en-US" sz="1000" b="0" i="0" u="none" strike="noStrike">
                          <a:solidFill>
                            <a:srgbClr val="000000"/>
                          </a:solidFill>
                          <a:effectLst/>
                          <a:latin typeface="Aptos Narrow" panose="020B0004020202020204" pitchFamily="34" charset="0"/>
                        </a:rPr>
                        <a:t>LOP</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Lag</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16 (10%)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0.985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20.66</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68.21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71.27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20.77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72.25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75.18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26.90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73.97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26.67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73.05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2857403"/>
                  </a:ext>
                </a:extLst>
              </a:tr>
              <a:tr h="217738">
                <a:tc rowSpan="2">
                  <a:txBody>
                    <a:bodyPr/>
                    <a:lstStyle/>
                    <a:p>
                      <a:pPr algn="ctr" fontAlgn="ctr"/>
                      <a:r>
                        <a:rPr lang="en-US" sz="1000" b="0" i="0" u="none" strike="noStrike">
                          <a:solidFill>
                            <a:srgbClr val="000000"/>
                          </a:solidFill>
                          <a:effectLst/>
                          <a:latin typeface="Aptos Narrow" panose="020B0004020202020204" pitchFamily="34" charset="0"/>
                        </a:rPr>
                        <a:t>1.05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HSL</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Lead</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Nominal</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1.015</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1.017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201.93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-68.22</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213.14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202.68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-38.26</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206.26</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210.31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-26.29</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208.58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-37.46</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3944870"/>
                  </a:ext>
                </a:extLst>
              </a:tr>
              <a:tr h="217738">
                <a:tc vMerge="1">
                  <a:txBody>
                    <a:bodyPr/>
                    <a:lstStyle/>
                    <a:p>
                      <a:endParaRPr lang="en-US"/>
                    </a:p>
                  </a:txBody>
                  <a:tcPr/>
                </a:tc>
                <a:tc>
                  <a:txBody>
                    <a:bodyPr/>
                    <a:lstStyle/>
                    <a:p>
                      <a:pPr algn="ctr" fontAlgn="ctr"/>
                      <a:r>
                        <a:rPr lang="en-US" sz="1000" b="0" i="0" u="none" strike="noStrike">
                          <a:solidFill>
                            <a:srgbClr val="000000"/>
                          </a:solidFill>
                          <a:effectLst/>
                          <a:latin typeface="Aptos Narrow" panose="020B0004020202020204" pitchFamily="34" charset="0"/>
                        </a:rPr>
                        <a:t>LOP</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Max Lead</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Nominal</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1.004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20.73</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-66.27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69.44</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000" b="0" i="0" u="none" strike="noStrike">
                          <a:solidFill>
                            <a:srgbClr val="000000"/>
                          </a:solidFill>
                          <a:effectLst/>
                          <a:latin typeface="Aptos Narrow" panose="020B0004020202020204" pitchFamily="34" charset="0"/>
                        </a:rPr>
                        <a:t>20.81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-63.17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66.51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a:solidFill>
                            <a:srgbClr val="000000"/>
                          </a:solidFill>
                          <a:effectLst/>
                          <a:latin typeface="Aptos Narrow" panose="020B0004020202020204" pitchFamily="34" charset="0"/>
                        </a:rPr>
                        <a:t>26.90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-61.78</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26.71</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-62.37</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000" b="0" i="0" u="none" strike="noStrike">
                          <a:solidFill>
                            <a:srgbClr val="000000"/>
                          </a:solidFill>
                          <a:effectLst/>
                          <a:latin typeface="Aptos Narrow" panose="020B0004020202020204" pitchFamily="34" charset="0"/>
                        </a:rPr>
                        <a:t>5.90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0.80</a:t>
                      </a:r>
                    </a:p>
                  </a:txBody>
                  <a:tcPr marL="5643" marR="5643" marT="5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3741197"/>
                  </a:ext>
                </a:extLst>
              </a:tr>
              <a:tr h="207369">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752657666"/>
                  </a:ext>
                </a:extLst>
              </a:tr>
              <a:tr h="207369">
                <a:tc gridSpan="9">
                  <a:txBody>
                    <a:bodyPr/>
                    <a:lstStyle/>
                    <a:p>
                      <a:pPr algn="l" fontAlgn="b"/>
                      <a:r>
                        <a:rPr lang="en-US" sz="1000" b="0" i="0" u="none" strike="noStrike">
                          <a:solidFill>
                            <a:srgbClr val="000000"/>
                          </a:solidFill>
                          <a:effectLst/>
                          <a:latin typeface="Aptos Narrow" panose="020B0004020202020204" pitchFamily="34" charset="0"/>
                        </a:rPr>
                        <a:t>Columns A, B, and C identify the required operating conditions.</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ctr"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extLst>
                  <a:ext uri="{0D108BD9-81ED-4DB2-BD59-A6C34878D82A}">
                    <a16:rowId xmlns:a16="http://schemas.microsoft.com/office/drawing/2014/main" val="1870817639"/>
                  </a:ext>
                </a:extLst>
              </a:tr>
              <a:tr h="207369">
                <a:tc gridSpan="11">
                  <a:txBody>
                    <a:bodyPr/>
                    <a:lstStyle/>
                    <a:p>
                      <a:pPr algn="l" fontAlgn="b"/>
                      <a:r>
                        <a:rPr lang="en-US" sz="1000" b="0" i="0" u="none" strike="noStrike">
                          <a:solidFill>
                            <a:srgbClr val="000000"/>
                          </a:solidFill>
                          <a:effectLst/>
                          <a:latin typeface="Aptos Narrow" panose="020B0004020202020204" pitchFamily="34" charset="0"/>
                        </a:rPr>
                        <a:t>Columns E and F are used to check that the MPT tap position is acceptable</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extLst>
                  <a:ext uri="{0D108BD9-81ED-4DB2-BD59-A6C34878D82A}">
                    <a16:rowId xmlns:a16="http://schemas.microsoft.com/office/drawing/2014/main" val="2239604662"/>
                  </a:ext>
                </a:extLst>
              </a:tr>
              <a:tr h="207369">
                <a:tc gridSpan="18">
                  <a:txBody>
                    <a:bodyPr/>
                    <a:lstStyle/>
                    <a:p>
                      <a:pPr algn="l" fontAlgn="b"/>
                      <a:r>
                        <a:rPr lang="en-US" sz="1000" b="0" i="0" u="none" strike="noStrike">
                          <a:solidFill>
                            <a:srgbClr val="000000"/>
                          </a:solidFill>
                          <a:effectLst/>
                          <a:latin typeface="Aptos Narrow" panose="020B0004020202020204" pitchFamily="34" charset="0"/>
                        </a:rPr>
                        <a:t>Columns G and H are used to check that the resource can provide the required MVARs to the POI.  These could be metered at M1.</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1717587"/>
                  </a:ext>
                </a:extLst>
              </a:tr>
              <a:tr h="207369">
                <a:tc gridSpan="7">
                  <a:txBody>
                    <a:bodyPr/>
                    <a:lstStyle/>
                    <a:p>
                      <a:pPr algn="l" fontAlgn="b"/>
                      <a:r>
                        <a:rPr lang="en-US" sz="1000" b="0" i="0" u="none" strike="noStrike">
                          <a:solidFill>
                            <a:srgbClr val="000000"/>
                          </a:solidFill>
                          <a:effectLst/>
                          <a:latin typeface="Aptos Narrow" panose="020B0004020202020204" pitchFamily="34" charset="0"/>
                        </a:rPr>
                        <a:t>Columns G and H are used to calculate column I.</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ctr"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extLst>
                  <a:ext uri="{0D108BD9-81ED-4DB2-BD59-A6C34878D82A}">
                    <a16:rowId xmlns:a16="http://schemas.microsoft.com/office/drawing/2014/main" val="2084418363"/>
                  </a:ext>
                </a:extLst>
              </a:tr>
              <a:tr h="207369">
                <a:tc gridSpan="11">
                  <a:txBody>
                    <a:bodyPr/>
                    <a:lstStyle/>
                    <a:p>
                      <a:pPr algn="l" fontAlgn="b"/>
                      <a:r>
                        <a:rPr lang="en-US" sz="1000" b="0" i="0" u="none" strike="noStrike">
                          <a:solidFill>
                            <a:srgbClr val="000000"/>
                          </a:solidFill>
                          <a:effectLst/>
                          <a:latin typeface="Aptos Narrow" panose="020B0004020202020204" pitchFamily="34" charset="0"/>
                        </a:rPr>
                        <a:t>Columns J and K are used to calculate column L.  These could be metered at M2.</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extLst>
                  <a:ext uri="{0D108BD9-81ED-4DB2-BD59-A6C34878D82A}">
                    <a16:rowId xmlns:a16="http://schemas.microsoft.com/office/drawing/2014/main" val="4050163845"/>
                  </a:ext>
                </a:extLst>
              </a:tr>
              <a:tr h="207369">
                <a:tc gridSpan="14">
                  <a:txBody>
                    <a:bodyPr/>
                    <a:lstStyle/>
                    <a:p>
                      <a:pPr algn="l" fontAlgn="b"/>
                      <a:r>
                        <a:rPr lang="en-US" sz="1000" b="0" i="0" u="none" strike="noStrike">
                          <a:solidFill>
                            <a:srgbClr val="000000"/>
                          </a:solidFill>
                          <a:effectLst/>
                          <a:latin typeface="Aptos Narrow" panose="020B0004020202020204" pitchFamily="34" charset="0"/>
                        </a:rPr>
                        <a:t>Columns I and L are used to check that the MPT will not be overloaded at any of the boundary conditions.</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extLst>
                  <a:ext uri="{0D108BD9-81ED-4DB2-BD59-A6C34878D82A}">
                    <a16:rowId xmlns:a16="http://schemas.microsoft.com/office/drawing/2014/main" val="3752540502"/>
                  </a:ext>
                </a:extLst>
              </a:tr>
              <a:tr h="402296">
                <a:tc gridSpan="18">
                  <a:txBody>
                    <a:bodyPr/>
                    <a:lstStyle/>
                    <a:p>
                      <a:pPr algn="l" fontAlgn="b"/>
                      <a:r>
                        <a:rPr lang="en-US" sz="1000" b="0" i="0" u="none" strike="noStrike">
                          <a:solidFill>
                            <a:srgbClr val="000000"/>
                          </a:solidFill>
                          <a:effectLst/>
                          <a:latin typeface="Aptos Narrow" panose="020B0004020202020204" pitchFamily="34" charset="0"/>
                        </a:rPr>
                        <a:t>Columns M and N are the sums of values at each individual inverter.  They are used to check that the reactive requirements can be met dynamically with switchable shunts used only to make up losses.</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57106837"/>
                  </a:ext>
                </a:extLst>
              </a:tr>
              <a:tr h="207369">
                <a:tc gridSpan="10">
                  <a:txBody>
                    <a:bodyPr/>
                    <a:lstStyle/>
                    <a:p>
                      <a:pPr algn="l" fontAlgn="b"/>
                      <a:r>
                        <a:rPr lang="en-US" sz="1000" b="0" i="0" u="none" strike="noStrike">
                          <a:solidFill>
                            <a:srgbClr val="000000"/>
                          </a:solidFill>
                          <a:effectLst/>
                          <a:latin typeface="Aptos Narrow" panose="020B0004020202020204" pitchFamily="34" charset="0"/>
                        </a:rPr>
                        <a:t>The numbers in columns M and N cannot be metered at a single point.</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ctr"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Aptos Narrow" panose="020B0004020202020204" pitchFamily="34" charset="0"/>
                      </a:endParaRPr>
                    </a:p>
                  </a:txBody>
                  <a:tcPr marL="5643" marR="5643" marT="5643" marB="0" anchor="b">
                    <a:lnL>
                      <a:noFill/>
                    </a:lnL>
                    <a:lnR>
                      <a:noFill/>
                    </a:lnR>
                    <a:lnT>
                      <a:noFill/>
                    </a:lnT>
                    <a:lnB>
                      <a:noFill/>
                    </a:lnB>
                    <a:noFill/>
                  </a:tcPr>
                </a:tc>
                <a:extLst>
                  <a:ext uri="{0D108BD9-81ED-4DB2-BD59-A6C34878D82A}">
                    <a16:rowId xmlns:a16="http://schemas.microsoft.com/office/drawing/2014/main" val="1732827959"/>
                  </a:ext>
                </a:extLst>
              </a:tr>
              <a:tr h="207369">
                <a:tc gridSpan="18">
                  <a:txBody>
                    <a:bodyPr/>
                    <a:lstStyle/>
                    <a:p>
                      <a:pPr algn="l" fontAlgn="b"/>
                      <a:r>
                        <a:rPr lang="en-US" sz="1000" b="0" i="0" u="none" strike="noStrike" dirty="0">
                          <a:solidFill>
                            <a:srgbClr val="000000"/>
                          </a:solidFill>
                          <a:effectLst/>
                          <a:latin typeface="Aptos Narrow" panose="020B0004020202020204" pitchFamily="34" charset="0"/>
                        </a:rPr>
                        <a:t>Columns O and P are smaller than the sum of inverter outputs due to losses in the collector system and in the </a:t>
                      </a:r>
                      <a:r>
                        <a:rPr lang="en-US" sz="1000" b="0" i="0" u="none" strike="noStrike" dirty="0" err="1">
                          <a:solidFill>
                            <a:srgbClr val="000000"/>
                          </a:solidFill>
                          <a:effectLst/>
                          <a:latin typeface="Aptos Narrow" panose="020B0004020202020204" pitchFamily="34" charset="0"/>
                        </a:rPr>
                        <a:t>padmaount</a:t>
                      </a:r>
                      <a:r>
                        <a:rPr lang="en-US" sz="1000" b="0" i="0" u="none" strike="noStrike" dirty="0">
                          <a:solidFill>
                            <a:srgbClr val="000000"/>
                          </a:solidFill>
                          <a:effectLst/>
                          <a:latin typeface="Aptos Narrow" panose="020B0004020202020204" pitchFamily="34" charset="0"/>
                        </a:rPr>
                        <a:t> transformers.</a:t>
                      </a:r>
                    </a:p>
                  </a:txBody>
                  <a:tcPr marL="5643" marR="5643" marT="5643"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588254"/>
                  </a:ext>
                </a:extLst>
              </a:tr>
            </a:tbl>
          </a:graphicData>
        </a:graphic>
      </p:graphicFrame>
    </p:spTree>
    <p:extLst>
      <p:ext uri="{BB962C8B-B14F-4D97-AF65-F5344CB8AC3E}">
        <p14:creationId xmlns:p14="http://schemas.microsoft.com/office/powerpoint/2010/main" val="403485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6B297-7A5E-89F1-C684-0DB98C6B11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EAE105-C20C-4BAA-42F6-A28BF519EC99}"/>
              </a:ext>
            </a:extLst>
          </p:cNvPr>
          <p:cNvSpPr>
            <a:spLocks noGrp="1"/>
          </p:cNvSpPr>
          <p:nvPr>
            <p:ph type="title"/>
          </p:nvPr>
        </p:nvSpPr>
        <p:spPr>
          <a:xfrm>
            <a:off x="838200" y="136525"/>
            <a:ext cx="10515600" cy="1113155"/>
          </a:xfrm>
        </p:spPr>
        <p:txBody>
          <a:bodyPr/>
          <a:lstStyle/>
          <a:p>
            <a:r>
              <a:rPr lang="en-US" dirty="0"/>
              <a:t>Where are the losses?</a:t>
            </a:r>
          </a:p>
        </p:txBody>
      </p:sp>
      <p:sp>
        <p:nvSpPr>
          <p:cNvPr id="4" name="Date Placeholder 3">
            <a:extLst>
              <a:ext uri="{FF2B5EF4-FFF2-40B4-BE49-F238E27FC236}">
                <a16:creationId xmlns:a16="http://schemas.microsoft.com/office/drawing/2014/main" id="{DE3A1378-5D67-BB82-E3AE-4588B194F114}"/>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6C520054-5A0F-B788-336F-0B9B49F60EC3}"/>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9693303E-9083-8D14-404D-7D366E5DF7CE}"/>
              </a:ext>
            </a:extLst>
          </p:cNvPr>
          <p:cNvSpPr>
            <a:spLocks noGrp="1"/>
          </p:cNvSpPr>
          <p:nvPr>
            <p:ph type="sldNum" sz="quarter" idx="12"/>
          </p:nvPr>
        </p:nvSpPr>
        <p:spPr/>
        <p:txBody>
          <a:bodyPr/>
          <a:lstStyle/>
          <a:p>
            <a:fld id="{86CC152E-65AF-4417-8D00-EBAF7FF9996C}" type="slidenum">
              <a:rPr lang="en-US" smtClean="0"/>
              <a:t>7</a:t>
            </a:fld>
            <a:endParaRPr lang="en-US"/>
          </a:p>
        </p:txBody>
      </p:sp>
      <p:graphicFrame>
        <p:nvGraphicFramePr>
          <p:cNvPr id="12" name="Content Placeholder 11">
            <a:extLst>
              <a:ext uri="{FF2B5EF4-FFF2-40B4-BE49-F238E27FC236}">
                <a16:creationId xmlns:a16="http://schemas.microsoft.com/office/drawing/2014/main" id="{943B937C-58C5-5FFC-4216-2DF450DA2EF4}"/>
              </a:ext>
            </a:extLst>
          </p:cNvPr>
          <p:cNvGraphicFramePr>
            <a:graphicFrameLocks noGrp="1"/>
          </p:cNvGraphicFramePr>
          <p:nvPr>
            <p:ph idx="1"/>
            <p:extLst>
              <p:ext uri="{D42A27DB-BD31-4B8C-83A1-F6EECF244321}">
                <p14:modId xmlns:p14="http://schemas.microsoft.com/office/powerpoint/2010/main" val="1942350419"/>
              </p:ext>
            </p:extLst>
          </p:nvPr>
        </p:nvGraphicFramePr>
        <p:xfrm>
          <a:off x="606972" y="1174530"/>
          <a:ext cx="11035863" cy="5084376"/>
        </p:xfrm>
        <a:graphic>
          <a:graphicData uri="http://schemas.openxmlformats.org/drawingml/2006/table">
            <a:tbl>
              <a:tblPr/>
              <a:tblGrid>
                <a:gridCol w="629123">
                  <a:extLst>
                    <a:ext uri="{9D8B030D-6E8A-4147-A177-3AD203B41FA5}">
                      <a16:colId xmlns:a16="http://schemas.microsoft.com/office/drawing/2014/main" val="2347049845"/>
                    </a:ext>
                  </a:extLst>
                </a:gridCol>
                <a:gridCol w="629123">
                  <a:extLst>
                    <a:ext uri="{9D8B030D-6E8A-4147-A177-3AD203B41FA5}">
                      <a16:colId xmlns:a16="http://schemas.microsoft.com/office/drawing/2014/main" val="371390354"/>
                    </a:ext>
                  </a:extLst>
                </a:gridCol>
                <a:gridCol w="629123">
                  <a:extLst>
                    <a:ext uri="{9D8B030D-6E8A-4147-A177-3AD203B41FA5}">
                      <a16:colId xmlns:a16="http://schemas.microsoft.com/office/drawing/2014/main" val="205690243"/>
                    </a:ext>
                  </a:extLst>
                </a:gridCol>
                <a:gridCol w="629123">
                  <a:extLst>
                    <a:ext uri="{9D8B030D-6E8A-4147-A177-3AD203B41FA5}">
                      <a16:colId xmlns:a16="http://schemas.microsoft.com/office/drawing/2014/main" val="3702644930"/>
                    </a:ext>
                  </a:extLst>
                </a:gridCol>
                <a:gridCol w="629123">
                  <a:extLst>
                    <a:ext uri="{9D8B030D-6E8A-4147-A177-3AD203B41FA5}">
                      <a16:colId xmlns:a16="http://schemas.microsoft.com/office/drawing/2014/main" val="2733699581"/>
                    </a:ext>
                  </a:extLst>
                </a:gridCol>
                <a:gridCol w="629123">
                  <a:extLst>
                    <a:ext uri="{9D8B030D-6E8A-4147-A177-3AD203B41FA5}">
                      <a16:colId xmlns:a16="http://schemas.microsoft.com/office/drawing/2014/main" val="1196494195"/>
                    </a:ext>
                  </a:extLst>
                </a:gridCol>
                <a:gridCol w="629123">
                  <a:extLst>
                    <a:ext uri="{9D8B030D-6E8A-4147-A177-3AD203B41FA5}">
                      <a16:colId xmlns:a16="http://schemas.microsoft.com/office/drawing/2014/main" val="1693315719"/>
                    </a:ext>
                  </a:extLst>
                </a:gridCol>
                <a:gridCol w="707762">
                  <a:extLst>
                    <a:ext uri="{9D8B030D-6E8A-4147-A177-3AD203B41FA5}">
                      <a16:colId xmlns:a16="http://schemas.microsoft.com/office/drawing/2014/main" val="2299680352"/>
                    </a:ext>
                  </a:extLst>
                </a:gridCol>
                <a:gridCol w="773297">
                  <a:extLst>
                    <a:ext uri="{9D8B030D-6E8A-4147-A177-3AD203B41FA5}">
                      <a16:colId xmlns:a16="http://schemas.microsoft.com/office/drawing/2014/main" val="802286679"/>
                    </a:ext>
                  </a:extLst>
                </a:gridCol>
                <a:gridCol w="629123">
                  <a:extLst>
                    <a:ext uri="{9D8B030D-6E8A-4147-A177-3AD203B41FA5}">
                      <a16:colId xmlns:a16="http://schemas.microsoft.com/office/drawing/2014/main" val="979650596"/>
                    </a:ext>
                  </a:extLst>
                </a:gridCol>
                <a:gridCol w="629123">
                  <a:extLst>
                    <a:ext uri="{9D8B030D-6E8A-4147-A177-3AD203B41FA5}">
                      <a16:colId xmlns:a16="http://schemas.microsoft.com/office/drawing/2014/main" val="1544215709"/>
                    </a:ext>
                  </a:extLst>
                </a:gridCol>
                <a:gridCol w="629123">
                  <a:extLst>
                    <a:ext uri="{9D8B030D-6E8A-4147-A177-3AD203B41FA5}">
                      <a16:colId xmlns:a16="http://schemas.microsoft.com/office/drawing/2014/main" val="2869558917"/>
                    </a:ext>
                  </a:extLst>
                </a:gridCol>
                <a:gridCol w="629123">
                  <a:extLst>
                    <a:ext uri="{9D8B030D-6E8A-4147-A177-3AD203B41FA5}">
                      <a16:colId xmlns:a16="http://schemas.microsoft.com/office/drawing/2014/main" val="1707440455"/>
                    </a:ext>
                  </a:extLst>
                </a:gridCol>
                <a:gridCol w="629123">
                  <a:extLst>
                    <a:ext uri="{9D8B030D-6E8A-4147-A177-3AD203B41FA5}">
                      <a16:colId xmlns:a16="http://schemas.microsoft.com/office/drawing/2014/main" val="3018223002"/>
                    </a:ext>
                  </a:extLst>
                </a:gridCol>
                <a:gridCol w="629123">
                  <a:extLst>
                    <a:ext uri="{9D8B030D-6E8A-4147-A177-3AD203B41FA5}">
                      <a16:colId xmlns:a16="http://schemas.microsoft.com/office/drawing/2014/main" val="3178319154"/>
                    </a:ext>
                  </a:extLst>
                </a:gridCol>
                <a:gridCol w="681549">
                  <a:extLst>
                    <a:ext uri="{9D8B030D-6E8A-4147-A177-3AD203B41FA5}">
                      <a16:colId xmlns:a16="http://schemas.microsoft.com/office/drawing/2014/main" val="2886546227"/>
                    </a:ext>
                  </a:extLst>
                </a:gridCol>
                <a:gridCol w="694656">
                  <a:extLst>
                    <a:ext uri="{9D8B030D-6E8A-4147-A177-3AD203B41FA5}">
                      <a16:colId xmlns:a16="http://schemas.microsoft.com/office/drawing/2014/main" val="281287303"/>
                    </a:ext>
                  </a:extLst>
                </a:gridCol>
              </a:tblGrid>
              <a:tr h="264317">
                <a:tc>
                  <a:txBody>
                    <a:bodyPr/>
                    <a:lstStyle/>
                    <a:p>
                      <a:pPr algn="ctr" fontAlgn="b"/>
                      <a:r>
                        <a:rPr lang="en-US" sz="1100" b="1" i="0" u="none" strike="noStrike">
                          <a:solidFill>
                            <a:srgbClr val="000000"/>
                          </a:solidFill>
                          <a:effectLst/>
                          <a:latin typeface="Aptos Narrow" panose="020B0004020202020204" pitchFamily="34" charset="0"/>
                        </a:rPr>
                        <a:t>A</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B</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C</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G</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H</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I</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J</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L</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M</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N</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O</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P</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Q</a:t>
                      </a:r>
                    </a:p>
                  </a:txBody>
                  <a:tcPr marL="6244" marR="6244" marT="6244"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R</a:t>
                      </a:r>
                    </a:p>
                  </a:txBody>
                  <a:tcPr marL="6244" marR="6244" marT="6244"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S</a:t>
                      </a:r>
                    </a:p>
                  </a:txBody>
                  <a:tcPr marL="6244" marR="6244" marT="6244"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T</a:t>
                      </a:r>
                    </a:p>
                  </a:txBody>
                  <a:tcPr marL="6244" marR="6244" marT="6244"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U</a:t>
                      </a:r>
                    </a:p>
                  </a:txBody>
                  <a:tcPr marL="6244" marR="6244" marT="6244"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494725"/>
                  </a:ext>
                </a:extLst>
              </a:tr>
              <a:tr h="1427998">
                <a:tc>
                  <a:txBody>
                    <a:bodyPr/>
                    <a:lstStyle/>
                    <a:p>
                      <a:pPr algn="ctr" fontAlgn="ctr"/>
                      <a:r>
                        <a:rPr lang="en-US" sz="1100" b="1" i="0" u="none" strike="noStrike">
                          <a:solidFill>
                            <a:srgbClr val="000000"/>
                          </a:solidFill>
                          <a:effectLst/>
                          <a:latin typeface="Aptos Narrow" panose="020B0004020202020204" pitchFamily="34" charset="0"/>
                        </a:rPr>
                        <a:t>POI Voltage, pu</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Dispatch</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Reactive Test</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MW Delivered to POI (meter 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1" i="0" u="none" strike="noStrike">
                          <a:solidFill>
                            <a:srgbClr val="000000"/>
                          </a:solidFill>
                          <a:effectLst/>
                          <a:latin typeface="Aptos Narrow" panose="020B0004020202020204" pitchFamily="34" charset="0"/>
                        </a:rPr>
                        <a:t>MVAr Delivered to POI (meter 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1" i="0" u="none" strike="noStrike">
                          <a:solidFill>
                            <a:srgbClr val="000000"/>
                          </a:solidFill>
                          <a:effectLst/>
                          <a:latin typeface="Aptos Narrow" panose="020B0004020202020204" pitchFamily="34" charset="0"/>
                        </a:rPr>
                        <a:t>MW Delivered to 34.5kV side of MPT (meter 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1" i="0" u="none" strike="noStrike">
                          <a:solidFill>
                            <a:srgbClr val="000000"/>
                          </a:solidFill>
                          <a:effectLst/>
                          <a:latin typeface="Aptos Narrow" panose="020B0004020202020204" pitchFamily="34" charset="0"/>
                        </a:rPr>
                        <a:t>MVAR Delivered to 34.5kV side of MPT (meter 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nb-NO" sz="1100" b="1" i="0" u="none" strike="noStrike">
                          <a:solidFill>
                            <a:srgbClr val="000000"/>
                          </a:solidFill>
                          <a:effectLst/>
                          <a:latin typeface="Aptos Narrow" panose="020B0004020202020204" pitchFamily="34" charset="0"/>
                        </a:rPr>
                        <a:t>sum(MW at Inverter Terminals)</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sum(MVAR at Inverter Terminals)</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MW Delivered to 34.5kV Bus     (meter 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1" i="0" u="none" strike="noStrike">
                          <a:solidFill>
                            <a:srgbClr val="000000"/>
                          </a:solidFill>
                          <a:effectLst/>
                          <a:latin typeface="Aptos Narrow" panose="020B0004020202020204" pitchFamily="34" charset="0"/>
                        </a:rPr>
                        <a:t>MVAr Delivered to 34.5kV Bus    (meter 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1" i="0" u="none" strike="noStrike">
                          <a:solidFill>
                            <a:srgbClr val="000000"/>
                          </a:solidFill>
                          <a:effectLst/>
                          <a:latin typeface="Aptos Narrow" panose="020B0004020202020204" pitchFamily="34" charset="0"/>
                        </a:rPr>
                        <a:t>MW Aux Load </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MVAR Aux Load</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Aptos Narrow" panose="020B0004020202020204" pitchFamily="34" charset="0"/>
                        </a:rPr>
                        <a:t>MW Losses in MPT</a:t>
                      </a:r>
                    </a:p>
                  </a:txBody>
                  <a:tcPr marL="6244" marR="6244" marT="62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Aptos Narrow" panose="020B0004020202020204" pitchFamily="34" charset="0"/>
                        </a:rPr>
                        <a:t>MVAR Losses in MPT</a:t>
                      </a:r>
                    </a:p>
                  </a:txBody>
                  <a:tcPr marL="6244" marR="6244" marT="62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Aptos Narrow" panose="020B0004020202020204" pitchFamily="34" charset="0"/>
                        </a:rPr>
                        <a:t>MW Losses in Collection System &amp; padmt tx</a:t>
                      </a:r>
                    </a:p>
                  </a:txBody>
                  <a:tcPr marL="6244" marR="6244" marT="62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Aptos Narrow" panose="020B0004020202020204" pitchFamily="34" charset="0"/>
                        </a:rPr>
                        <a:t>MVAR Losses in Collection System &amp; padmt tx</a:t>
                      </a:r>
                    </a:p>
                  </a:txBody>
                  <a:tcPr marL="6244" marR="6244" marT="62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0512944"/>
                  </a:ext>
                </a:extLst>
              </a:tr>
              <a:tr h="264317">
                <a:tc rowSpan="2">
                  <a:txBody>
                    <a:bodyPr/>
                    <a:lstStyle/>
                    <a:p>
                      <a:pPr algn="ctr" fontAlgn="ctr"/>
                      <a:r>
                        <a:rPr lang="en-US" sz="1100" b="0" i="0" u="none" strike="noStrike">
                          <a:solidFill>
                            <a:srgbClr val="000000"/>
                          </a:solidFill>
                          <a:effectLst/>
                          <a:latin typeface="Aptos Narrow" panose="020B0004020202020204" pitchFamily="34" charset="0"/>
                        </a:rPr>
                        <a:t>0.95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HSL</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Lag</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201.35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67.35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202.27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1" i="0" u="none" strike="noStrike">
                          <a:solidFill>
                            <a:srgbClr val="000000"/>
                          </a:solidFill>
                          <a:effectLst/>
                          <a:latin typeface="Aptos Narrow" panose="020B0004020202020204" pitchFamily="34" charset="0"/>
                        </a:rPr>
                        <a:t>105.59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210.31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119.39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208.17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106.39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0.92</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38.24</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2.14</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13.00</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2268924"/>
                  </a:ext>
                </a:extLst>
              </a:tr>
              <a:tr h="264317">
                <a:tc vMerge="1">
                  <a:txBody>
                    <a:bodyPr/>
                    <a:lstStyle/>
                    <a:p>
                      <a:endParaRPr lang="en-US"/>
                    </a:p>
                  </a:txBody>
                  <a:tcPr/>
                </a:tc>
                <a:tc>
                  <a:txBody>
                    <a:bodyPr/>
                    <a:lstStyle/>
                    <a:p>
                      <a:pPr algn="ctr" fontAlgn="ctr"/>
                      <a:r>
                        <a:rPr lang="en-US" sz="1100" b="0" i="0" u="none" strike="noStrike">
                          <a:solidFill>
                            <a:srgbClr val="000000"/>
                          </a:solidFill>
                          <a:effectLst/>
                          <a:latin typeface="Aptos Narrow" panose="020B0004020202020204" pitchFamily="34" charset="0"/>
                        </a:rPr>
                        <a:t>LOP</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Lag</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20.64</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69.68</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20.75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73.97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26.90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75.79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26.65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74.77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0.11</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4.29</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0.25</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1.02</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650282"/>
                  </a:ext>
                </a:extLst>
              </a:tr>
              <a:tr h="264317">
                <a:tc rowSpan="2">
                  <a:txBody>
                    <a:bodyPr/>
                    <a:lstStyle/>
                    <a:p>
                      <a:pPr algn="ctr" fontAlgn="ctr"/>
                      <a:r>
                        <a:rPr lang="en-US" sz="1100" b="0" i="0" u="none" strike="noStrike">
                          <a:solidFill>
                            <a:srgbClr val="000000"/>
                          </a:solidFill>
                          <a:effectLst/>
                          <a:latin typeface="Aptos Narrow" panose="020B0004020202020204" pitchFamily="34" charset="0"/>
                        </a:rPr>
                        <a:t>1.00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HSL</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Lead</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201.94</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-68.82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1" i="0" u="none" strike="noStrike">
                          <a:solidFill>
                            <a:srgbClr val="000000"/>
                          </a:solidFill>
                          <a:effectLst/>
                          <a:latin typeface="Aptos Narrow" panose="020B0004020202020204" pitchFamily="34" charset="0"/>
                        </a:rPr>
                        <a:t>202.69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-38.04</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210.31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-26.14</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208.59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-37.24</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0.75</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30.78</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1.72</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11.10</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3072538"/>
                  </a:ext>
                </a:extLst>
              </a:tr>
              <a:tr h="264317">
                <a:tc vMerge="1">
                  <a:txBody>
                    <a:bodyPr/>
                    <a:lstStyle/>
                    <a:p>
                      <a:endParaRPr lang="en-US"/>
                    </a:p>
                  </a:txBody>
                  <a:tcPr/>
                </a:tc>
                <a:tc>
                  <a:txBody>
                    <a:bodyPr/>
                    <a:lstStyle/>
                    <a:p>
                      <a:pPr algn="ctr" fontAlgn="ctr"/>
                      <a:r>
                        <a:rPr lang="en-US" sz="1100" b="0" i="0" u="none" strike="noStrike">
                          <a:solidFill>
                            <a:srgbClr val="000000"/>
                          </a:solidFill>
                          <a:effectLst/>
                          <a:latin typeface="Aptos Narrow" panose="020B0004020202020204" pitchFamily="34" charset="0"/>
                        </a:rPr>
                        <a:t>LOP</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Lead</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20.73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-67.82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20.82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-63.93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26.90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-62.52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26.72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-63.13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0.09</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3.89</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0.18</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0.61</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0504962"/>
                  </a:ext>
                </a:extLst>
              </a:tr>
              <a:tr h="264317">
                <a:tc rowSpan="2">
                  <a:txBody>
                    <a:bodyPr/>
                    <a:lstStyle/>
                    <a:p>
                      <a:pPr algn="ctr" fontAlgn="ctr"/>
                      <a:r>
                        <a:rPr lang="en-US" sz="1100" b="0" i="0" u="none" strike="noStrike">
                          <a:solidFill>
                            <a:srgbClr val="000000"/>
                          </a:solidFill>
                          <a:effectLst/>
                          <a:latin typeface="Aptos Narrow" panose="020B0004020202020204" pitchFamily="34" charset="0"/>
                        </a:rPr>
                        <a:t>1.04</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HSL</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Lag</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201.38</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67.30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202.31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103.97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210.31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118.53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208.21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104.77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0.93</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36.67</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2.10</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13.76</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6448850"/>
                  </a:ext>
                </a:extLst>
              </a:tr>
              <a:tr h="264317">
                <a:tc vMerge="1">
                  <a:txBody>
                    <a:bodyPr/>
                    <a:lstStyle/>
                    <a:p>
                      <a:endParaRPr lang="en-US"/>
                    </a:p>
                  </a:txBody>
                  <a:tcPr/>
                </a:tc>
                <a:tc>
                  <a:txBody>
                    <a:bodyPr/>
                    <a:lstStyle/>
                    <a:p>
                      <a:pPr algn="ctr" fontAlgn="ctr"/>
                      <a:r>
                        <a:rPr lang="en-US" sz="1100" b="0" i="0" u="none" strike="noStrike">
                          <a:solidFill>
                            <a:srgbClr val="000000"/>
                          </a:solidFill>
                          <a:effectLst/>
                          <a:latin typeface="Aptos Narrow" panose="020B0004020202020204" pitchFamily="34" charset="0"/>
                        </a:rPr>
                        <a:t>LOP</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Lag</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20.66</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68.21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20.77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72.25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26.90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73.97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26.67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73.05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0.11</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4.04</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0.23</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0.92</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4097583"/>
                  </a:ext>
                </a:extLst>
              </a:tr>
              <a:tr h="264317">
                <a:tc rowSpan="2">
                  <a:txBody>
                    <a:bodyPr/>
                    <a:lstStyle/>
                    <a:p>
                      <a:pPr algn="ctr" fontAlgn="ctr"/>
                      <a:r>
                        <a:rPr lang="en-US" sz="1100" b="0" i="0" u="none" strike="noStrike">
                          <a:solidFill>
                            <a:srgbClr val="000000"/>
                          </a:solidFill>
                          <a:effectLst/>
                          <a:latin typeface="Aptos Narrow" panose="020B0004020202020204" pitchFamily="34" charset="0"/>
                        </a:rPr>
                        <a:t>1.05</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HSL</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Lead</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201.93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-68.22</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202.68</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-38.26</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210.31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-26.29</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208.58</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-37.46</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0.75</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29.96</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1.73</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11.17</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8714651"/>
                  </a:ext>
                </a:extLst>
              </a:tr>
              <a:tr h="264317">
                <a:tc vMerge="1">
                  <a:txBody>
                    <a:bodyPr/>
                    <a:lstStyle/>
                    <a:p>
                      <a:endParaRPr lang="en-US"/>
                    </a:p>
                  </a:txBody>
                  <a:tcPr/>
                </a:tc>
                <a:tc>
                  <a:txBody>
                    <a:bodyPr/>
                    <a:lstStyle/>
                    <a:p>
                      <a:pPr algn="ctr" fontAlgn="ctr"/>
                      <a:r>
                        <a:rPr lang="en-US" sz="1100" b="0" i="0" u="none" strike="noStrike">
                          <a:solidFill>
                            <a:srgbClr val="000000"/>
                          </a:solidFill>
                          <a:effectLst/>
                          <a:latin typeface="Aptos Narrow" panose="020B0004020202020204" pitchFamily="34" charset="0"/>
                        </a:rPr>
                        <a:t>LOP</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Max Lead</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20.73</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-66.27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1100" b="0" i="0" u="none" strike="noStrike">
                          <a:solidFill>
                            <a:srgbClr val="000000"/>
                          </a:solidFill>
                          <a:effectLst/>
                          <a:latin typeface="Aptos Narrow" panose="020B0004020202020204" pitchFamily="34" charset="0"/>
                        </a:rPr>
                        <a:t>20.81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-63.17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100" b="0" i="0" u="none" strike="noStrike">
                          <a:solidFill>
                            <a:srgbClr val="000000"/>
                          </a:solidFill>
                          <a:effectLst/>
                          <a:latin typeface="Aptos Narrow" panose="020B0004020202020204" pitchFamily="34" charset="0"/>
                        </a:rPr>
                        <a:t>26.90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-61.78</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26.71</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-62.37</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algn="ctr" fontAlgn="ctr"/>
                      <a:r>
                        <a:rPr lang="en-US" sz="1100" b="0" i="0" u="none" strike="noStrike">
                          <a:solidFill>
                            <a:srgbClr val="000000"/>
                          </a:solidFill>
                          <a:effectLst/>
                          <a:latin typeface="Aptos Narrow" panose="020B0004020202020204" pitchFamily="34" charset="0"/>
                        </a:rPr>
                        <a:t>5.90</a:t>
                      </a:r>
                    </a:p>
                  </a:txBody>
                  <a:tcPr marL="6244" marR="6244" marT="62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0.80</a:t>
                      </a:r>
                    </a:p>
                  </a:txBody>
                  <a:tcPr marL="6244" marR="6244" marT="62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Aptos Narrow" panose="020B0004020202020204" pitchFamily="34" charset="0"/>
                        </a:rPr>
                        <a:t>0.08</a:t>
                      </a:r>
                    </a:p>
                  </a:txBody>
                  <a:tcPr marL="6244" marR="6244" marT="62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3.10</a:t>
                      </a:r>
                    </a:p>
                  </a:txBody>
                  <a:tcPr marL="6244" marR="6244" marT="62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0.19</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0.59</a:t>
                      </a:r>
                    </a:p>
                  </a:txBody>
                  <a:tcPr marL="6244" marR="6244" marT="62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5819666"/>
                  </a:ext>
                </a:extLst>
              </a:tr>
              <a:tr h="255505">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45186690"/>
                  </a:ext>
                </a:extLst>
              </a:tr>
              <a:tr h="255505">
                <a:tc gridSpan="9">
                  <a:txBody>
                    <a:bodyPr/>
                    <a:lstStyle/>
                    <a:p>
                      <a:pPr algn="l" fontAlgn="b"/>
                      <a:r>
                        <a:rPr lang="en-US" sz="1100" b="0" i="0" u="none" strike="noStrike">
                          <a:solidFill>
                            <a:srgbClr val="000000"/>
                          </a:solidFill>
                          <a:effectLst/>
                          <a:latin typeface="Aptos Narrow" panose="020B0004020202020204" pitchFamily="34" charset="0"/>
                        </a:rPr>
                        <a:t>These calculations are interesting but not required.  Reviewing them will help catch any big mistakes.</a:t>
                      </a:r>
                    </a:p>
                  </a:txBody>
                  <a:tcPr marL="6244" marR="6244" marT="6244"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ctr"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extLst>
                  <a:ext uri="{0D108BD9-81ED-4DB2-BD59-A6C34878D82A}">
                    <a16:rowId xmlns:a16="http://schemas.microsoft.com/office/drawing/2014/main" val="1397774364"/>
                  </a:ext>
                </a:extLst>
              </a:tr>
              <a:tr h="255505">
                <a:tc gridSpan="12">
                  <a:txBody>
                    <a:bodyPr/>
                    <a:lstStyle/>
                    <a:p>
                      <a:pPr algn="l" fontAlgn="b"/>
                      <a:r>
                        <a:rPr lang="en-US" sz="1100" b="0" i="0" u="none" strike="noStrike">
                          <a:solidFill>
                            <a:srgbClr val="000000"/>
                          </a:solidFill>
                          <a:effectLst/>
                          <a:latin typeface="Aptos Narrow" panose="020B0004020202020204" pitchFamily="34" charset="0"/>
                        </a:rPr>
                        <a:t>Losses in the MPT = power delivered to POI minus power delivered to 34.5kV side of MPT, or meter 1 values minus meter 2 values</a:t>
                      </a:r>
                    </a:p>
                  </a:txBody>
                  <a:tcPr marL="6244" marR="6244" marT="6244"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extLst>
                  <a:ext uri="{0D108BD9-81ED-4DB2-BD59-A6C34878D82A}">
                    <a16:rowId xmlns:a16="http://schemas.microsoft.com/office/drawing/2014/main" val="3627550032"/>
                  </a:ext>
                </a:extLst>
              </a:tr>
              <a:tr h="255505">
                <a:tc gridSpan="5">
                  <a:txBody>
                    <a:bodyPr/>
                    <a:lstStyle/>
                    <a:p>
                      <a:pPr algn="l" fontAlgn="b"/>
                      <a:r>
                        <a:rPr lang="en-US" sz="1100" b="0" i="0" u="none" strike="noStrike">
                          <a:solidFill>
                            <a:srgbClr val="000000"/>
                          </a:solidFill>
                          <a:effectLst/>
                          <a:latin typeface="Aptos Narrow" panose="020B0004020202020204" pitchFamily="34" charset="0"/>
                        </a:rPr>
                        <a:t>Difference between meter 2 and meter 3 = aux load</a:t>
                      </a:r>
                    </a:p>
                  </a:txBody>
                  <a:tcPr marL="6244" marR="6244" marT="6244"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ctr"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extLst>
                  <a:ext uri="{0D108BD9-81ED-4DB2-BD59-A6C34878D82A}">
                    <a16:rowId xmlns:a16="http://schemas.microsoft.com/office/drawing/2014/main" val="739700062"/>
                  </a:ext>
                </a:extLst>
              </a:tr>
              <a:tr h="255505">
                <a:tc gridSpan="12">
                  <a:txBody>
                    <a:bodyPr/>
                    <a:lstStyle/>
                    <a:p>
                      <a:pPr algn="l" fontAlgn="b"/>
                      <a:r>
                        <a:rPr lang="en-US" sz="1100" b="0" i="0" u="none" strike="noStrike">
                          <a:solidFill>
                            <a:srgbClr val="000000"/>
                          </a:solidFill>
                          <a:effectLst/>
                          <a:latin typeface="Aptos Narrow" panose="020B0004020202020204" pitchFamily="34" charset="0"/>
                        </a:rPr>
                        <a:t>Losses in the padmount transformers and collector system = sum(power output of inverters) minus power delivered to 34.5kV bus</a:t>
                      </a:r>
                    </a:p>
                  </a:txBody>
                  <a:tcPr marL="6244" marR="6244" marT="6244"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Aptos Narrow" panose="020B0004020202020204" pitchFamily="34" charset="0"/>
                      </a:endParaRPr>
                    </a:p>
                  </a:txBody>
                  <a:tcPr marL="6244" marR="6244" marT="6244" marB="0" anchor="b">
                    <a:lnL>
                      <a:noFill/>
                    </a:lnL>
                    <a:lnR>
                      <a:noFill/>
                    </a:lnR>
                    <a:lnT>
                      <a:noFill/>
                    </a:lnT>
                    <a:lnB>
                      <a:noFill/>
                    </a:lnB>
                    <a:noFill/>
                  </a:tcPr>
                </a:tc>
                <a:extLst>
                  <a:ext uri="{0D108BD9-81ED-4DB2-BD59-A6C34878D82A}">
                    <a16:rowId xmlns:a16="http://schemas.microsoft.com/office/drawing/2014/main" val="3085918227"/>
                  </a:ext>
                </a:extLst>
              </a:tr>
            </a:tbl>
          </a:graphicData>
        </a:graphic>
      </p:graphicFrame>
    </p:spTree>
    <p:extLst>
      <p:ext uri="{BB962C8B-B14F-4D97-AF65-F5344CB8AC3E}">
        <p14:creationId xmlns:p14="http://schemas.microsoft.com/office/powerpoint/2010/main" val="3400823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F3F57-7534-EE1C-10D6-BE4164BF43AF}"/>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9D12B055-301A-89EA-1614-BF6CBD086790}"/>
              </a:ext>
            </a:extLst>
          </p:cNvPr>
          <p:cNvSpPr>
            <a:spLocks noGrp="1"/>
          </p:cNvSpPr>
          <p:nvPr>
            <p:ph idx="1"/>
          </p:nvPr>
        </p:nvSpPr>
        <p:spPr>
          <a:xfrm>
            <a:off x="838200" y="1387366"/>
            <a:ext cx="10515600" cy="4789597"/>
          </a:xfrm>
        </p:spPr>
        <p:txBody>
          <a:bodyPr>
            <a:normAutofit lnSpcReduction="10000"/>
          </a:bodyPr>
          <a:lstStyle/>
          <a:p>
            <a:r>
              <a:rPr lang="en-US" dirty="0"/>
              <a:t>Do a rough-draft of the reactive study using as many iterations as necessary to find acceptable tap positions for each of the four boundary conditions.</a:t>
            </a:r>
          </a:p>
          <a:p>
            <a:pPr lvl="1"/>
            <a:r>
              <a:rPr lang="en-US" dirty="0"/>
              <a:t>Max and Min collection system voltages must be acceptable</a:t>
            </a:r>
          </a:p>
          <a:p>
            <a:r>
              <a:rPr lang="en-US" dirty="0"/>
              <a:t>Compare the MPT size with the MVA results on the 34.5kV side of the MPT (Meter 2) for lagging, and with the MVA results on the high-side (Meter 1) for leading.</a:t>
            </a:r>
          </a:p>
          <a:p>
            <a:r>
              <a:rPr lang="en-US" dirty="0"/>
              <a:t>Compare each MVAR result at the POI (Meter 1) with the required amount of 32.9 </a:t>
            </a:r>
            <a:r>
              <a:rPr lang="en-US" dirty="0" err="1"/>
              <a:t>Mvar</a:t>
            </a:r>
            <a:r>
              <a:rPr lang="en-US" dirty="0"/>
              <a:t> per every 100 MW of capacity.</a:t>
            </a:r>
          </a:p>
          <a:p>
            <a:r>
              <a:rPr lang="en-US" dirty="0"/>
              <a:t>For lagging operations, compare each sum(MVAR at inverter terminals) with the required amount of 32.9 MVAR per every 100 MW of capacity.</a:t>
            </a:r>
          </a:p>
          <a:p>
            <a:endParaRPr lang="en-US" dirty="0"/>
          </a:p>
        </p:txBody>
      </p:sp>
      <p:sp>
        <p:nvSpPr>
          <p:cNvPr id="4" name="Date Placeholder 3">
            <a:extLst>
              <a:ext uri="{FF2B5EF4-FFF2-40B4-BE49-F238E27FC236}">
                <a16:creationId xmlns:a16="http://schemas.microsoft.com/office/drawing/2014/main" id="{7DB967F4-DC10-79BB-8972-3AE532FC1E28}"/>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FEE44051-F67D-C804-22F2-A77C34D076DB}"/>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AA1516F6-39FC-8924-1CF4-D0AB66CB84A4}"/>
              </a:ext>
            </a:extLst>
          </p:cNvPr>
          <p:cNvSpPr>
            <a:spLocks noGrp="1"/>
          </p:cNvSpPr>
          <p:nvPr>
            <p:ph type="sldNum" sz="quarter" idx="12"/>
          </p:nvPr>
        </p:nvSpPr>
        <p:spPr/>
        <p:txBody>
          <a:bodyPr/>
          <a:lstStyle/>
          <a:p>
            <a:fld id="{86CC152E-65AF-4417-8D00-EBAF7FF9996C}" type="slidenum">
              <a:rPr lang="en-US" smtClean="0"/>
              <a:t>8</a:t>
            </a:fld>
            <a:endParaRPr lang="en-US"/>
          </a:p>
        </p:txBody>
      </p:sp>
    </p:spTree>
    <p:extLst>
      <p:ext uri="{BB962C8B-B14F-4D97-AF65-F5344CB8AC3E}">
        <p14:creationId xmlns:p14="http://schemas.microsoft.com/office/powerpoint/2010/main" val="3141910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71A36-97D1-E27C-3623-EB21CE7876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127211-78DA-3052-0786-B88E1D46A0A8}"/>
              </a:ext>
            </a:extLst>
          </p:cNvPr>
          <p:cNvSpPr>
            <a:spLocks noGrp="1"/>
          </p:cNvSpPr>
          <p:nvPr>
            <p:ph type="title"/>
          </p:nvPr>
        </p:nvSpPr>
        <p:spPr/>
        <p:txBody>
          <a:bodyPr/>
          <a:lstStyle/>
          <a:p>
            <a:r>
              <a:rPr lang="en-US" dirty="0"/>
              <a:t>Answers and Advice from ERCOT</a:t>
            </a:r>
          </a:p>
        </p:txBody>
      </p:sp>
      <p:sp>
        <p:nvSpPr>
          <p:cNvPr id="3" name="Content Placeholder 2">
            <a:extLst>
              <a:ext uri="{FF2B5EF4-FFF2-40B4-BE49-F238E27FC236}">
                <a16:creationId xmlns:a16="http://schemas.microsoft.com/office/drawing/2014/main" id="{E57ABA21-4C65-D8FA-936E-9C3E773421B6}"/>
              </a:ext>
            </a:extLst>
          </p:cNvPr>
          <p:cNvSpPr>
            <a:spLocks noGrp="1"/>
          </p:cNvSpPr>
          <p:nvPr>
            <p:ph idx="1"/>
          </p:nvPr>
        </p:nvSpPr>
        <p:spPr>
          <a:xfrm>
            <a:off x="838200" y="1576552"/>
            <a:ext cx="10205545" cy="4721772"/>
          </a:xfrm>
        </p:spPr>
        <p:txBody>
          <a:bodyPr>
            <a:normAutofit/>
          </a:bodyPr>
          <a:lstStyle/>
          <a:p>
            <a:r>
              <a:rPr lang="en-US" dirty="0"/>
              <a:t>Should the MW size of the project on the main page of RIOO be based on the MW at the 34.5KV bus as measured by meter 2 or by meter 3?</a:t>
            </a:r>
          </a:p>
          <a:p>
            <a:pPr lvl="1"/>
            <a:r>
              <a:rPr lang="en-US" sz="2800" b="1" dirty="0"/>
              <a:t>Meter 3</a:t>
            </a:r>
          </a:p>
          <a:p>
            <a:r>
              <a:rPr lang="en-US" dirty="0"/>
              <a:t>For lagging conditions, the MPT loading should be evaluated at the low side.  For </a:t>
            </a:r>
            <a:r>
              <a:rPr lang="en-US"/>
              <a:t>leading conditions, </a:t>
            </a:r>
            <a:r>
              <a:rPr lang="en-US" dirty="0"/>
              <a:t>the MPT loading should be evaluated from the high side. </a:t>
            </a:r>
          </a:p>
          <a:p>
            <a:r>
              <a:rPr lang="en-US" dirty="0"/>
              <a:t>It is to your advantage to do the reactive study earlier in the process because it will give you insight to the design of your collector system, the MPT loading, and sizing of any switched shunt.</a:t>
            </a:r>
          </a:p>
          <a:p>
            <a:endParaRPr lang="en-US" dirty="0"/>
          </a:p>
        </p:txBody>
      </p:sp>
      <p:sp>
        <p:nvSpPr>
          <p:cNvPr id="4" name="Date Placeholder 3">
            <a:extLst>
              <a:ext uri="{FF2B5EF4-FFF2-40B4-BE49-F238E27FC236}">
                <a16:creationId xmlns:a16="http://schemas.microsoft.com/office/drawing/2014/main" id="{1859F001-78BF-8A13-4F01-B3CAAD59BF2B}"/>
              </a:ext>
            </a:extLst>
          </p:cNvPr>
          <p:cNvSpPr>
            <a:spLocks noGrp="1"/>
          </p:cNvSpPr>
          <p:nvPr>
            <p:ph type="dt" sz="half" idx="10"/>
          </p:nvPr>
        </p:nvSpPr>
        <p:spPr/>
        <p:txBody>
          <a:bodyPr/>
          <a:lstStyle/>
          <a:p>
            <a:fld id="{3B414C14-AEC1-4532-B906-B661A7EDDAFF}" type="datetime1">
              <a:rPr lang="en-US" smtClean="0"/>
              <a:pPr/>
              <a:t>12/19/2024</a:t>
            </a:fld>
            <a:endParaRPr lang="en-US" dirty="0"/>
          </a:p>
        </p:txBody>
      </p:sp>
      <p:sp>
        <p:nvSpPr>
          <p:cNvPr id="5" name="Footer Placeholder 4">
            <a:extLst>
              <a:ext uri="{FF2B5EF4-FFF2-40B4-BE49-F238E27FC236}">
                <a16:creationId xmlns:a16="http://schemas.microsoft.com/office/drawing/2014/main" id="{8D374B26-78C4-F3D4-EA01-4686795995D9}"/>
              </a:ext>
            </a:extLst>
          </p:cNvPr>
          <p:cNvSpPr>
            <a:spLocks noGrp="1"/>
          </p:cNvSpPr>
          <p:nvPr>
            <p:ph type="ftr" sz="quarter" idx="11"/>
          </p:nvPr>
        </p:nvSpPr>
        <p:spPr/>
        <p:txBody>
          <a:bodyPr/>
          <a:lstStyle/>
          <a:p>
            <a:r>
              <a:rPr lang="en-US">
                <a:latin typeface="Arial" panose="020B0604020202020204" pitchFamily="34" charset="0"/>
                <a:ea typeface="MS PGothic" panose="020B0600070205080204" pitchFamily="34" charset="-128"/>
                <a:cs typeface="Times New Roman" panose="02020603050405020304" pitchFamily="18" charset="0"/>
              </a:rPr>
              <a:t>www.gridaxon.io </a:t>
            </a:r>
            <a:endParaRPr lang="en-US" sz="1100"/>
          </a:p>
        </p:txBody>
      </p:sp>
      <p:sp>
        <p:nvSpPr>
          <p:cNvPr id="6" name="Slide Number Placeholder 5">
            <a:extLst>
              <a:ext uri="{FF2B5EF4-FFF2-40B4-BE49-F238E27FC236}">
                <a16:creationId xmlns:a16="http://schemas.microsoft.com/office/drawing/2014/main" id="{4BC3621B-B0C9-EBAD-A5DF-8F651052FD5F}"/>
              </a:ext>
            </a:extLst>
          </p:cNvPr>
          <p:cNvSpPr>
            <a:spLocks noGrp="1"/>
          </p:cNvSpPr>
          <p:nvPr>
            <p:ph type="sldNum" sz="quarter" idx="12"/>
          </p:nvPr>
        </p:nvSpPr>
        <p:spPr/>
        <p:txBody>
          <a:bodyPr/>
          <a:lstStyle/>
          <a:p>
            <a:fld id="{86CC152E-65AF-4417-8D00-EBAF7FF9996C}" type="slidenum">
              <a:rPr lang="en-US" smtClean="0"/>
              <a:t>9</a:t>
            </a:fld>
            <a:endParaRPr lang="en-US"/>
          </a:p>
        </p:txBody>
      </p:sp>
    </p:spTree>
    <p:extLst>
      <p:ext uri="{BB962C8B-B14F-4D97-AF65-F5344CB8AC3E}">
        <p14:creationId xmlns:p14="http://schemas.microsoft.com/office/powerpoint/2010/main" val="3105101464"/>
      </p:ext>
    </p:extLst>
  </p:cSld>
  <p:clrMapOvr>
    <a:masterClrMapping/>
  </p:clrMapOvr>
</p:sld>
</file>

<file path=ppt/theme/theme1.xml><?xml version="1.0" encoding="utf-8"?>
<a:theme xmlns:a="http://schemas.openxmlformats.org/drawingml/2006/main" name="Office Theme">
  <a:themeElements>
    <a:clrScheme name="GridAxon">
      <a:dk1>
        <a:sysClr val="windowText" lastClr="000000"/>
      </a:dk1>
      <a:lt1>
        <a:sysClr val="window" lastClr="FFFFFF"/>
      </a:lt1>
      <a:dk2>
        <a:srgbClr val="373545"/>
      </a:dk2>
      <a:lt2>
        <a:srgbClr val="CEDBE6"/>
      </a:lt2>
      <a:accent1>
        <a:srgbClr val="14B5D0"/>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9BE86924E36B43B73D40CE6E93E0E9" ma:contentTypeVersion="13" ma:contentTypeDescription="Create a new document." ma:contentTypeScope="" ma:versionID="8a85c2e1d97edf4542344209a73d1c02">
  <xsd:schema xmlns:xsd="http://www.w3.org/2001/XMLSchema" xmlns:xs="http://www.w3.org/2001/XMLSchema" xmlns:p="http://schemas.microsoft.com/office/2006/metadata/properties" xmlns:ns2="2b356068-6bfc-42be-93b0-16de672866f0" xmlns:ns3="da548ab2-1b2e-4d18-bbe2-62e36b5f27a1" targetNamespace="http://schemas.microsoft.com/office/2006/metadata/properties" ma:root="true" ma:fieldsID="45aebf1aee85c751cf5f318bebd052d6" ns2:_="" ns3:_="">
    <xsd:import namespace="2b356068-6bfc-42be-93b0-16de672866f0"/>
    <xsd:import namespace="da548ab2-1b2e-4d18-bbe2-62e36b5f27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356068-6bfc-42be-93b0-16de672866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09eac30-023e-44fb-b16f-81c0721a709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8ab2-1b2e-4d18-bbe2-62e36b5f27a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4471a54-505c-4e96-bd87-27612b17d9b5}" ma:internalName="TaxCatchAll" ma:showField="CatchAllData" ma:web="da548ab2-1b2e-4d18-bbe2-62e36b5f27a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a548ab2-1b2e-4d18-bbe2-62e36b5f27a1" xsi:nil="true"/>
    <lcf76f155ced4ddcb4097134ff3c332f xmlns="2b356068-6bfc-42be-93b0-16de672866f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532A59E-9032-4CE6-A47D-98FD5DCB214D}">
  <ds:schemaRefs>
    <ds:schemaRef ds:uri="http://schemas.microsoft.com/sharepoint/v3/contenttype/forms"/>
  </ds:schemaRefs>
</ds:datastoreItem>
</file>

<file path=customXml/itemProps2.xml><?xml version="1.0" encoding="utf-8"?>
<ds:datastoreItem xmlns:ds="http://schemas.openxmlformats.org/officeDocument/2006/customXml" ds:itemID="{06E91BA5-3AEC-4A6E-924A-1483C398B6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356068-6bfc-42be-93b0-16de672866f0"/>
    <ds:schemaRef ds:uri="da548ab2-1b2e-4d18-bbe2-62e36b5f27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319232-C4C2-48ED-8710-4232D75A4827}">
  <ds:schemaRefs>
    <ds:schemaRef ds:uri="2443faa0-aecd-47e3-be36-cd0cc0541ad2"/>
    <ds:schemaRef ds:uri="9b1cc309-cf0d-430d-9a0e-542743fd3f79"/>
    <ds:schemaRef ds:uri="da548ab2-1b2e-4d18-bbe2-62e36b5f27a1"/>
    <ds:schemaRef ds:uri="http://schemas.microsoft.com/office/2006/metadata/properties"/>
    <ds:schemaRef ds:uri="http://schemas.microsoft.com/office/infopath/2007/PartnerControls"/>
    <ds:schemaRef ds:uri="2b356068-6bfc-42be-93b0-16de672866f0"/>
  </ds:schemaRefs>
</ds:datastoreItem>
</file>

<file path=docProps/app.xml><?xml version="1.0" encoding="utf-8"?>
<Properties xmlns="http://schemas.openxmlformats.org/officeDocument/2006/extended-properties" xmlns:vt="http://schemas.openxmlformats.org/officeDocument/2006/docPropsVTypes">
  <Template/>
  <TotalTime>362</TotalTime>
  <Words>1428</Words>
  <Application>Microsoft Office PowerPoint</Application>
  <PresentationFormat>Widescreen</PresentationFormat>
  <Paragraphs>419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 Narrow</vt:lpstr>
      <vt:lpstr>Arial</vt:lpstr>
      <vt:lpstr>Calibri</vt:lpstr>
      <vt:lpstr>Calibri Light</vt:lpstr>
      <vt:lpstr>Office Theme</vt:lpstr>
      <vt:lpstr>Guide for Determining Size of BESS Project</vt:lpstr>
      <vt:lpstr>Key Considerations</vt:lpstr>
      <vt:lpstr>Reactive Study Requirements</vt:lpstr>
      <vt:lpstr>A Sample 200 MW BESS Project</vt:lpstr>
      <vt:lpstr>A Sample 200 MW BESS Project</vt:lpstr>
      <vt:lpstr>Details of Valid Reactive Study Load Flows</vt:lpstr>
      <vt:lpstr>Where are the losses?</vt:lpstr>
      <vt:lpstr>Recommendations</vt:lpstr>
      <vt:lpstr>Answers and Advice from ERCOT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Voltage Ride Through (VRT) Training</dc:title>
  <dc:creator>Satish Natti</dc:creator>
  <cp:lastModifiedBy>Cathey Carter</cp:lastModifiedBy>
  <cp:revision>2</cp:revision>
  <dcterms:created xsi:type="dcterms:W3CDTF">2020-12-31T06:30:47Z</dcterms:created>
  <dcterms:modified xsi:type="dcterms:W3CDTF">2024-12-19T18:55:11Z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0x010100849BE86924E36B43B73D40CE6E93E0E9</vt:lpwstr>
  </property>
  <property fmtid="{D5CDD505-2E9C-101B-9397-08002B2CF9AE}" pid="3" name="MediaServiceImageTags">
    <vt:lpwstr/>
  </property>
</Properties>
</file>