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264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3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8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040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04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80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0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8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7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8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3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DBF9DC9-4220-4E39-8B03-6362A21A2EC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D24146-3351-4444-876C-8D8B86FAC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13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91FAB-86B8-4441-880F-BE5569D17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54" y="588150"/>
            <a:ext cx="7703634" cy="2456134"/>
          </a:xfrm>
        </p:spPr>
        <p:txBody>
          <a:bodyPr/>
          <a:lstStyle/>
          <a:p>
            <a:r>
              <a:rPr lang="en-US" sz="4800" b="1" dirty="0"/>
              <a:t>Lubbock Integration Update</a:t>
            </a:r>
            <a:br>
              <a:rPr lang="en-US" dirty="0"/>
            </a:br>
            <a:r>
              <a:rPr lang="en-US" dirty="0"/>
              <a:t>RMS – January 2025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79A8ED-7FBC-46AA-BE38-44880A1CC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759" y="478070"/>
            <a:ext cx="5901859" cy="5901859"/>
          </a:xfrm>
        </p:spPr>
      </p:pic>
    </p:spTree>
    <p:extLst>
      <p:ext uri="{BB962C8B-B14F-4D97-AF65-F5344CB8AC3E}">
        <p14:creationId xmlns:p14="http://schemas.microsoft.com/office/powerpoint/2010/main" val="401007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496" y="595067"/>
            <a:ext cx="7505700" cy="90976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Recently Resolved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05D3-29B8-4A0A-90E0-EF6C301E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6" y="1943099"/>
            <a:ext cx="8534400" cy="4149969"/>
          </a:xfrm>
        </p:spPr>
        <p:txBody>
          <a:bodyPr anchor="t"/>
          <a:lstStyle/>
          <a:p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Re-versioned LSE Files – Not being sent when reads update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We implemented 3 lookbacks to detect if reads have changed to resend the LSE files to ERCOT.  7-day/30-day/170-day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867_03 IDRs – Some weren’t getting sent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These are being sent without errors.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867_03s Estimates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Created a check in our system to validate VEE before sending.</a:t>
            </a:r>
          </a:p>
          <a:p>
            <a:pPr marL="457200" lvl="1" indent="0">
              <a:buNone/>
            </a:pP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1"/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156794"/>
            <a:ext cx="3045073" cy="304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496" y="595067"/>
            <a:ext cx="7505700" cy="90976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05D3-29B8-4A0A-90E0-EF6C301E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6" y="1773936"/>
            <a:ext cx="9598920" cy="4779263"/>
          </a:xfrm>
        </p:spPr>
        <p:txBody>
          <a:bodyPr anchor="t"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867_03s – End reads not matching start reads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This will be a long term fix.  No timeline at this time.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If you see these, let us know for a cancel/rebill.</a:t>
            </a:r>
          </a:p>
          <a:p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Discretionary Fees Remediation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We are putting together a list for each CR to get these completed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Timeline to be completed by end of January.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810s received, but 867_03 missing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The bulk of this problem is resolved.  If this happens, let us know.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Smart Meter Texas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We have weekly calls with SMT &amp; IBM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Currently building the changes in our system</a:t>
            </a:r>
          </a:p>
          <a:p>
            <a:pPr lvl="1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Timeline TBD – Goal of end of Q1 2025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156794"/>
            <a:ext cx="3045073" cy="304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9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A1E0-159B-4858-A4DC-2DFFEFA4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26" y="236835"/>
            <a:ext cx="7505700" cy="90976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</a:rPr>
              <a:t>Marketrak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 backlog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EDDD9E-8B46-4AA6-8005-BB598AF28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568" y="156794"/>
            <a:ext cx="2281606" cy="228160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21466A6-F5FC-4313-876B-2A2CBD670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614253"/>
              </p:ext>
            </p:extLst>
          </p:nvPr>
        </p:nvGraphicFramePr>
        <p:xfrm>
          <a:off x="287103" y="1297597"/>
          <a:ext cx="9723124" cy="5400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54">
                  <a:extLst>
                    <a:ext uri="{9D8B030D-6E8A-4147-A177-3AD203B41FA5}">
                      <a16:colId xmlns:a16="http://schemas.microsoft.com/office/drawing/2014/main" val="3075669928"/>
                    </a:ext>
                  </a:extLst>
                </a:gridCol>
                <a:gridCol w="685234">
                  <a:extLst>
                    <a:ext uri="{9D8B030D-6E8A-4147-A177-3AD203B41FA5}">
                      <a16:colId xmlns:a16="http://schemas.microsoft.com/office/drawing/2014/main" val="4040691838"/>
                    </a:ext>
                  </a:extLst>
                </a:gridCol>
                <a:gridCol w="703657">
                  <a:extLst>
                    <a:ext uri="{9D8B030D-6E8A-4147-A177-3AD203B41FA5}">
                      <a16:colId xmlns:a16="http://schemas.microsoft.com/office/drawing/2014/main" val="2582149666"/>
                    </a:ext>
                  </a:extLst>
                </a:gridCol>
                <a:gridCol w="793433">
                  <a:extLst>
                    <a:ext uri="{9D8B030D-6E8A-4147-A177-3AD203B41FA5}">
                      <a16:colId xmlns:a16="http://schemas.microsoft.com/office/drawing/2014/main" val="2612808122"/>
                    </a:ext>
                  </a:extLst>
                </a:gridCol>
                <a:gridCol w="764471">
                  <a:extLst>
                    <a:ext uri="{9D8B030D-6E8A-4147-A177-3AD203B41FA5}">
                      <a16:colId xmlns:a16="http://schemas.microsoft.com/office/drawing/2014/main" val="2402496842"/>
                    </a:ext>
                  </a:extLst>
                </a:gridCol>
                <a:gridCol w="780398">
                  <a:extLst>
                    <a:ext uri="{9D8B030D-6E8A-4147-A177-3AD203B41FA5}">
                      <a16:colId xmlns:a16="http://schemas.microsoft.com/office/drawing/2014/main" val="1662372112"/>
                    </a:ext>
                  </a:extLst>
                </a:gridCol>
                <a:gridCol w="780398">
                  <a:extLst>
                    <a:ext uri="{9D8B030D-6E8A-4147-A177-3AD203B41FA5}">
                      <a16:colId xmlns:a16="http://schemas.microsoft.com/office/drawing/2014/main" val="2441989809"/>
                    </a:ext>
                  </a:extLst>
                </a:gridCol>
                <a:gridCol w="867993">
                  <a:extLst>
                    <a:ext uri="{9D8B030D-6E8A-4147-A177-3AD203B41FA5}">
                      <a16:colId xmlns:a16="http://schemas.microsoft.com/office/drawing/2014/main" val="3397976130"/>
                    </a:ext>
                  </a:extLst>
                </a:gridCol>
                <a:gridCol w="931699">
                  <a:extLst>
                    <a:ext uri="{9D8B030D-6E8A-4147-A177-3AD203B41FA5}">
                      <a16:colId xmlns:a16="http://schemas.microsoft.com/office/drawing/2014/main" val="2310065577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793043466"/>
                    </a:ext>
                  </a:extLst>
                </a:gridCol>
                <a:gridCol w="852067">
                  <a:extLst>
                    <a:ext uri="{9D8B030D-6E8A-4147-A177-3AD203B41FA5}">
                      <a16:colId xmlns:a16="http://schemas.microsoft.com/office/drawing/2014/main" val="1233623692"/>
                    </a:ext>
                  </a:extLst>
                </a:gridCol>
              </a:tblGrid>
              <a:tr h="447464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8/22/24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9/5/24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9/12/24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9/26/24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10/16/24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10/24/24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10/31/24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10/10/24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12/20/24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1/3/25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21348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Initiated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9956889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Missing Enrollment TXNS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4371684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Usage/Billing - Missing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752192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Usage/Billing - Dispute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238964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Siebel Chg/Info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2824824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3102800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Inadvertent Gaining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8053756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Inadvertent Losing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33176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Premise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2239817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AMS LSE Interval Dispute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249589"/>
                  </a:ext>
                </a:extLst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AMS LSE Interval Missing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0212053"/>
                  </a:ext>
                </a:extLst>
              </a:tr>
              <a:tr h="57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 Relationship record present in MP System, not in ERCOT: de-engz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2775395"/>
                  </a:ext>
                </a:extLst>
              </a:tr>
              <a:tr h="57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 Relationship record present in ERCOT System, not in MP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816631"/>
                  </a:ext>
                </a:extLst>
              </a:tr>
              <a:tr h="343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1,344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1,112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1,008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1,014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837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878953"/>
                  </a:ext>
                </a:extLst>
              </a:tr>
            </a:tbl>
          </a:graphicData>
        </a:graphic>
      </p:graphicFrame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3F38B151-0D7B-4107-841D-0A4E5E5E9EC7}"/>
              </a:ext>
            </a:extLst>
          </p:cNvPr>
          <p:cNvSpPr/>
          <p:nvPr/>
        </p:nvSpPr>
        <p:spPr>
          <a:xfrm rot="1923417">
            <a:off x="10220066" y="4738895"/>
            <a:ext cx="1779437" cy="2005966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361945-2671-4CEA-BD1F-3C40ADA54939}"/>
              </a:ext>
            </a:extLst>
          </p:cNvPr>
          <p:cNvSpPr txBox="1"/>
          <p:nvPr/>
        </p:nvSpPr>
        <p:spPr>
          <a:xfrm>
            <a:off x="10343670" y="5141713"/>
            <a:ext cx="1719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1/7 </a:t>
            </a:r>
          </a:p>
          <a:p>
            <a:r>
              <a:rPr lang="en-US" dirty="0"/>
              <a:t>-205 open</a:t>
            </a:r>
          </a:p>
          <a:p>
            <a:r>
              <a:rPr lang="en-US" dirty="0"/>
              <a:t>-175 assigned to LPL</a:t>
            </a:r>
          </a:p>
        </p:txBody>
      </p:sp>
    </p:spTree>
    <p:extLst>
      <p:ext uri="{BB962C8B-B14F-4D97-AF65-F5344CB8AC3E}">
        <p14:creationId xmlns:p14="http://schemas.microsoft.com/office/powerpoint/2010/main" val="162292092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1092</TotalTime>
  <Words>405</Words>
  <Application>Microsoft Office PowerPoint</Application>
  <PresentationFormat>Widescreen</PresentationFormat>
  <Paragraphs>192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3</vt:lpstr>
      <vt:lpstr>Slice</vt:lpstr>
      <vt:lpstr>Lubbock Integration Update RMS – January 2025</vt:lpstr>
      <vt:lpstr>Recently Resolved Issues</vt:lpstr>
      <vt:lpstr>Open Issues</vt:lpstr>
      <vt:lpstr>Marketrak backlog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Integration Update</dc:title>
  <dc:creator>Michael Winegeart</dc:creator>
  <cp:lastModifiedBy>Michael Winegeart</cp:lastModifiedBy>
  <cp:revision>12</cp:revision>
  <dcterms:created xsi:type="dcterms:W3CDTF">2025-01-06T19:51:56Z</dcterms:created>
  <dcterms:modified xsi:type="dcterms:W3CDTF">2025-01-07T14:24:41Z</dcterms:modified>
</cp:coreProperties>
</file>