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15"/>
  </p:notesMasterIdLst>
  <p:handoutMasterIdLst>
    <p:handoutMasterId r:id="rId16"/>
  </p:handoutMasterIdLst>
  <p:sldIdLst>
    <p:sldId id="445" r:id="rId7"/>
    <p:sldId id="549" r:id="rId8"/>
    <p:sldId id="550" r:id="rId9"/>
    <p:sldId id="553" r:id="rId10"/>
    <p:sldId id="554" r:id="rId11"/>
    <p:sldId id="555" r:id="rId12"/>
    <p:sldId id="551" r:id="rId13"/>
    <p:sldId id="464"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6303" userDrawn="1">
          <p15:clr>
            <a:srgbClr val="A4A3A4"/>
          </p15:clr>
        </p15:guide>
        <p15:guide id="4" orient="horz" pos="2256" userDrawn="1">
          <p15:clr>
            <a:srgbClr val="A4A3A4"/>
          </p15:clr>
        </p15:guide>
        <p15:guide id="5" pos="64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Teixeira, Jay" initials="TJ" lastIdx="4" clrIdx="1">
    <p:extLst>
      <p:ext uri="{19B8F6BF-5375-455C-9EA6-DF929625EA0E}">
        <p15:presenceInfo xmlns:p15="http://schemas.microsoft.com/office/powerpoint/2012/main" userId="S-1-5-21-639947351-343809578-3807592339-4441" providerId="AD"/>
      </p:ext>
    </p:extLst>
  </p:cmAuthor>
  <p:cmAuthor id="3" name="Jay Teixeira" initials="JT" lastIdx="2" clrIdx="2">
    <p:extLst>
      <p:ext uri="{19B8F6BF-5375-455C-9EA6-DF929625EA0E}">
        <p15:presenceInfo xmlns:p15="http://schemas.microsoft.com/office/powerpoint/2012/main" userId="e3c21acb6147413a" providerId="Windows Live"/>
      </p:ext>
    </p:extLst>
  </p:cmAuthor>
  <p:cmAuthor id="4" name="Teixeira, Jay" initials="TJ [2]" lastIdx="1" clrIdx="3">
    <p:extLst>
      <p:ext uri="{19B8F6BF-5375-455C-9EA6-DF929625EA0E}">
        <p15:presenceInfo xmlns:p15="http://schemas.microsoft.com/office/powerpoint/2012/main" userId="Teixeira, J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6C6648-CC36-405A-A085-13AAAFD391B8}" v="2" dt="2024-12-17T22:27:39.0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0485" autoAdjust="0"/>
  </p:normalViewPr>
  <p:slideViewPr>
    <p:cSldViewPr showGuides="1">
      <p:cViewPr varScale="1">
        <p:scale>
          <a:sx n="113" d="100"/>
          <a:sy n="113" d="100"/>
        </p:scale>
        <p:origin x="522" y="102"/>
      </p:cViewPr>
      <p:guideLst>
        <p:guide orient="horz" pos="2160"/>
        <p:guide pos="3840"/>
        <p:guide pos="6303"/>
        <p:guide orient="horz" pos="2256"/>
        <p:guide pos="648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sser, Sheri" userId="dff897e8-0b43-42c9-8071-04ed778bee95" providerId="ADAL" clId="{99ECD294-F3E0-45EF-AE86-48DE8009519C}"/>
    <pc:docChg chg="modSld">
      <pc:chgData name="Messer, Sheri" userId="dff897e8-0b43-42c9-8071-04ed778bee95" providerId="ADAL" clId="{99ECD294-F3E0-45EF-AE86-48DE8009519C}" dt="2024-12-12T00:35:06.785" v="100" actId="20577"/>
      <pc:docMkLst>
        <pc:docMk/>
      </pc:docMkLst>
      <pc:sldChg chg="modSp mod">
        <pc:chgData name="Messer, Sheri" userId="dff897e8-0b43-42c9-8071-04ed778bee95" providerId="ADAL" clId="{99ECD294-F3E0-45EF-AE86-48DE8009519C}" dt="2024-12-12T00:30:50.990" v="29" actId="20577"/>
        <pc:sldMkLst>
          <pc:docMk/>
          <pc:sldMk cId="1463863189" sldId="549"/>
        </pc:sldMkLst>
        <pc:spChg chg="mod">
          <ac:chgData name="Messer, Sheri" userId="dff897e8-0b43-42c9-8071-04ed778bee95" providerId="ADAL" clId="{99ECD294-F3E0-45EF-AE86-48DE8009519C}" dt="2024-12-12T00:30:50.990" v="29" actId="20577"/>
          <ac:spMkLst>
            <pc:docMk/>
            <pc:sldMk cId="1463863189" sldId="549"/>
            <ac:spMk id="3" creationId="{FEE9E90E-A991-A460-9BFF-4B6B01B39AFE}"/>
          </ac:spMkLst>
        </pc:spChg>
      </pc:sldChg>
      <pc:sldChg chg="modSp mod">
        <pc:chgData name="Messer, Sheri" userId="dff897e8-0b43-42c9-8071-04ed778bee95" providerId="ADAL" clId="{99ECD294-F3E0-45EF-AE86-48DE8009519C}" dt="2024-12-12T00:31:04.872" v="31" actId="20577"/>
        <pc:sldMkLst>
          <pc:docMk/>
          <pc:sldMk cId="1554608848" sldId="550"/>
        </pc:sldMkLst>
        <pc:spChg chg="mod">
          <ac:chgData name="Messer, Sheri" userId="dff897e8-0b43-42c9-8071-04ed778bee95" providerId="ADAL" clId="{99ECD294-F3E0-45EF-AE86-48DE8009519C}" dt="2024-12-12T00:31:04.872" v="31" actId="20577"/>
          <ac:spMkLst>
            <pc:docMk/>
            <pc:sldMk cId="1554608848" sldId="550"/>
            <ac:spMk id="5" creationId="{E4EB6CDB-082E-597C-5B7B-34A1A4402334}"/>
          </ac:spMkLst>
        </pc:spChg>
      </pc:sldChg>
      <pc:sldChg chg="modSp mod">
        <pc:chgData name="Messer, Sheri" userId="dff897e8-0b43-42c9-8071-04ed778bee95" providerId="ADAL" clId="{99ECD294-F3E0-45EF-AE86-48DE8009519C}" dt="2024-12-12T00:35:06.785" v="100" actId="20577"/>
        <pc:sldMkLst>
          <pc:docMk/>
          <pc:sldMk cId="1201412230" sldId="551"/>
        </pc:sldMkLst>
        <pc:spChg chg="mod">
          <ac:chgData name="Messer, Sheri" userId="dff897e8-0b43-42c9-8071-04ed778bee95" providerId="ADAL" clId="{99ECD294-F3E0-45EF-AE86-48DE8009519C}" dt="2024-12-12T00:34:30.770" v="91" actId="20577"/>
          <ac:spMkLst>
            <pc:docMk/>
            <pc:sldMk cId="1201412230" sldId="551"/>
            <ac:spMk id="2" creationId="{89D18B1D-4E28-E155-6F79-7CE1E97A6740}"/>
          </ac:spMkLst>
        </pc:spChg>
        <pc:spChg chg="mod">
          <ac:chgData name="Messer, Sheri" userId="dff897e8-0b43-42c9-8071-04ed778bee95" providerId="ADAL" clId="{99ECD294-F3E0-45EF-AE86-48DE8009519C}" dt="2024-12-12T00:35:06.785" v="100" actId="20577"/>
          <ac:spMkLst>
            <pc:docMk/>
            <pc:sldMk cId="1201412230" sldId="551"/>
            <ac:spMk id="3" creationId="{FEE9E90E-A991-A460-9BFF-4B6B01B39AFE}"/>
          </ac:spMkLst>
        </pc:spChg>
      </pc:sldChg>
      <pc:sldChg chg="modSp mod">
        <pc:chgData name="Messer, Sheri" userId="dff897e8-0b43-42c9-8071-04ed778bee95" providerId="ADAL" clId="{99ECD294-F3E0-45EF-AE86-48DE8009519C}" dt="2024-12-12T00:31:26.102" v="42" actId="20577"/>
        <pc:sldMkLst>
          <pc:docMk/>
          <pc:sldMk cId="1827466176" sldId="553"/>
        </pc:sldMkLst>
        <pc:spChg chg="mod">
          <ac:chgData name="Messer, Sheri" userId="dff897e8-0b43-42c9-8071-04ed778bee95" providerId="ADAL" clId="{99ECD294-F3E0-45EF-AE86-48DE8009519C}" dt="2024-12-12T00:31:26.102" v="42" actId="20577"/>
          <ac:spMkLst>
            <pc:docMk/>
            <pc:sldMk cId="1827466176" sldId="553"/>
            <ac:spMk id="2" creationId="{89D18B1D-4E28-E155-6F79-7CE1E97A6740}"/>
          </ac:spMkLst>
        </pc:spChg>
      </pc:sldChg>
      <pc:sldChg chg="modSp mod">
        <pc:chgData name="Messer, Sheri" userId="dff897e8-0b43-42c9-8071-04ed778bee95" providerId="ADAL" clId="{99ECD294-F3E0-45EF-AE86-48DE8009519C}" dt="2024-12-12T00:34:40.804" v="98" actId="20577"/>
        <pc:sldMkLst>
          <pc:docMk/>
          <pc:sldMk cId="1779533836" sldId="554"/>
        </pc:sldMkLst>
        <pc:spChg chg="mod">
          <ac:chgData name="Messer, Sheri" userId="dff897e8-0b43-42c9-8071-04ed778bee95" providerId="ADAL" clId="{99ECD294-F3E0-45EF-AE86-48DE8009519C}" dt="2024-12-12T00:34:40.804" v="98" actId="20577"/>
          <ac:spMkLst>
            <pc:docMk/>
            <pc:sldMk cId="1779533836" sldId="554"/>
            <ac:spMk id="2" creationId="{89D18B1D-4E28-E155-6F79-7CE1E97A6740}"/>
          </ac:spMkLst>
        </pc:spChg>
        <pc:spChg chg="mod">
          <ac:chgData name="Messer, Sheri" userId="dff897e8-0b43-42c9-8071-04ed778bee95" providerId="ADAL" clId="{99ECD294-F3E0-45EF-AE86-48DE8009519C}" dt="2024-12-12T00:31:40.065" v="50" actId="20577"/>
          <ac:spMkLst>
            <pc:docMk/>
            <pc:sldMk cId="1779533836" sldId="554"/>
            <ac:spMk id="5" creationId="{E4EB6CDB-082E-597C-5B7B-34A1A4402334}"/>
          </ac:spMkLst>
        </pc:spChg>
        <pc:spChg chg="mod">
          <ac:chgData name="Messer, Sheri" userId="dff897e8-0b43-42c9-8071-04ed778bee95" providerId="ADAL" clId="{99ECD294-F3E0-45EF-AE86-48DE8009519C}" dt="2024-12-12T00:33:20.634" v="61" actId="20577"/>
          <ac:spMkLst>
            <pc:docMk/>
            <pc:sldMk cId="1779533836" sldId="554"/>
            <ac:spMk id="6" creationId="{D4545EAB-2A4A-E5A6-DC18-407BDC02B08C}"/>
          </ac:spMkLst>
        </pc:spChg>
      </pc:sldChg>
      <pc:sldChg chg="modSp mod">
        <pc:chgData name="Messer, Sheri" userId="dff897e8-0b43-42c9-8071-04ed778bee95" providerId="ADAL" clId="{99ECD294-F3E0-45EF-AE86-48DE8009519C}" dt="2024-12-12T00:34:06.055" v="84" actId="20577"/>
        <pc:sldMkLst>
          <pc:docMk/>
          <pc:sldMk cId="57885480" sldId="555"/>
        </pc:sldMkLst>
        <pc:spChg chg="mod">
          <ac:chgData name="Messer, Sheri" userId="dff897e8-0b43-42c9-8071-04ed778bee95" providerId="ADAL" clId="{99ECD294-F3E0-45EF-AE86-48DE8009519C}" dt="2024-12-12T00:33:41.099" v="68" actId="20577"/>
          <ac:spMkLst>
            <pc:docMk/>
            <pc:sldMk cId="57885480" sldId="555"/>
            <ac:spMk id="2" creationId="{89D18B1D-4E28-E155-6F79-7CE1E97A6740}"/>
          </ac:spMkLst>
        </pc:spChg>
        <pc:spChg chg="mod">
          <ac:chgData name="Messer, Sheri" userId="dff897e8-0b43-42c9-8071-04ed778bee95" providerId="ADAL" clId="{99ECD294-F3E0-45EF-AE86-48DE8009519C}" dt="2024-12-12T00:34:06.055" v="84" actId="20577"/>
          <ac:spMkLst>
            <pc:docMk/>
            <pc:sldMk cId="57885480" sldId="555"/>
            <ac:spMk id="5" creationId="{E4EB6CDB-082E-597C-5B7B-34A1A4402334}"/>
          </ac:spMkLst>
        </pc:spChg>
      </pc:sldChg>
    </pc:docChg>
  </pc:docChgLst>
  <pc:docChgLst>
    <pc:chgData name="Messer, Sheri" userId="dff897e8-0b43-42c9-8071-04ed778bee95" providerId="ADAL" clId="{476C6648-CC36-405A-A085-13AAAFD391B8}"/>
    <pc:docChg chg="undo custSel modSld">
      <pc:chgData name="Messer, Sheri" userId="dff897e8-0b43-42c9-8071-04ed778bee95" providerId="ADAL" clId="{476C6648-CC36-405A-A085-13AAAFD391B8}" dt="2024-12-17T22:33:35.180" v="127" actId="20577"/>
      <pc:docMkLst>
        <pc:docMk/>
      </pc:docMkLst>
      <pc:sldChg chg="modSp mod">
        <pc:chgData name="Messer, Sheri" userId="dff897e8-0b43-42c9-8071-04ed778bee95" providerId="ADAL" clId="{476C6648-CC36-405A-A085-13AAAFD391B8}" dt="2024-12-17T22:33:35.180" v="127" actId="20577"/>
        <pc:sldMkLst>
          <pc:docMk/>
          <pc:sldMk cId="1463863189" sldId="549"/>
        </pc:sldMkLst>
        <pc:spChg chg="mod">
          <ac:chgData name="Messer, Sheri" userId="dff897e8-0b43-42c9-8071-04ed778bee95" providerId="ADAL" clId="{476C6648-CC36-405A-A085-13AAAFD391B8}" dt="2024-12-17T22:33:35.180" v="127" actId="20577"/>
          <ac:spMkLst>
            <pc:docMk/>
            <pc:sldMk cId="1463863189" sldId="549"/>
            <ac:spMk id="3" creationId="{FEE9E90E-A991-A460-9BFF-4B6B01B39AF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12/17/2024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12/17/2024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829413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349141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789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11277600" y="6505761"/>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748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77600" y="6527713"/>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754549710"/>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files/docs/2024/04/19/Weatherization--Inspection-Market-Participant-Portal-User-Guide.pdf" TargetMode="External"/><Relationship Id="rId2" Type="http://schemas.openxmlformats.org/officeDocument/2006/relationships/hyperlink" Target="Instructions%20for%20Submitting%20Declarations%20of%20Weather%20Preparedness%20for%20New"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gridinfo/resiliency/summerready" TargetMode="External"/><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hyperlink" Target="https://www.ercot.com/gridinfo/resiliency/winterready"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4936906" y="2413338"/>
            <a:ext cx="5807294" cy="2308324"/>
          </a:xfrm>
          <a:prstGeom prst="rect">
            <a:avLst/>
          </a:prstGeom>
          <a:noFill/>
        </p:spPr>
        <p:txBody>
          <a:bodyPr wrap="square" rtlCol="0">
            <a:spAutoFit/>
          </a:bodyPr>
          <a:lstStyle/>
          <a:p>
            <a:r>
              <a:rPr lang="en-US" b="1" dirty="0"/>
              <a:t>Submitting Declarations of Weather Preparedness for New Resources during Summer or Winter</a:t>
            </a:r>
          </a:p>
          <a:p>
            <a:endParaRPr lang="en-US" dirty="0"/>
          </a:p>
          <a:p>
            <a:r>
              <a:rPr lang="en-US" dirty="0"/>
              <a:t>David Kezell, Director of Weatherization and Inspection</a:t>
            </a:r>
          </a:p>
          <a:p>
            <a:endParaRPr lang="en-US" dirty="0"/>
          </a:p>
          <a:p>
            <a:r>
              <a:rPr lang="en-US" dirty="0"/>
              <a:t>ERCOT</a:t>
            </a:r>
          </a:p>
          <a:p>
            <a:r>
              <a:rPr lang="en-US" dirty="0"/>
              <a:t>Resource Integration Working Group</a:t>
            </a:r>
            <a:r>
              <a:rPr lang="en-US" b="1" dirty="0"/>
              <a:t> </a:t>
            </a:r>
          </a:p>
          <a:p>
            <a:r>
              <a:rPr lang="en-US" dirty="0"/>
              <a:t>August 21, 2024</a:t>
            </a:r>
          </a:p>
        </p:txBody>
      </p:sp>
    </p:spTree>
    <p:extLst>
      <p:ext uri="{BB962C8B-B14F-4D97-AF65-F5344CB8AC3E}">
        <p14:creationId xmlns:p14="http://schemas.microsoft.com/office/powerpoint/2010/main" val="387225821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18B1D-4E28-E155-6F79-7CE1E97A6740}"/>
              </a:ext>
            </a:extLst>
          </p:cNvPr>
          <p:cNvSpPr>
            <a:spLocks noGrp="1"/>
          </p:cNvSpPr>
          <p:nvPr>
            <p:ph type="title"/>
          </p:nvPr>
        </p:nvSpPr>
        <p:spPr/>
        <p:txBody>
          <a:bodyPr/>
          <a:lstStyle/>
          <a:p>
            <a:r>
              <a:rPr lang="en-US" dirty="0"/>
              <a:t>Weatherization and the Commissioning Process</a:t>
            </a:r>
          </a:p>
        </p:txBody>
      </p:sp>
      <p:sp>
        <p:nvSpPr>
          <p:cNvPr id="3" name="Content Placeholder 2">
            <a:extLst>
              <a:ext uri="{FF2B5EF4-FFF2-40B4-BE49-F238E27FC236}">
                <a16:creationId xmlns:a16="http://schemas.microsoft.com/office/drawing/2014/main" id="{FEE9E90E-A991-A460-9BFF-4B6B01B39AFE}"/>
              </a:ext>
            </a:extLst>
          </p:cNvPr>
          <p:cNvSpPr>
            <a:spLocks noGrp="1"/>
          </p:cNvSpPr>
          <p:nvPr>
            <p:ph idx="1"/>
          </p:nvPr>
        </p:nvSpPr>
        <p:spPr>
          <a:xfrm>
            <a:off x="406400" y="1066801"/>
            <a:ext cx="11379200" cy="5105399"/>
          </a:xfrm>
        </p:spPr>
        <p:txBody>
          <a:bodyPr/>
          <a:lstStyle/>
          <a:p>
            <a:r>
              <a:rPr lang="en-US" sz="2000" dirty="0"/>
              <a:t>Resource Entities (REs) seeking Part 3 commissioning approval for a new resource* during either of the summer or winter seasons “must submit the appropriate declaration of preparedness prior to the resource commissioning date established in the ERCOT interconnection process for resources” (16 TAC §25.55(c)(3)(C)). </a:t>
            </a:r>
          </a:p>
          <a:p>
            <a:r>
              <a:rPr lang="en-US" sz="2000" dirty="0"/>
              <a:t>Suggestion – work on weatherization requirements during Part 2.</a:t>
            </a:r>
          </a:p>
          <a:p>
            <a:r>
              <a:rPr lang="en-US" sz="2000" dirty="0"/>
              <a:t>If weatherization requirements have been met for the new resource prior to the summer or winter season, an RE can declare the new unit in its Declaration of Weather Preparedness (DoWP) submitted in </a:t>
            </a:r>
            <a:r>
              <a:rPr lang="en-US" sz="2000"/>
              <a:t>the portal </a:t>
            </a:r>
            <a:r>
              <a:rPr lang="en-US" sz="2000" dirty="0"/>
              <a:t>for its existing resources during the May 1-Jun 1 or Nov 1-Dec 1 submission windows.</a:t>
            </a:r>
          </a:p>
          <a:p>
            <a:r>
              <a:rPr lang="en-US" sz="2000" dirty="0"/>
              <a:t>If the weatherization requirements are completed “during the season” then a DoWP is submitted by opening a Weatherization Support request in the portal.</a:t>
            </a:r>
          </a:p>
          <a:p>
            <a:r>
              <a:rPr lang="en-US" sz="2000" dirty="0"/>
              <a:t>See </a:t>
            </a:r>
            <a:r>
              <a:rPr lang="en-US" sz="2000" dirty="0">
                <a:hlinkClick r:id="rId2"/>
              </a:rPr>
              <a:t>Instructions for Submitting Declarations of Weather Preparedness for New</a:t>
            </a:r>
          </a:p>
          <a:p>
            <a:r>
              <a:rPr lang="en-US" sz="2000" dirty="0">
                <a:hlinkClick r:id="rId2"/>
              </a:rPr>
              <a:t>Resources Completing Part 3 of the ERCOT Commissioning Process </a:t>
            </a:r>
            <a:r>
              <a:rPr lang="en-US" sz="2000" dirty="0"/>
              <a:t>for details.</a:t>
            </a:r>
          </a:p>
          <a:p>
            <a:r>
              <a:rPr lang="en-US" sz="2000" dirty="0"/>
              <a:t>Also see </a:t>
            </a:r>
            <a:r>
              <a:rPr lang="en-US" sz="2000" dirty="0">
                <a:hlinkClick r:id="rId3"/>
              </a:rPr>
              <a:t>Weatherization and Inspection Market Participant Portal User Guide </a:t>
            </a:r>
            <a:r>
              <a:rPr lang="en-US" sz="2000" dirty="0"/>
              <a:t>for instructions on using the portal.</a:t>
            </a:r>
          </a:p>
          <a:p>
            <a:endParaRPr lang="en-US" sz="2000" dirty="0"/>
          </a:p>
        </p:txBody>
      </p:sp>
      <p:sp>
        <p:nvSpPr>
          <p:cNvPr id="4" name="Slide Number Placeholder 3">
            <a:extLst>
              <a:ext uri="{FF2B5EF4-FFF2-40B4-BE49-F238E27FC236}">
                <a16:creationId xmlns:a16="http://schemas.microsoft.com/office/drawing/2014/main" id="{9A82FFDD-B138-7BDC-865A-DAB5B1E30BB0}"/>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463863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18B1D-4E28-E155-6F79-7CE1E97A6740}"/>
              </a:ext>
            </a:extLst>
          </p:cNvPr>
          <p:cNvSpPr>
            <a:spLocks noGrp="1"/>
          </p:cNvSpPr>
          <p:nvPr>
            <p:ph type="title"/>
          </p:nvPr>
        </p:nvSpPr>
        <p:spPr/>
        <p:txBody>
          <a:bodyPr/>
          <a:lstStyle/>
          <a:p>
            <a:r>
              <a:rPr lang="en-US" dirty="0"/>
              <a:t>Portal Use Basics for “In Season” Submittals</a:t>
            </a:r>
          </a:p>
        </p:txBody>
      </p:sp>
      <p:sp>
        <p:nvSpPr>
          <p:cNvPr id="3" name="Content Placeholder 2">
            <a:extLst>
              <a:ext uri="{FF2B5EF4-FFF2-40B4-BE49-F238E27FC236}">
                <a16:creationId xmlns:a16="http://schemas.microsoft.com/office/drawing/2014/main" id="{FEE9E90E-A991-A460-9BFF-4B6B01B39AFE}"/>
              </a:ext>
            </a:extLst>
          </p:cNvPr>
          <p:cNvSpPr>
            <a:spLocks noGrp="1"/>
          </p:cNvSpPr>
          <p:nvPr>
            <p:ph idx="1"/>
          </p:nvPr>
        </p:nvSpPr>
        <p:spPr>
          <a:xfrm>
            <a:off x="547329" y="4343400"/>
            <a:ext cx="11328400" cy="472282"/>
          </a:xfrm>
        </p:spPr>
        <p:txBody>
          <a:bodyPr/>
          <a:lstStyle/>
          <a:p>
            <a:r>
              <a:rPr lang="en-US" sz="1800" dirty="0"/>
              <a:t>Then select Weatherization Support.</a:t>
            </a:r>
          </a:p>
        </p:txBody>
      </p:sp>
      <p:sp>
        <p:nvSpPr>
          <p:cNvPr id="4" name="Slide Number Placeholder 3">
            <a:extLst>
              <a:ext uri="{FF2B5EF4-FFF2-40B4-BE49-F238E27FC236}">
                <a16:creationId xmlns:a16="http://schemas.microsoft.com/office/drawing/2014/main" id="{9A82FFDD-B138-7BDC-865A-DAB5B1E30BB0}"/>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5" name="Content Placeholder 2">
            <a:extLst>
              <a:ext uri="{FF2B5EF4-FFF2-40B4-BE49-F238E27FC236}">
                <a16:creationId xmlns:a16="http://schemas.microsoft.com/office/drawing/2014/main" id="{E4EB6CDB-082E-597C-5B7B-34A1A4402334}"/>
              </a:ext>
            </a:extLst>
          </p:cNvPr>
          <p:cNvSpPr txBox="1">
            <a:spLocks/>
          </p:cNvSpPr>
          <p:nvPr/>
        </p:nvSpPr>
        <p:spPr>
          <a:xfrm>
            <a:off x="542413" y="971277"/>
            <a:ext cx="11328400" cy="57095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t>Log into MIS and click on the Weatherization box to enter the portal.</a:t>
            </a:r>
          </a:p>
          <a:p>
            <a:r>
              <a:rPr lang="en-US" sz="1800" dirty="0"/>
              <a:t>Click on “Submissions and Requests”.</a:t>
            </a:r>
          </a:p>
          <a:p>
            <a:endParaRPr lang="en-US" sz="2000" dirty="0"/>
          </a:p>
          <a:p>
            <a:endParaRPr lang="en-US" sz="2000" dirty="0"/>
          </a:p>
        </p:txBody>
      </p:sp>
      <p:pic>
        <p:nvPicPr>
          <p:cNvPr id="6" name="Picture 5">
            <a:extLst>
              <a:ext uri="{FF2B5EF4-FFF2-40B4-BE49-F238E27FC236}">
                <a16:creationId xmlns:a16="http://schemas.microsoft.com/office/drawing/2014/main" id="{9D32BD57-F325-2306-62FF-39977DFFCC75}"/>
              </a:ext>
            </a:extLst>
          </p:cNvPr>
          <p:cNvPicPr>
            <a:picLocks noChangeAspect="1"/>
          </p:cNvPicPr>
          <p:nvPr/>
        </p:nvPicPr>
        <p:blipFill>
          <a:blip r:embed="rId2"/>
          <a:stretch>
            <a:fillRect/>
          </a:stretch>
        </p:blipFill>
        <p:spPr>
          <a:xfrm>
            <a:off x="5105400" y="1338738"/>
            <a:ext cx="5943600" cy="3491230"/>
          </a:xfrm>
          <a:prstGeom prst="rect">
            <a:avLst/>
          </a:prstGeom>
        </p:spPr>
      </p:pic>
      <p:sp>
        <p:nvSpPr>
          <p:cNvPr id="7" name="Freeform: Shape 6">
            <a:extLst>
              <a:ext uri="{FF2B5EF4-FFF2-40B4-BE49-F238E27FC236}">
                <a16:creationId xmlns:a16="http://schemas.microsoft.com/office/drawing/2014/main" id="{28484C34-E2EE-9A8A-90EF-2DDE35ECE9BC}"/>
              </a:ext>
            </a:extLst>
          </p:cNvPr>
          <p:cNvSpPr/>
          <p:nvPr/>
        </p:nvSpPr>
        <p:spPr>
          <a:xfrm>
            <a:off x="6629400" y="2375815"/>
            <a:ext cx="2083080" cy="685812"/>
          </a:xfrm>
          <a:custGeom>
            <a:avLst/>
            <a:gdLst>
              <a:gd name="connsiteX0" fmla="*/ 1138814 w 2083080"/>
              <a:gd name="connsiteY0" fmla="*/ 102599 h 685812"/>
              <a:gd name="connsiteX1" fmla="*/ 1060156 w 2083080"/>
              <a:gd name="connsiteY1" fmla="*/ 14109 h 685812"/>
              <a:gd name="connsiteX2" fmla="*/ 86762 w 2083080"/>
              <a:gd name="connsiteY2" fmla="*/ 63270 h 685812"/>
              <a:gd name="connsiteX3" fmla="*/ 106427 w 2083080"/>
              <a:gd name="connsiteY3" fmla="*/ 574548 h 685812"/>
              <a:gd name="connsiteX4" fmla="*/ 607872 w 2083080"/>
              <a:gd name="connsiteY4" fmla="*/ 672870 h 685812"/>
              <a:gd name="connsiteX5" fmla="*/ 1836904 w 2083080"/>
              <a:gd name="connsiteY5" fmla="*/ 653206 h 685812"/>
              <a:gd name="connsiteX6" fmla="*/ 1994220 w 2083080"/>
              <a:gd name="connsiteY6" fmla="*/ 387735 h 685812"/>
              <a:gd name="connsiteX7" fmla="*/ 2013885 w 2083080"/>
              <a:gd name="connsiteY7" fmla="*/ 191090 h 685812"/>
              <a:gd name="connsiteX8" fmla="*/ 1079820 w 2083080"/>
              <a:gd name="connsiteY8" fmla="*/ 14109 h 685812"/>
              <a:gd name="connsiteX9" fmla="*/ 1069988 w 2083080"/>
              <a:gd name="connsiteY9" fmla="*/ 23941 h 685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83080" h="685812">
                <a:moveTo>
                  <a:pt x="1138814" y="102599"/>
                </a:moveTo>
                <a:cubicBezTo>
                  <a:pt x="1187156" y="61631"/>
                  <a:pt x="1235498" y="20664"/>
                  <a:pt x="1060156" y="14109"/>
                </a:cubicBezTo>
                <a:cubicBezTo>
                  <a:pt x="884814" y="7554"/>
                  <a:pt x="245717" y="-30136"/>
                  <a:pt x="86762" y="63270"/>
                </a:cubicBezTo>
                <a:cubicBezTo>
                  <a:pt x="-72193" y="156676"/>
                  <a:pt x="19575" y="472948"/>
                  <a:pt x="106427" y="574548"/>
                </a:cubicBezTo>
                <a:cubicBezTo>
                  <a:pt x="193279" y="676148"/>
                  <a:pt x="319459" y="659760"/>
                  <a:pt x="607872" y="672870"/>
                </a:cubicBezTo>
                <a:cubicBezTo>
                  <a:pt x="896285" y="685980"/>
                  <a:pt x="1605846" y="700728"/>
                  <a:pt x="1836904" y="653206"/>
                </a:cubicBezTo>
                <a:cubicBezTo>
                  <a:pt x="2067962" y="605684"/>
                  <a:pt x="1964723" y="464754"/>
                  <a:pt x="1994220" y="387735"/>
                </a:cubicBezTo>
                <a:cubicBezTo>
                  <a:pt x="2023717" y="310716"/>
                  <a:pt x="2166285" y="253361"/>
                  <a:pt x="2013885" y="191090"/>
                </a:cubicBezTo>
                <a:cubicBezTo>
                  <a:pt x="1861485" y="128819"/>
                  <a:pt x="1237136" y="41967"/>
                  <a:pt x="1079820" y="14109"/>
                </a:cubicBezTo>
                <a:cubicBezTo>
                  <a:pt x="922504" y="-13749"/>
                  <a:pt x="996246" y="5096"/>
                  <a:pt x="1069988" y="23941"/>
                </a:cubicBezTo>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pic>
        <p:nvPicPr>
          <p:cNvPr id="8" name="Picture 7">
            <a:extLst>
              <a:ext uri="{FF2B5EF4-FFF2-40B4-BE49-F238E27FC236}">
                <a16:creationId xmlns:a16="http://schemas.microsoft.com/office/drawing/2014/main" id="{459152D5-B09A-1438-4635-A95BCBA0F985}"/>
              </a:ext>
            </a:extLst>
          </p:cNvPr>
          <p:cNvPicPr>
            <a:picLocks noChangeAspect="1"/>
          </p:cNvPicPr>
          <p:nvPr/>
        </p:nvPicPr>
        <p:blipFill>
          <a:blip r:embed="rId3"/>
          <a:stretch>
            <a:fillRect/>
          </a:stretch>
        </p:blipFill>
        <p:spPr>
          <a:xfrm>
            <a:off x="990600" y="4674832"/>
            <a:ext cx="5943600" cy="2022475"/>
          </a:xfrm>
          <a:prstGeom prst="rect">
            <a:avLst/>
          </a:prstGeom>
        </p:spPr>
      </p:pic>
      <p:sp>
        <p:nvSpPr>
          <p:cNvPr id="9" name="Freeform: Shape 8">
            <a:extLst>
              <a:ext uri="{FF2B5EF4-FFF2-40B4-BE49-F238E27FC236}">
                <a16:creationId xmlns:a16="http://schemas.microsoft.com/office/drawing/2014/main" id="{C0F90655-541E-2B1E-1F8E-B2BEEB9DD50B}"/>
              </a:ext>
            </a:extLst>
          </p:cNvPr>
          <p:cNvSpPr/>
          <p:nvPr/>
        </p:nvSpPr>
        <p:spPr>
          <a:xfrm>
            <a:off x="2608348" y="5234138"/>
            <a:ext cx="1549639" cy="562888"/>
          </a:xfrm>
          <a:custGeom>
            <a:avLst/>
            <a:gdLst>
              <a:gd name="connsiteX0" fmla="*/ 174181 w 1549639"/>
              <a:gd name="connsiteY0" fmla="*/ 65449 h 562888"/>
              <a:gd name="connsiteX1" fmla="*/ 46362 w 1549639"/>
              <a:gd name="connsiteY1" fmla="*/ 380081 h 562888"/>
              <a:gd name="connsiteX2" fmla="*/ 134852 w 1549639"/>
              <a:gd name="connsiteY2" fmla="*/ 517733 h 562888"/>
              <a:gd name="connsiteX3" fmla="*/ 1442542 w 1549639"/>
              <a:gd name="connsiteY3" fmla="*/ 537397 h 562888"/>
              <a:gd name="connsiteX4" fmla="*/ 1432710 w 1549639"/>
              <a:gd name="connsiteY4" fmla="*/ 183436 h 562888"/>
              <a:gd name="connsiteX5" fmla="*/ 1098413 w 1549639"/>
              <a:gd name="connsiteY5" fmla="*/ 6456 h 562888"/>
              <a:gd name="connsiteX6" fmla="*/ 174181 w 1549639"/>
              <a:gd name="connsiteY6" fmla="*/ 65449 h 562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9639" h="562888">
                <a:moveTo>
                  <a:pt x="174181" y="65449"/>
                </a:moveTo>
                <a:cubicBezTo>
                  <a:pt x="-1161" y="127720"/>
                  <a:pt x="52917" y="304700"/>
                  <a:pt x="46362" y="380081"/>
                </a:cubicBezTo>
                <a:cubicBezTo>
                  <a:pt x="39807" y="455462"/>
                  <a:pt x="-97845" y="491514"/>
                  <a:pt x="134852" y="517733"/>
                </a:cubicBezTo>
                <a:cubicBezTo>
                  <a:pt x="367549" y="543952"/>
                  <a:pt x="1226232" y="593113"/>
                  <a:pt x="1442542" y="537397"/>
                </a:cubicBezTo>
                <a:cubicBezTo>
                  <a:pt x="1658852" y="481681"/>
                  <a:pt x="1490065" y="271926"/>
                  <a:pt x="1432710" y="183436"/>
                </a:cubicBezTo>
                <a:cubicBezTo>
                  <a:pt x="1375355" y="94946"/>
                  <a:pt x="1314723" y="22843"/>
                  <a:pt x="1098413" y="6456"/>
                </a:cubicBezTo>
                <a:cubicBezTo>
                  <a:pt x="882103" y="-9931"/>
                  <a:pt x="349523" y="3178"/>
                  <a:pt x="174181" y="65449"/>
                </a:cubicBezTo>
                <a:close/>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4608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18B1D-4E28-E155-6F79-7CE1E97A6740}"/>
              </a:ext>
            </a:extLst>
          </p:cNvPr>
          <p:cNvSpPr>
            <a:spLocks noGrp="1"/>
          </p:cNvSpPr>
          <p:nvPr>
            <p:ph type="title"/>
          </p:nvPr>
        </p:nvSpPr>
        <p:spPr>
          <a:xfrm>
            <a:off x="567813" y="288043"/>
            <a:ext cx="11277600" cy="570951"/>
          </a:xfrm>
        </p:spPr>
        <p:txBody>
          <a:bodyPr/>
          <a:lstStyle/>
          <a:p>
            <a:r>
              <a:rPr lang="en-US" dirty="0"/>
              <a:t>Start your Weatherization Support (WSUP) Request</a:t>
            </a:r>
          </a:p>
        </p:txBody>
      </p:sp>
      <p:sp>
        <p:nvSpPr>
          <p:cNvPr id="4" name="Slide Number Placeholder 3">
            <a:extLst>
              <a:ext uri="{FF2B5EF4-FFF2-40B4-BE49-F238E27FC236}">
                <a16:creationId xmlns:a16="http://schemas.microsoft.com/office/drawing/2014/main" id="{9A82FFDD-B138-7BDC-865A-DAB5B1E30BB0}"/>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Content Placeholder 2">
            <a:extLst>
              <a:ext uri="{FF2B5EF4-FFF2-40B4-BE49-F238E27FC236}">
                <a16:creationId xmlns:a16="http://schemas.microsoft.com/office/drawing/2014/main" id="{E4EB6CDB-082E-597C-5B7B-34A1A4402334}"/>
              </a:ext>
            </a:extLst>
          </p:cNvPr>
          <p:cNvSpPr txBox="1">
            <a:spLocks/>
          </p:cNvSpPr>
          <p:nvPr/>
        </p:nvSpPr>
        <p:spPr>
          <a:xfrm>
            <a:off x="542413" y="971277"/>
            <a:ext cx="11328400" cy="57095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t>Your name and resource entity name will be auto-populated in the first two cells of the form.</a:t>
            </a:r>
          </a:p>
          <a:p>
            <a:r>
              <a:rPr lang="en-US" sz="1800" dirty="0"/>
              <a:t>In the drop-down menu, select DOWP.</a:t>
            </a:r>
          </a:p>
          <a:p>
            <a:endParaRPr lang="en-US" sz="2000" dirty="0"/>
          </a:p>
          <a:p>
            <a:endParaRPr lang="en-US" sz="2000" dirty="0"/>
          </a:p>
        </p:txBody>
      </p:sp>
      <p:grpSp>
        <p:nvGrpSpPr>
          <p:cNvPr id="18" name="Group 17">
            <a:extLst>
              <a:ext uri="{FF2B5EF4-FFF2-40B4-BE49-F238E27FC236}">
                <a16:creationId xmlns:a16="http://schemas.microsoft.com/office/drawing/2014/main" id="{F9A96EFA-5B10-18A0-0A0F-23D0B3C3C9E1}"/>
              </a:ext>
            </a:extLst>
          </p:cNvPr>
          <p:cNvGrpSpPr/>
          <p:nvPr/>
        </p:nvGrpSpPr>
        <p:grpSpPr>
          <a:xfrm>
            <a:off x="1905000" y="2133600"/>
            <a:ext cx="6447732" cy="3048000"/>
            <a:chOff x="4850090" y="1416876"/>
            <a:chExt cx="6601411" cy="2921086"/>
          </a:xfrm>
        </p:grpSpPr>
        <p:pic>
          <p:nvPicPr>
            <p:cNvPr id="15" name="Picture 14">
              <a:extLst>
                <a:ext uri="{FF2B5EF4-FFF2-40B4-BE49-F238E27FC236}">
                  <a16:creationId xmlns:a16="http://schemas.microsoft.com/office/drawing/2014/main" id="{E5847505-CE59-5F76-F784-6918B405D40E}"/>
                </a:ext>
              </a:extLst>
            </p:cNvPr>
            <p:cNvPicPr>
              <a:picLocks noChangeAspect="1"/>
            </p:cNvPicPr>
            <p:nvPr/>
          </p:nvPicPr>
          <p:blipFill>
            <a:blip r:embed="rId2"/>
            <a:stretch>
              <a:fillRect/>
            </a:stretch>
          </p:blipFill>
          <p:spPr>
            <a:xfrm>
              <a:off x="5084139" y="1416876"/>
              <a:ext cx="6367362" cy="2921086"/>
            </a:xfrm>
            <a:prstGeom prst="rect">
              <a:avLst/>
            </a:prstGeom>
          </p:spPr>
        </p:pic>
        <p:sp>
          <p:nvSpPr>
            <p:cNvPr id="11" name="TextBox 10">
              <a:extLst>
                <a:ext uri="{FF2B5EF4-FFF2-40B4-BE49-F238E27FC236}">
                  <a16:creationId xmlns:a16="http://schemas.microsoft.com/office/drawing/2014/main" id="{1998AFA1-D958-9B52-6DC2-3F2C344642D3}"/>
                </a:ext>
              </a:extLst>
            </p:cNvPr>
            <p:cNvSpPr txBox="1"/>
            <p:nvPr/>
          </p:nvSpPr>
          <p:spPr>
            <a:xfrm>
              <a:off x="6781800" y="2631198"/>
              <a:ext cx="2137124" cy="246221"/>
            </a:xfrm>
            <a:prstGeom prst="rect">
              <a:avLst/>
            </a:prstGeom>
            <a:noFill/>
          </p:spPr>
          <p:txBody>
            <a:bodyPr wrap="none" rtlCol="0">
              <a:spAutoFit/>
            </a:bodyPr>
            <a:lstStyle/>
            <a:p>
              <a:r>
                <a:rPr lang="en-US" sz="1000" dirty="0"/>
                <a:t>Your Resource Entity Will Be Here</a:t>
              </a:r>
            </a:p>
          </p:txBody>
        </p:sp>
        <p:sp>
          <p:nvSpPr>
            <p:cNvPr id="12" name="TextBox 11">
              <a:extLst>
                <a:ext uri="{FF2B5EF4-FFF2-40B4-BE49-F238E27FC236}">
                  <a16:creationId xmlns:a16="http://schemas.microsoft.com/office/drawing/2014/main" id="{CFD9C49B-524D-69D9-35DA-63A93339F190}"/>
                </a:ext>
              </a:extLst>
            </p:cNvPr>
            <p:cNvSpPr txBox="1"/>
            <p:nvPr/>
          </p:nvSpPr>
          <p:spPr>
            <a:xfrm>
              <a:off x="5992962" y="2300506"/>
              <a:ext cx="1577676" cy="246221"/>
            </a:xfrm>
            <a:prstGeom prst="rect">
              <a:avLst/>
            </a:prstGeom>
            <a:noFill/>
          </p:spPr>
          <p:txBody>
            <a:bodyPr wrap="none" rtlCol="0">
              <a:spAutoFit/>
            </a:bodyPr>
            <a:lstStyle/>
            <a:p>
              <a:r>
                <a:rPr lang="en-US" sz="1000" dirty="0"/>
                <a:t>Your Name Will Be Here</a:t>
              </a:r>
            </a:p>
          </p:txBody>
        </p:sp>
        <p:sp>
          <p:nvSpPr>
            <p:cNvPr id="13" name="Rectangle 12">
              <a:extLst>
                <a:ext uri="{FF2B5EF4-FFF2-40B4-BE49-F238E27FC236}">
                  <a16:creationId xmlns:a16="http://schemas.microsoft.com/office/drawing/2014/main" id="{B7120699-C659-B4E5-1F4C-0604FE14ECB5}"/>
                </a:ext>
              </a:extLst>
            </p:cNvPr>
            <p:cNvSpPr/>
            <p:nvPr/>
          </p:nvSpPr>
          <p:spPr>
            <a:xfrm>
              <a:off x="5433396" y="2337746"/>
              <a:ext cx="559565" cy="142190"/>
            </a:xfrm>
            <a:prstGeom prst="rect">
              <a:avLst/>
            </a:prstGeom>
            <a:solidFill>
              <a:schemeClr val="bg2">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745BA9B-96B9-163D-45FA-B78B7D095CBC}"/>
                </a:ext>
              </a:extLst>
            </p:cNvPr>
            <p:cNvSpPr/>
            <p:nvPr/>
          </p:nvSpPr>
          <p:spPr>
            <a:xfrm>
              <a:off x="5433397" y="2691550"/>
              <a:ext cx="1424603" cy="142190"/>
            </a:xfrm>
            <a:prstGeom prst="rect">
              <a:avLst/>
            </a:prstGeom>
            <a:solidFill>
              <a:schemeClr val="bg2">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28484C34-E2EE-9A8A-90EF-2DDE35ECE9BC}"/>
                </a:ext>
              </a:extLst>
            </p:cNvPr>
            <p:cNvSpPr/>
            <p:nvPr/>
          </p:nvSpPr>
          <p:spPr>
            <a:xfrm>
              <a:off x="4850090" y="3483173"/>
              <a:ext cx="1379933" cy="425752"/>
            </a:xfrm>
            <a:custGeom>
              <a:avLst/>
              <a:gdLst>
                <a:gd name="connsiteX0" fmla="*/ 1138814 w 2083080"/>
                <a:gd name="connsiteY0" fmla="*/ 102599 h 685812"/>
                <a:gd name="connsiteX1" fmla="*/ 1060156 w 2083080"/>
                <a:gd name="connsiteY1" fmla="*/ 14109 h 685812"/>
                <a:gd name="connsiteX2" fmla="*/ 86762 w 2083080"/>
                <a:gd name="connsiteY2" fmla="*/ 63270 h 685812"/>
                <a:gd name="connsiteX3" fmla="*/ 106427 w 2083080"/>
                <a:gd name="connsiteY3" fmla="*/ 574548 h 685812"/>
                <a:gd name="connsiteX4" fmla="*/ 607872 w 2083080"/>
                <a:gd name="connsiteY4" fmla="*/ 672870 h 685812"/>
                <a:gd name="connsiteX5" fmla="*/ 1836904 w 2083080"/>
                <a:gd name="connsiteY5" fmla="*/ 653206 h 685812"/>
                <a:gd name="connsiteX6" fmla="*/ 1994220 w 2083080"/>
                <a:gd name="connsiteY6" fmla="*/ 387735 h 685812"/>
                <a:gd name="connsiteX7" fmla="*/ 2013885 w 2083080"/>
                <a:gd name="connsiteY7" fmla="*/ 191090 h 685812"/>
                <a:gd name="connsiteX8" fmla="*/ 1079820 w 2083080"/>
                <a:gd name="connsiteY8" fmla="*/ 14109 h 685812"/>
                <a:gd name="connsiteX9" fmla="*/ 1069988 w 2083080"/>
                <a:gd name="connsiteY9" fmla="*/ 23941 h 685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83080" h="685812">
                  <a:moveTo>
                    <a:pt x="1138814" y="102599"/>
                  </a:moveTo>
                  <a:cubicBezTo>
                    <a:pt x="1187156" y="61631"/>
                    <a:pt x="1235498" y="20664"/>
                    <a:pt x="1060156" y="14109"/>
                  </a:cubicBezTo>
                  <a:cubicBezTo>
                    <a:pt x="884814" y="7554"/>
                    <a:pt x="245717" y="-30136"/>
                    <a:pt x="86762" y="63270"/>
                  </a:cubicBezTo>
                  <a:cubicBezTo>
                    <a:pt x="-72193" y="156676"/>
                    <a:pt x="19575" y="472948"/>
                    <a:pt x="106427" y="574548"/>
                  </a:cubicBezTo>
                  <a:cubicBezTo>
                    <a:pt x="193279" y="676148"/>
                    <a:pt x="319459" y="659760"/>
                    <a:pt x="607872" y="672870"/>
                  </a:cubicBezTo>
                  <a:cubicBezTo>
                    <a:pt x="896285" y="685980"/>
                    <a:pt x="1605846" y="700728"/>
                    <a:pt x="1836904" y="653206"/>
                  </a:cubicBezTo>
                  <a:cubicBezTo>
                    <a:pt x="2067962" y="605684"/>
                    <a:pt x="1964723" y="464754"/>
                    <a:pt x="1994220" y="387735"/>
                  </a:cubicBezTo>
                  <a:cubicBezTo>
                    <a:pt x="2023717" y="310716"/>
                    <a:pt x="2166285" y="253361"/>
                    <a:pt x="2013885" y="191090"/>
                  </a:cubicBezTo>
                  <a:cubicBezTo>
                    <a:pt x="1861485" y="128819"/>
                    <a:pt x="1237136" y="41967"/>
                    <a:pt x="1079820" y="14109"/>
                  </a:cubicBezTo>
                  <a:cubicBezTo>
                    <a:pt x="922504" y="-13749"/>
                    <a:pt x="996246" y="5096"/>
                    <a:pt x="1069988" y="23941"/>
                  </a:cubicBezTo>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grpSp>
    </p:spTree>
    <p:extLst>
      <p:ext uri="{BB962C8B-B14F-4D97-AF65-F5344CB8AC3E}">
        <p14:creationId xmlns:p14="http://schemas.microsoft.com/office/powerpoint/2010/main" val="1827466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18B1D-4E28-E155-6F79-7CE1E97A6740}"/>
              </a:ext>
            </a:extLst>
          </p:cNvPr>
          <p:cNvSpPr>
            <a:spLocks noGrp="1"/>
          </p:cNvSpPr>
          <p:nvPr>
            <p:ph type="title"/>
          </p:nvPr>
        </p:nvSpPr>
        <p:spPr>
          <a:xfrm>
            <a:off x="567813" y="288043"/>
            <a:ext cx="11277600" cy="570951"/>
          </a:xfrm>
        </p:spPr>
        <p:txBody>
          <a:bodyPr/>
          <a:lstStyle/>
          <a:p>
            <a:r>
              <a:rPr lang="en-US" dirty="0"/>
              <a:t>Complete your DoWP Weatherization Support (WSUP) Request</a:t>
            </a:r>
          </a:p>
        </p:txBody>
      </p:sp>
      <p:sp>
        <p:nvSpPr>
          <p:cNvPr id="4" name="Slide Number Placeholder 3">
            <a:extLst>
              <a:ext uri="{FF2B5EF4-FFF2-40B4-BE49-F238E27FC236}">
                <a16:creationId xmlns:a16="http://schemas.microsoft.com/office/drawing/2014/main" id="{9A82FFDD-B138-7BDC-865A-DAB5B1E30BB0}"/>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5" name="Content Placeholder 2">
            <a:extLst>
              <a:ext uri="{FF2B5EF4-FFF2-40B4-BE49-F238E27FC236}">
                <a16:creationId xmlns:a16="http://schemas.microsoft.com/office/drawing/2014/main" id="{E4EB6CDB-082E-597C-5B7B-34A1A4402334}"/>
              </a:ext>
            </a:extLst>
          </p:cNvPr>
          <p:cNvSpPr txBox="1">
            <a:spLocks/>
          </p:cNvSpPr>
          <p:nvPr/>
        </p:nvSpPr>
        <p:spPr>
          <a:xfrm>
            <a:off x="295787" y="764334"/>
            <a:ext cx="11328400" cy="57095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600" dirty="0"/>
              <a:t>In the “Please explain the issue you are experiencing” field, describe that you are submitting Declaration of Weather Preparedness documents for a new resource soon to be fully commissioned.  Please include the INR number.</a:t>
            </a:r>
            <a:endParaRPr lang="en-US" sz="2000" dirty="0"/>
          </a:p>
        </p:txBody>
      </p:sp>
      <p:pic>
        <p:nvPicPr>
          <p:cNvPr id="3" name="Picture 2">
            <a:extLst>
              <a:ext uri="{FF2B5EF4-FFF2-40B4-BE49-F238E27FC236}">
                <a16:creationId xmlns:a16="http://schemas.microsoft.com/office/drawing/2014/main" id="{8ACC3C6C-F654-9F01-795A-049218A797B6}"/>
              </a:ext>
            </a:extLst>
          </p:cNvPr>
          <p:cNvPicPr>
            <a:picLocks noChangeAspect="1"/>
          </p:cNvPicPr>
          <p:nvPr/>
        </p:nvPicPr>
        <p:blipFill>
          <a:blip r:embed="rId2"/>
          <a:stretch>
            <a:fillRect/>
          </a:stretch>
        </p:blipFill>
        <p:spPr>
          <a:xfrm>
            <a:off x="2286000" y="1357017"/>
            <a:ext cx="7145459" cy="3522345"/>
          </a:xfrm>
          <a:prstGeom prst="rect">
            <a:avLst/>
          </a:prstGeom>
        </p:spPr>
      </p:pic>
      <p:sp>
        <p:nvSpPr>
          <p:cNvPr id="6" name="Content Placeholder 2">
            <a:extLst>
              <a:ext uri="{FF2B5EF4-FFF2-40B4-BE49-F238E27FC236}">
                <a16:creationId xmlns:a16="http://schemas.microsoft.com/office/drawing/2014/main" id="{D4545EAB-2A4A-E5A6-DC18-407BDC02B08C}"/>
              </a:ext>
            </a:extLst>
          </p:cNvPr>
          <p:cNvSpPr txBox="1">
            <a:spLocks/>
          </p:cNvSpPr>
          <p:nvPr/>
        </p:nvSpPr>
        <p:spPr>
          <a:xfrm>
            <a:off x="319075" y="4906274"/>
            <a:ext cx="11771325" cy="157373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600" dirty="0"/>
              <a:t>Use the paperclip icon to add your signed, notarized declaration document, your Appendix A, and any other documents that support your declaration (for new resources primarily fueled by natural gas, an Attachment K should also be attached for summer declarations). </a:t>
            </a:r>
            <a:r>
              <a:rPr lang="en-US" sz="1600" dirty="0">
                <a:effectLst/>
                <a:ea typeface="Times New Roman" panose="02020603050405020304" pitchFamily="18" charset="0"/>
              </a:rPr>
              <a:t>The rule requires that the declaration “Summarizes all activities engaged in by the generation entity to complete the requirements” so please attach any plans that support such a summary.  </a:t>
            </a:r>
            <a:r>
              <a:rPr lang="en-US" sz="1600" dirty="0"/>
              <a:t>Blank templates for the declaration, Appendix A, and Attachment K documents are found in the “Templates for Declaration of Summer/Winter Weather Preparedness – GE and TSP” folders on </a:t>
            </a:r>
            <a:r>
              <a:rPr lang="en-US" sz="1100" dirty="0">
                <a:hlinkClick r:id="rId3"/>
              </a:rPr>
              <a:t>https://www.ercot.com/gridinfo/resiliency/summerready</a:t>
            </a:r>
            <a:r>
              <a:rPr lang="en-US" sz="1100" dirty="0"/>
              <a:t> </a:t>
            </a:r>
            <a:r>
              <a:rPr lang="en-US" sz="1600" dirty="0"/>
              <a:t>and</a:t>
            </a:r>
            <a:r>
              <a:rPr lang="en-US" sz="1800" dirty="0"/>
              <a:t> </a:t>
            </a:r>
            <a:r>
              <a:rPr lang="en-US" sz="1100" dirty="0">
                <a:hlinkClick r:id="rId4"/>
              </a:rPr>
              <a:t>https://www.ercot.com/gridinfo/resiliency/winterready</a:t>
            </a:r>
            <a:r>
              <a:rPr lang="en-US" sz="1100" dirty="0"/>
              <a:t>.</a:t>
            </a:r>
            <a:r>
              <a:rPr lang="en-US" sz="1800" dirty="0"/>
              <a:t> </a:t>
            </a:r>
          </a:p>
          <a:p>
            <a:endParaRPr lang="en-US" sz="2000" dirty="0"/>
          </a:p>
          <a:p>
            <a:endParaRPr lang="en-US" sz="2000" dirty="0"/>
          </a:p>
        </p:txBody>
      </p:sp>
      <p:sp>
        <p:nvSpPr>
          <p:cNvPr id="8" name="Rectangle 7">
            <a:extLst>
              <a:ext uri="{FF2B5EF4-FFF2-40B4-BE49-F238E27FC236}">
                <a16:creationId xmlns:a16="http://schemas.microsoft.com/office/drawing/2014/main" id="{DBB197D9-E1C2-F933-C235-C22819D65455}"/>
              </a:ext>
            </a:extLst>
          </p:cNvPr>
          <p:cNvSpPr/>
          <p:nvPr/>
        </p:nvSpPr>
        <p:spPr>
          <a:xfrm>
            <a:off x="2755045" y="2422260"/>
            <a:ext cx="762000" cy="152400"/>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FBAEABE-358B-FFC4-1EEA-DF218672FB8A}"/>
              </a:ext>
            </a:extLst>
          </p:cNvPr>
          <p:cNvSpPr/>
          <p:nvPr/>
        </p:nvSpPr>
        <p:spPr>
          <a:xfrm>
            <a:off x="2734530" y="2854274"/>
            <a:ext cx="1676400" cy="177585"/>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A555716F-1B6C-A402-90F4-A8D9174D1C4B}"/>
              </a:ext>
            </a:extLst>
          </p:cNvPr>
          <p:cNvSpPr txBox="1"/>
          <p:nvPr/>
        </p:nvSpPr>
        <p:spPr>
          <a:xfrm>
            <a:off x="3572730" y="2364214"/>
            <a:ext cx="1842492" cy="276999"/>
          </a:xfrm>
          <a:prstGeom prst="rect">
            <a:avLst/>
          </a:prstGeom>
          <a:noFill/>
        </p:spPr>
        <p:txBody>
          <a:bodyPr wrap="none" rtlCol="0">
            <a:spAutoFit/>
          </a:bodyPr>
          <a:lstStyle/>
          <a:p>
            <a:r>
              <a:rPr lang="en-US" sz="1200" dirty="0"/>
              <a:t>Your Name Will Be Here</a:t>
            </a:r>
          </a:p>
        </p:txBody>
      </p:sp>
      <p:sp>
        <p:nvSpPr>
          <p:cNvPr id="16" name="TextBox 15">
            <a:extLst>
              <a:ext uri="{FF2B5EF4-FFF2-40B4-BE49-F238E27FC236}">
                <a16:creationId xmlns:a16="http://schemas.microsoft.com/office/drawing/2014/main" id="{A739FC55-12DF-51E0-A2CA-27F15EAA3B91}"/>
              </a:ext>
            </a:extLst>
          </p:cNvPr>
          <p:cNvSpPr txBox="1"/>
          <p:nvPr/>
        </p:nvSpPr>
        <p:spPr>
          <a:xfrm>
            <a:off x="4410930" y="2804566"/>
            <a:ext cx="2517356" cy="276999"/>
          </a:xfrm>
          <a:prstGeom prst="rect">
            <a:avLst/>
          </a:prstGeom>
          <a:noFill/>
        </p:spPr>
        <p:txBody>
          <a:bodyPr wrap="none" rtlCol="0">
            <a:spAutoFit/>
          </a:bodyPr>
          <a:lstStyle/>
          <a:p>
            <a:r>
              <a:rPr lang="en-US" sz="1200" dirty="0"/>
              <a:t>Your Resource Entity Will Be Here</a:t>
            </a:r>
          </a:p>
        </p:txBody>
      </p:sp>
      <p:sp>
        <p:nvSpPr>
          <p:cNvPr id="17" name="Freeform: Shape 16">
            <a:extLst>
              <a:ext uri="{FF2B5EF4-FFF2-40B4-BE49-F238E27FC236}">
                <a16:creationId xmlns:a16="http://schemas.microsoft.com/office/drawing/2014/main" id="{0F343A26-2F31-00AA-C1A1-D6C983B366B3}"/>
              </a:ext>
            </a:extLst>
          </p:cNvPr>
          <p:cNvSpPr/>
          <p:nvPr/>
        </p:nvSpPr>
        <p:spPr>
          <a:xfrm>
            <a:off x="5841144" y="4067418"/>
            <a:ext cx="1549639" cy="562888"/>
          </a:xfrm>
          <a:custGeom>
            <a:avLst/>
            <a:gdLst>
              <a:gd name="connsiteX0" fmla="*/ 174181 w 1549639"/>
              <a:gd name="connsiteY0" fmla="*/ 65449 h 562888"/>
              <a:gd name="connsiteX1" fmla="*/ 46362 w 1549639"/>
              <a:gd name="connsiteY1" fmla="*/ 380081 h 562888"/>
              <a:gd name="connsiteX2" fmla="*/ 134852 w 1549639"/>
              <a:gd name="connsiteY2" fmla="*/ 517733 h 562888"/>
              <a:gd name="connsiteX3" fmla="*/ 1442542 w 1549639"/>
              <a:gd name="connsiteY3" fmla="*/ 537397 h 562888"/>
              <a:gd name="connsiteX4" fmla="*/ 1432710 w 1549639"/>
              <a:gd name="connsiteY4" fmla="*/ 183436 h 562888"/>
              <a:gd name="connsiteX5" fmla="*/ 1098413 w 1549639"/>
              <a:gd name="connsiteY5" fmla="*/ 6456 h 562888"/>
              <a:gd name="connsiteX6" fmla="*/ 174181 w 1549639"/>
              <a:gd name="connsiteY6" fmla="*/ 65449 h 562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9639" h="562888">
                <a:moveTo>
                  <a:pt x="174181" y="65449"/>
                </a:moveTo>
                <a:cubicBezTo>
                  <a:pt x="-1161" y="127720"/>
                  <a:pt x="52917" y="304700"/>
                  <a:pt x="46362" y="380081"/>
                </a:cubicBezTo>
                <a:cubicBezTo>
                  <a:pt x="39807" y="455462"/>
                  <a:pt x="-97845" y="491514"/>
                  <a:pt x="134852" y="517733"/>
                </a:cubicBezTo>
                <a:cubicBezTo>
                  <a:pt x="367549" y="543952"/>
                  <a:pt x="1226232" y="593113"/>
                  <a:pt x="1442542" y="537397"/>
                </a:cubicBezTo>
                <a:cubicBezTo>
                  <a:pt x="1658852" y="481681"/>
                  <a:pt x="1490065" y="271926"/>
                  <a:pt x="1432710" y="183436"/>
                </a:cubicBezTo>
                <a:cubicBezTo>
                  <a:pt x="1375355" y="94946"/>
                  <a:pt x="1314723" y="22843"/>
                  <a:pt x="1098413" y="6456"/>
                </a:cubicBezTo>
                <a:cubicBezTo>
                  <a:pt x="882103" y="-9931"/>
                  <a:pt x="349523" y="3178"/>
                  <a:pt x="174181" y="65449"/>
                </a:cubicBezTo>
                <a:close/>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9533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18B1D-4E28-E155-6F79-7CE1E97A6740}"/>
              </a:ext>
            </a:extLst>
          </p:cNvPr>
          <p:cNvSpPr>
            <a:spLocks noGrp="1"/>
          </p:cNvSpPr>
          <p:nvPr>
            <p:ph type="title"/>
          </p:nvPr>
        </p:nvSpPr>
        <p:spPr>
          <a:xfrm>
            <a:off x="567813" y="288043"/>
            <a:ext cx="11277600" cy="570951"/>
          </a:xfrm>
        </p:spPr>
        <p:txBody>
          <a:bodyPr/>
          <a:lstStyle/>
          <a:p>
            <a:r>
              <a:rPr lang="en-US" dirty="0"/>
              <a:t>Submit your DoWP Weatherization Support (WSUP) Request</a:t>
            </a:r>
          </a:p>
        </p:txBody>
      </p:sp>
      <p:sp>
        <p:nvSpPr>
          <p:cNvPr id="4" name="Slide Number Placeholder 3">
            <a:extLst>
              <a:ext uri="{FF2B5EF4-FFF2-40B4-BE49-F238E27FC236}">
                <a16:creationId xmlns:a16="http://schemas.microsoft.com/office/drawing/2014/main" id="{9A82FFDD-B138-7BDC-865A-DAB5B1E30BB0}"/>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Content Placeholder 2">
            <a:extLst>
              <a:ext uri="{FF2B5EF4-FFF2-40B4-BE49-F238E27FC236}">
                <a16:creationId xmlns:a16="http://schemas.microsoft.com/office/drawing/2014/main" id="{E4EB6CDB-082E-597C-5B7B-34A1A4402334}"/>
              </a:ext>
            </a:extLst>
          </p:cNvPr>
          <p:cNvSpPr txBox="1">
            <a:spLocks/>
          </p:cNvSpPr>
          <p:nvPr/>
        </p:nvSpPr>
        <p:spPr>
          <a:xfrm>
            <a:off x="542413" y="971277"/>
            <a:ext cx="11328400" cy="57095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t>Press the Submit button to send in your WSUP with the DoWP documents.</a:t>
            </a:r>
          </a:p>
          <a:p>
            <a:endParaRPr lang="en-US" sz="2000" dirty="0"/>
          </a:p>
          <a:p>
            <a:endParaRPr lang="en-US" sz="2000" dirty="0"/>
          </a:p>
        </p:txBody>
      </p:sp>
      <p:pic>
        <p:nvPicPr>
          <p:cNvPr id="3" name="Picture 2">
            <a:extLst>
              <a:ext uri="{FF2B5EF4-FFF2-40B4-BE49-F238E27FC236}">
                <a16:creationId xmlns:a16="http://schemas.microsoft.com/office/drawing/2014/main" id="{8ACC3C6C-F654-9F01-795A-049218A797B6}"/>
              </a:ext>
            </a:extLst>
          </p:cNvPr>
          <p:cNvPicPr>
            <a:picLocks noChangeAspect="1"/>
          </p:cNvPicPr>
          <p:nvPr/>
        </p:nvPicPr>
        <p:blipFill>
          <a:blip r:embed="rId2"/>
          <a:stretch>
            <a:fillRect/>
          </a:stretch>
        </p:blipFill>
        <p:spPr>
          <a:xfrm>
            <a:off x="2523270" y="1677957"/>
            <a:ext cx="7145459" cy="3522345"/>
          </a:xfrm>
          <a:prstGeom prst="rect">
            <a:avLst/>
          </a:prstGeom>
        </p:spPr>
      </p:pic>
      <p:sp>
        <p:nvSpPr>
          <p:cNvPr id="7" name="Rectangle 6">
            <a:extLst>
              <a:ext uri="{FF2B5EF4-FFF2-40B4-BE49-F238E27FC236}">
                <a16:creationId xmlns:a16="http://schemas.microsoft.com/office/drawing/2014/main" id="{6E26C536-3B2D-098D-1794-AE4AD519B2E2}"/>
              </a:ext>
            </a:extLst>
          </p:cNvPr>
          <p:cNvSpPr/>
          <p:nvPr/>
        </p:nvSpPr>
        <p:spPr>
          <a:xfrm>
            <a:off x="2992315" y="2743200"/>
            <a:ext cx="762000" cy="152400"/>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5D03E87-36FB-727F-CBA1-40E61895711D}"/>
              </a:ext>
            </a:extLst>
          </p:cNvPr>
          <p:cNvSpPr/>
          <p:nvPr/>
        </p:nvSpPr>
        <p:spPr>
          <a:xfrm>
            <a:off x="2971800" y="3175214"/>
            <a:ext cx="1676400" cy="177585"/>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6EB732E2-4B4E-C5AE-9820-ADA584715B22}"/>
              </a:ext>
            </a:extLst>
          </p:cNvPr>
          <p:cNvSpPr txBox="1"/>
          <p:nvPr/>
        </p:nvSpPr>
        <p:spPr>
          <a:xfrm>
            <a:off x="3810000" y="2685154"/>
            <a:ext cx="1842492" cy="276999"/>
          </a:xfrm>
          <a:prstGeom prst="rect">
            <a:avLst/>
          </a:prstGeom>
          <a:noFill/>
        </p:spPr>
        <p:txBody>
          <a:bodyPr wrap="none" rtlCol="0">
            <a:spAutoFit/>
          </a:bodyPr>
          <a:lstStyle/>
          <a:p>
            <a:r>
              <a:rPr lang="en-US" sz="1200" dirty="0"/>
              <a:t>Your Name Will Be Here</a:t>
            </a:r>
          </a:p>
        </p:txBody>
      </p:sp>
      <p:sp>
        <p:nvSpPr>
          <p:cNvPr id="10" name="TextBox 9">
            <a:extLst>
              <a:ext uri="{FF2B5EF4-FFF2-40B4-BE49-F238E27FC236}">
                <a16:creationId xmlns:a16="http://schemas.microsoft.com/office/drawing/2014/main" id="{0363F894-1063-30D5-6A7D-74BFFE3A8C08}"/>
              </a:ext>
            </a:extLst>
          </p:cNvPr>
          <p:cNvSpPr txBox="1"/>
          <p:nvPr/>
        </p:nvSpPr>
        <p:spPr>
          <a:xfrm>
            <a:off x="4648200" y="3125506"/>
            <a:ext cx="2517356" cy="276999"/>
          </a:xfrm>
          <a:prstGeom prst="rect">
            <a:avLst/>
          </a:prstGeom>
          <a:noFill/>
        </p:spPr>
        <p:txBody>
          <a:bodyPr wrap="none" rtlCol="0">
            <a:spAutoFit/>
          </a:bodyPr>
          <a:lstStyle/>
          <a:p>
            <a:r>
              <a:rPr lang="en-US" sz="1200" dirty="0"/>
              <a:t>Your Resource Entity Will Be Here</a:t>
            </a:r>
          </a:p>
        </p:txBody>
      </p:sp>
      <p:sp>
        <p:nvSpPr>
          <p:cNvPr id="11" name="Freeform: Shape 10">
            <a:extLst>
              <a:ext uri="{FF2B5EF4-FFF2-40B4-BE49-F238E27FC236}">
                <a16:creationId xmlns:a16="http://schemas.microsoft.com/office/drawing/2014/main" id="{09BC3F2A-FF7B-7324-E42A-3B9F91D49DE1}"/>
              </a:ext>
            </a:extLst>
          </p:cNvPr>
          <p:cNvSpPr/>
          <p:nvPr/>
        </p:nvSpPr>
        <p:spPr>
          <a:xfrm>
            <a:off x="7379797" y="1752600"/>
            <a:ext cx="2303586" cy="564642"/>
          </a:xfrm>
          <a:custGeom>
            <a:avLst/>
            <a:gdLst>
              <a:gd name="connsiteX0" fmla="*/ 174181 w 1549639"/>
              <a:gd name="connsiteY0" fmla="*/ 65449 h 562888"/>
              <a:gd name="connsiteX1" fmla="*/ 46362 w 1549639"/>
              <a:gd name="connsiteY1" fmla="*/ 380081 h 562888"/>
              <a:gd name="connsiteX2" fmla="*/ 134852 w 1549639"/>
              <a:gd name="connsiteY2" fmla="*/ 517733 h 562888"/>
              <a:gd name="connsiteX3" fmla="*/ 1442542 w 1549639"/>
              <a:gd name="connsiteY3" fmla="*/ 537397 h 562888"/>
              <a:gd name="connsiteX4" fmla="*/ 1432710 w 1549639"/>
              <a:gd name="connsiteY4" fmla="*/ 183436 h 562888"/>
              <a:gd name="connsiteX5" fmla="*/ 1098413 w 1549639"/>
              <a:gd name="connsiteY5" fmla="*/ 6456 h 562888"/>
              <a:gd name="connsiteX6" fmla="*/ 174181 w 1549639"/>
              <a:gd name="connsiteY6" fmla="*/ 65449 h 562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9639" h="562888">
                <a:moveTo>
                  <a:pt x="174181" y="65449"/>
                </a:moveTo>
                <a:cubicBezTo>
                  <a:pt x="-1161" y="127720"/>
                  <a:pt x="52917" y="304700"/>
                  <a:pt x="46362" y="380081"/>
                </a:cubicBezTo>
                <a:cubicBezTo>
                  <a:pt x="39807" y="455462"/>
                  <a:pt x="-97845" y="491514"/>
                  <a:pt x="134852" y="517733"/>
                </a:cubicBezTo>
                <a:cubicBezTo>
                  <a:pt x="367549" y="543952"/>
                  <a:pt x="1226232" y="593113"/>
                  <a:pt x="1442542" y="537397"/>
                </a:cubicBezTo>
                <a:cubicBezTo>
                  <a:pt x="1658852" y="481681"/>
                  <a:pt x="1490065" y="271926"/>
                  <a:pt x="1432710" y="183436"/>
                </a:cubicBezTo>
                <a:cubicBezTo>
                  <a:pt x="1375355" y="94946"/>
                  <a:pt x="1314723" y="22843"/>
                  <a:pt x="1098413" y="6456"/>
                </a:cubicBezTo>
                <a:cubicBezTo>
                  <a:pt x="882103" y="-9931"/>
                  <a:pt x="349523" y="3178"/>
                  <a:pt x="174181" y="65449"/>
                </a:cubicBezTo>
                <a:close/>
              </a:path>
            </a:pathLst>
          </a:cu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885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18B1D-4E28-E155-6F79-7CE1E97A6740}"/>
              </a:ext>
            </a:extLst>
          </p:cNvPr>
          <p:cNvSpPr>
            <a:spLocks noGrp="1"/>
          </p:cNvSpPr>
          <p:nvPr>
            <p:ph type="title"/>
          </p:nvPr>
        </p:nvSpPr>
        <p:spPr/>
        <p:txBody>
          <a:bodyPr/>
          <a:lstStyle/>
          <a:p>
            <a:r>
              <a:rPr lang="en-US" dirty="0"/>
              <a:t>Any Further Communication Occurs in the Support Request</a:t>
            </a:r>
          </a:p>
        </p:txBody>
      </p:sp>
      <p:sp>
        <p:nvSpPr>
          <p:cNvPr id="3" name="Content Placeholder 2">
            <a:extLst>
              <a:ext uri="{FF2B5EF4-FFF2-40B4-BE49-F238E27FC236}">
                <a16:creationId xmlns:a16="http://schemas.microsoft.com/office/drawing/2014/main" id="{FEE9E90E-A991-A460-9BFF-4B6B01B39AFE}"/>
              </a:ext>
            </a:extLst>
          </p:cNvPr>
          <p:cNvSpPr>
            <a:spLocks noGrp="1"/>
          </p:cNvSpPr>
          <p:nvPr>
            <p:ph idx="1"/>
          </p:nvPr>
        </p:nvSpPr>
        <p:spPr>
          <a:xfrm>
            <a:off x="508000" y="5179524"/>
            <a:ext cx="11379200" cy="1297475"/>
          </a:xfrm>
        </p:spPr>
        <p:txBody>
          <a:bodyPr/>
          <a:lstStyle/>
          <a:p>
            <a:r>
              <a:rPr lang="en-US" sz="2000" dirty="0"/>
              <a:t>ERCOT </a:t>
            </a:r>
            <a:r>
              <a:rPr lang="en-US" sz="2000"/>
              <a:t>Weatherization personnel </a:t>
            </a:r>
            <a:r>
              <a:rPr lang="en-US" sz="2000" dirty="0"/>
              <a:t>will review your submittal and ask for any necessary adjustments.  All subsequent correspondence will occur within the WSUP.  Once the submitted documents are satisfactory, you will be notified, and the Resource Integration team will also be notified.</a:t>
            </a:r>
          </a:p>
        </p:txBody>
      </p:sp>
      <p:sp>
        <p:nvSpPr>
          <p:cNvPr id="4" name="Slide Number Placeholder 3">
            <a:extLst>
              <a:ext uri="{FF2B5EF4-FFF2-40B4-BE49-F238E27FC236}">
                <a16:creationId xmlns:a16="http://schemas.microsoft.com/office/drawing/2014/main" id="{9A82FFDD-B138-7BDC-865A-DAB5B1E30BB0}"/>
              </a:ext>
            </a:extLst>
          </p:cNvPr>
          <p:cNvSpPr>
            <a:spLocks noGrp="1"/>
          </p:cNvSpPr>
          <p:nvPr>
            <p:ph type="sldNum" sz="quarter" idx="4"/>
          </p:nvPr>
        </p:nvSpPr>
        <p:spPr/>
        <p:txBody>
          <a:bodyPr/>
          <a:lstStyle/>
          <a:p>
            <a:fld id="{1D93BD3E-1E9A-4970-A6F7-E7AC52762E0C}" type="slidenum">
              <a:rPr lang="en-US" smtClean="0"/>
              <a:pPr/>
              <a:t>7</a:t>
            </a:fld>
            <a:endParaRPr lang="en-US" dirty="0"/>
          </a:p>
        </p:txBody>
      </p:sp>
      <p:pic>
        <p:nvPicPr>
          <p:cNvPr id="5" name="Picture 4">
            <a:extLst>
              <a:ext uri="{FF2B5EF4-FFF2-40B4-BE49-F238E27FC236}">
                <a16:creationId xmlns:a16="http://schemas.microsoft.com/office/drawing/2014/main" id="{B239116D-3C26-2199-73EE-F0F44D536280}"/>
              </a:ext>
            </a:extLst>
          </p:cNvPr>
          <p:cNvPicPr>
            <a:picLocks noChangeAspect="1"/>
          </p:cNvPicPr>
          <p:nvPr/>
        </p:nvPicPr>
        <p:blipFill>
          <a:blip r:embed="rId2"/>
          <a:stretch>
            <a:fillRect/>
          </a:stretch>
        </p:blipFill>
        <p:spPr>
          <a:xfrm>
            <a:off x="1981200" y="751608"/>
            <a:ext cx="6083472" cy="4125192"/>
          </a:xfrm>
          <a:prstGeom prst="rect">
            <a:avLst/>
          </a:prstGeom>
        </p:spPr>
      </p:pic>
      <p:sp>
        <p:nvSpPr>
          <p:cNvPr id="8" name="Rectangle 7">
            <a:extLst>
              <a:ext uri="{FF2B5EF4-FFF2-40B4-BE49-F238E27FC236}">
                <a16:creationId xmlns:a16="http://schemas.microsoft.com/office/drawing/2014/main" id="{B9D29C81-4ED6-E379-63F1-B2A504374A5F}"/>
              </a:ext>
            </a:extLst>
          </p:cNvPr>
          <p:cNvSpPr/>
          <p:nvPr/>
        </p:nvSpPr>
        <p:spPr>
          <a:xfrm>
            <a:off x="2590800" y="2599504"/>
            <a:ext cx="762000" cy="1524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F8ACC7B7-0CEE-0EE5-40FA-21E95D31D578}"/>
              </a:ext>
            </a:extLst>
          </p:cNvPr>
          <p:cNvSpPr txBox="1"/>
          <p:nvPr/>
        </p:nvSpPr>
        <p:spPr>
          <a:xfrm>
            <a:off x="2590800" y="2484363"/>
            <a:ext cx="1842492" cy="276999"/>
          </a:xfrm>
          <a:prstGeom prst="rect">
            <a:avLst/>
          </a:prstGeom>
          <a:noFill/>
        </p:spPr>
        <p:txBody>
          <a:bodyPr wrap="none" rtlCol="0">
            <a:spAutoFit/>
          </a:bodyPr>
          <a:lstStyle/>
          <a:p>
            <a:r>
              <a:rPr lang="en-US" sz="1200" dirty="0"/>
              <a:t>Your Name Will Be Here</a:t>
            </a:r>
          </a:p>
        </p:txBody>
      </p:sp>
    </p:spTree>
    <p:extLst>
      <p:ext uri="{BB962C8B-B14F-4D97-AF65-F5344CB8AC3E}">
        <p14:creationId xmlns:p14="http://schemas.microsoft.com/office/powerpoint/2010/main" val="1201412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r>
              <a:rPr lang="en-US" dirty="0"/>
              <a:t>Thank you!</a:t>
            </a:r>
          </a:p>
        </p:txBody>
      </p:sp>
      <p:pic>
        <p:nvPicPr>
          <p:cNvPr id="4" name="Picture 3"/>
          <p:cNvPicPr>
            <a:picLocks noChangeAspect="1"/>
          </p:cNvPicPr>
          <p:nvPr/>
        </p:nvPicPr>
        <p:blipFill>
          <a:blip r:embed="rId3"/>
          <a:stretch>
            <a:fillRect/>
          </a:stretch>
        </p:blipFill>
        <p:spPr>
          <a:xfrm>
            <a:off x="3124200" y="938274"/>
            <a:ext cx="5517497" cy="4624326"/>
          </a:xfrm>
          <a:prstGeom prst="rect">
            <a:avLst/>
          </a:prstGeom>
        </p:spPr>
      </p:pic>
    </p:spTree>
    <p:extLst>
      <p:ext uri="{BB962C8B-B14F-4D97-AF65-F5344CB8AC3E}">
        <p14:creationId xmlns:p14="http://schemas.microsoft.com/office/powerpoint/2010/main" val="399486126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92906</TotalTime>
  <Words>605</Words>
  <Application>Microsoft Office PowerPoint</Application>
  <PresentationFormat>Widescreen</PresentationFormat>
  <Paragraphs>46</Paragraphs>
  <Slides>8</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8</vt:i4>
      </vt:variant>
    </vt:vector>
  </HeadingPairs>
  <TitlesOfParts>
    <vt:vector size="14" baseType="lpstr">
      <vt:lpstr>Arial</vt:lpstr>
      <vt:lpstr>Calibri</vt:lpstr>
      <vt:lpstr>Times New Roman</vt:lpstr>
      <vt:lpstr>1_Custom Design</vt:lpstr>
      <vt:lpstr>Inside pages</vt:lpstr>
      <vt:lpstr>2_Custom Design</vt:lpstr>
      <vt:lpstr>PowerPoint Presentation</vt:lpstr>
      <vt:lpstr>Weatherization and the Commissioning Process</vt:lpstr>
      <vt:lpstr>Portal Use Basics for “In Season” Submittals</vt:lpstr>
      <vt:lpstr>Start your Weatherization Support (WSUP) Request</vt:lpstr>
      <vt:lpstr>Complete your DoWP Weatherization Support (WSUP) Request</vt:lpstr>
      <vt:lpstr>Submit your DoWP Weatherization Support (WSUP) Request</vt:lpstr>
      <vt:lpstr>Any Further Communication Occurs in the Support Request</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Messer, Sheri</cp:lastModifiedBy>
  <cp:revision>788</cp:revision>
  <cp:lastPrinted>2018-07-25T14:31:19Z</cp:lastPrinted>
  <dcterms:created xsi:type="dcterms:W3CDTF">2016-01-21T15:20:31Z</dcterms:created>
  <dcterms:modified xsi:type="dcterms:W3CDTF">2024-12-17T22:33:43Z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2023-08-17T18:39:49Z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0942f964-1bf9-4ff5-a10d-74a7b62a81cf</vt:lpwstr>
  </property>
  <property fmtid="{D5CDD505-2E9C-101B-9397-08002B2CF9AE}" pid="9" name="MSIP_Label_7084cbda-52b8-46fb-a7b7-cb5bd465ed85_ContentBits">
    <vt:lpwstr>0</vt:lpwstr>
  </property>
</Properties>
</file>