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96323" autoAdjust="0"/>
  </p:normalViewPr>
  <p:slideViewPr>
    <p:cSldViewPr showGuides="1">
      <p:cViewPr varScale="1">
        <p:scale>
          <a:sx n="155" d="100"/>
          <a:sy n="155" d="100"/>
        </p:scale>
        <p:origin x="2730" y="150"/>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1/3/2025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1/3/2025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January 6, 2025</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December 2024</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4" y="1243346"/>
            <a:ext cx="5375292" cy="4180783"/>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December, ESRs were </a:t>
            </a:r>
            <a:r>
              <a:rPr lang="en-US" sz="1200" b="1" i="1">
                <a:solidFill>
                  <a:schemeClr val="tx2"/>
                </a:solidFill>
              </a:rPr>
              <a:t>approximately 2.27% </a:t>
            </a:r>
            <a:r>
              <a:rPr lang="en-US" sz="1200" b="1" i="1" dirty="0">
                <a:solidFill>
                  <a:schemeClr val="tx2"/>
                </a:solidFill>
              </a:rPr>
              <a:t>Short of AS Responsibility, resulting in approximately 2%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133600" y="6228204"/>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a:solidFill>
                  <a:schemeClr val="tx2"/>
                </a:solidFill>
              </a:rPr>
              <a:t>In December, 3 </a:t>
            </a:r>
            <a:r>
              <a:rPr lang="en-US" sz="1200" b="1" i="1" dirty="0">
                <a:solidFill>
                  <a:schemeClr val="tx2"/>
                </a:solidFill>
              </a:rPr>
              <a:t>ESRs carrying RRS evaluated during unit trips had low SOC. </a:t>
            </a:r>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2898289958"/>
              </p:ext>
            </p:extLst>
          </p:nvPr>
        </p:nvGraphicFramePr>
        <p:xfrm>
          <a:off x="756709" y="2015982"/>
          <a:ext cx="7630582" cy="4161765"/>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12408">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26246">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44462">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30961">
                <a:tc>
                  <a:txBody>
                    <a:bodyPr/>
                    <a:lstStyle/>
                    <a:p>
                      <a:pPr algn="ctr" fontAlgn="b"/>
                      <a:r>
                        <a:rPr lang="en-US" sz="1000" b="0" i="0" u="none" strike="noStrike" dirty="0">
                          <a:solidFill>
                            <a:schemeClr val="tx2"/>
                          </a:solidFill>
                          <a:effectLst/>
                          <a:latin typeface="Calibri" panose="020F0502020204030204" pitchFamily="34" charset="0"/>
                        </a:rPr>
                        <a:t>10/23/2024 13:17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804378312"/>
                  </a:ext>
                </a:extLst>
              </a:tr>
              <a:tr h="330961">
                <a:tc>
                  <a:txBody>
                    <a:bodyPr/>
                    <a:lstStyle/>
                    <a:p>
                      <a:pPr algn="ctr" fontAlgn="b"/>
                      <a:r>
                        <a:rPr lang="en-US" sz="1000" b="0" i="0" u="none" strike="noStrike" dirty="0">
                          <a:solidFill>
                            <a:schemeClr val="tx2"/>
                          </a:solidFill>
                          <a:effectLst/>
                          <a:latin typeface="Calibri" panose="020F0502020204030204" pitchFamily="34" charset="0"/>
                        </a:rPr>
                        <a:t>11/7/2024 15:41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55</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373692576"/>
                  </a:ext>
                </a:extLst>
              </a:tr>
              <a:tr h="330961">
                <a:tc>
                  <a:txBody>
                    <a:bodyPr/>
                    <a:lstStyle/>
                    <a:p>
                      <a:pPr algn="ctr" fontAlgn="b"/>
                      <a:r>
                        <a:rPr lang="en-US" sz="1000" b="0" i="0" u="none" strike="noStrike" dirty="0">
                          <a:solidFill>
                            <a:schemeClr val="tx2"/>
                          </a:solidFill>
                          <a:effectLst/>
                          <a:latin typeface="Calibri" panose="020F0502020204030204" pitchFamily="34" charset="0"/>
                        </a:rPr>
                        <a:t>11/17/2024 12:58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130421843"/>
                  </a:ext>
                </a:extLst>
              </a:tr>
              <a:tr h="330961">
                <a:tc>
                  <a:txBody>
                    <a:bodyPr/>
                    <a:lstStyle/>
                    <a:p>
                      <a:pPr algn="ctr" fontAlgn="b"/>
                      <a:r>
                        <a:rPr lang="en-US" sz="1000" b="0" i="0" u="none" strike="noStrike">
                          <a:solidFill>
                            <a:schemeClr val="tx2"/>
                          </a:solidFill>
                          <a:effectLst/>
                          <a:latin typeface="Calibri" panose="020F0502020204030204" pitchFamily="34" charset="0"/>
                        </a:rPr>
                        <a:t>11/21/2024 5:28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44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772767814"/>
                  </a:ext>
                </a:extLst>
              </a:tr>
              <a:tr h="330961">
                <a:tc>
                  <a:txBody>
                    <a:bodyPr/>
                    <a:lstStyle/>
                    <a:p>
                      <a:pPr algn="ctr" fontAlgn="b"/>
                      <a:r>
                        <a:rPr lang="en-US" sz="1000" b="0" i="0" u="none" strike="noStrike">
                          <a:solidFill>
                            <a:schemeClr val="tx2"/>
                          </a:solidFill>
                          <a:effectLst/>
                          <a:latin typeface="Calibri" panose="020F0502020204030204" pitchFamily="34" charset="0"/>
                        </a:rPr>
                        <a:t>11/23/2024 17:40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75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376205060"/>
                  </a:ext>
                </a:extLst>
              </a:tr>
              <a:tr h="330961">
                <a:tc>
                  <a:txBody>
                    <a:bodyPr/>
                    <a:lstStyle/>
                    <a:p>
                      <a:pPr algn="ctr" fontAlgn="b"/>
                      <a:r>
                        <a:rPr lang="en-US" sz="1000" b="0" i="0" u="none" strike="noStrike">
                          <a:solidFill>
                            <a:schemeClr val="tx2"/>
                          </a:solidFill>
                          <a:effectLst/>
                          <a:latin typeface="Calibri" panose="020F0502020204030204" pitchFamily="34" charset="0"/>
                        </a:rPr>
                        <a:t>11/23/2024 18:18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67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686873030"/>
                  </a:ext>
                </a:extLst>
              </a:tr>
              <a:tr h="330961">
                <a:tc>
                  <a:txBody>
                    <a:bodyPr/>
                    <a:lstStyle/>
                    <a:p>
                      <a:pPr algn="ctr" fontAlgn="b"/>
                      <a:r>
                        <a:rPr lang="en-US" sz="1000" b="0" i="0" u="none" strike="noStrike">
                          <a:solidFill>
                            <a:schemeClr val="tx2"/>
                          </a:solidFill>
                          <a:effectLst/>
                          <a:latin typeface="Calibri" panose="020F0502020204030204" pitchFamily="34" charset="0"/>
                        </a:rPr>
                        <a:t>11/23/2024 18:48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68</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925878965"/>
                  </a:ext>
                </a:extLst>
              </a:tr>
              <a:tr h="330961">
                <a:tc>
                  <a:txBody>
                    <a:bodyPr/>
                    <a:lstStyle/>
                    <a:p>
                      <a:pPr algn="ctr" fontAlgn="b"/>
                      <a:r>
                        <a:rPr lang="en-US" sz="1000" b="0" i="0" u="none" strike="noStrike" dirty="0">
                          <a:solidFill>
                            <a:schemeClr val="tx2"/>
                          </a:solidFill>
                          <a:effectLst/>
                          <a:latin typeface="Calibri" panose="020F0502020204030204" pitchFamily="34" charset="0"/>
                        </a:rPr>
                        <a:t>11/27/2024 6:59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35775978"/>
                  </a:ext>
                </a:extLst>
              </a:tr>
              <a:tr h="330961">
                <a:tc>
                  <a:txBody>
                    <a:bodyPr/>
                    <a:lstStyle/>
                    <a:p>
                      <a:pPr algn="ctr" fontAlgn="b"/>
                      <a:r>
                        <a:rPr lang="en-US" sz="1000" b="1" i="0" u="none" strike="noStrike" dirty="0">
                          <a:solidFill>
                            <a:schemeClr val="tx2"/>
                          </a:solidFill>
                          <a:effectLst/>
                          <a:latin typeface="Calibri" panose="020F0502020204030204" pitchFamily="34" charset="0"/>
                        </a:rPr>
                        <a:t>12/1/2024 5:18</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92</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3</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283224158"/>
                  </a:ext>
                </a:extLst>
              </a:tr>
            </a:tbl>
          </a:graphicData>
        </a:graphic>
      </p:graphicFrame>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4070468224"/>
              </p:ext>
            </p:extLst>
          </p:nvPr>
        </p:nvGraphicFramePr>
        <p:xfrm>
          <a:off x="228600" y="5064542"/>
          <a:ext cx="8610598" cy="96012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23530607"/>
                    </a:ext>
                  </a:extLst>
                </a:gridCol>
                <a:gridCol w="1574799">
                  <a:extLst>
                    <a:ext uri="{9D8B030D-6E8A-4147-A177-3AD203B41FA5}">
                      <a16:colId xmlns:a16="http://schemas.microsoft.com/office/drawing/2014/main" val="3086519091"/>
                    </a:ext>
                  </a:extLst>
                </a:gridCol>
                <a:gridCol w="1754011">
                  <a:extLst>
                    <a:ext uri="{9D8B030D-6E8A-4147-A177-3AD203B41FA5}">
                      <a16:colId xmlns:a16="http://schemas.microsoft.com/office/drawing/2014/main" val="4276751707"/>
                    </a:ext>
                  </a:extLst>
                </a:gridCol>
                <a:gridCol w="2124637">
                  <a:extLst>
                    <a:ext uri="{9D8B030D-6E8A-4147-A177-3AD203B41FA5}">
                      <a16:colId xmlns:a16="http://schemas.microsoft.com/office/drawing/2014/main" val="2471621366"/>
                    </a:ext>
                  </a:extLst>
                </a:gridCol>
                <a:gridCol w="1861751">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December 2024</a:t>
                      </a:r>
                    </a:p>
                  </a:txBody>
                  <a:tcPr anchor="ctr"/>
                </a:tc>
                <a:tc>
                  <a:txBody>
                    <a:bodyPr/>
                    <a:lstStyle/>
                    <a:p>
                      <a:pPr algn="ctr"/>
                      <a:r>
                        <a:rPr lang="en-US" sz="1200" strike="noStrike" dirty="0">
                          <a:solidFill>
                            <a:schemeClr val="tx2"/>
                          </a:solidFill>
                        </a:rPr>
                        <a:t>29</a:t>
                      </a:r>
                    </a:p>
                  </a:txBody>
                  <a:tcPr anchor="ctr"/>
                </a:tc>
                <a:tc>
                  <a:txBody>
                    <a:bodyPr/>
                    <a:lstStyle/>
                    <a:p>
                      <a:pPr algn="ctr"/>
                      <a:r>
                        <a:rPr lang="en-US" sz="1200" strike="noStrike" dirty="0">
                          <a:solidFill>
                            <a:schemeClr val="tx2"/>
                          </a:solidFill>
                        </a:rPr>
                        <a:t>126</a:t>
                      </a:r>
                    </a:p>
                  </a:txBody>
                  <a:tcPr anchor="ctr"/>
                </a:tc>
                <a:tc>
                  <a:txBody>
                    <a:bodyPr/>
                    <a:lstStyle/>
                    <a:p>
                      <a:pPr algn="ctr"/>
                      <a:r>
                        <a:rPr lang="en-US" sz="1200" strike="noStrike" dirty="0">
                          <a:solidFill>
                            <a:schemeClr val="tx2"/>
                          </a:solidFill>
                        </a:rPr>
                        <a:t>5609</a:t>
                      </a:r>
                    </a:p>
                  </a:txBody>
                  <a:tcPr anchor="ctr"/>
                </a:tc>
                <a:tc>
                  <a:txBody>
                    <a:bodyPr/>
                    <a:lstStyle/>
                    <a:p>
                      <a:pPr algn="ctr"/>
                      <a:r>
                        <a:rPr lang="en-US" sz="1200" strike="noStrike" dirty="0">
                          <a:solidFill>
                            <a:schemeClr val="tx2"/>
                          </a:solidFill>
                        </a:rPr>
                        <a:t>669</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219700"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December, there are 29 intervals where ESRs failed GREDP with low SOC and AS Responsibility, and 126 intervals where ESRs failed CLREDP with high SOC and AS Responsibility. </a:t>
            </a:r>
            <a:endParaRPr lang="en-US" sz="1200" b="1" i="1" dirty="0">
              <a:solidFill>
                <a:schemeClr val="accent6"/>
              </a:solidFill>
            </a:endParaRPr>
          </a:p>
        </p:txBody>
      </p:sp>
      <p:pic>
        <p:nvPicPr>
          <p:cNvPr id="8" name="Picture 7">
            <a:extLst>
              <a:ext uri="{FF2B5EF4-FFF2-40B4-BE49-F238E27FC236}">
                <a16:creationId xmlns:a16="http://schemas.microsoft.com/office/drawing/2014/main" id="{12586D12-2A59-7869-1387-6C30B2CCCF4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299285" y="2257238"/>
            <a:ext cx="2545429" cy="2343524"/>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3" cy="4058659"/>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December tend to be short in HE21, HE22, HE9, and HE10.</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3" cy="2724051"/>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8" cy="2590799"/>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502" r="3502"/>
          <a:stretch/>
        </p:blipFill>
        <p:spPr>
          <a:xfrm>
            <a:off x="3854638" y="4041700"/>
            <a:ext cx="3065693" cy="2637275"/>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 with largest AS MW short due to SOC: </a:t>
            </a:r>
            <a:r>
              <a:rPr lang="en-US" sz="1200" i="1" dirty="0">
                <a:solidFill>
                  <a:schemeClr val="tx2"/>
                </a:solidFill>
              </a:rPr>
              <a:t>December 8, December 26, December 25</a:t>
            </a:r>
          </a:p>
          <a:p>
            <a:pPr marL="0" indent="0">
              <a:buNone/>
            </a:pPr>
            <a:endParaRPr lang="en-US" sz="1200" i="1" dirty="0">
              <a:solidFill>
                <a:schemeClr val="tx2"/>
              </a:solidFill>
            </a:endParaRPr>
          </a:p>
          <a:p>
            <a:r>
              <a:rPr lang="en-US" sz="1200" b="1" i="1" dirty="0">
                <a:solidFill>
                  <a:schemeClr val="tx2"/>
                </a:solidFill>
              </a:rPr>
              <a:t>Top 3 day with largest AS $ short due to SOC: </a:t>
            </a:r>
            <a:r>
              <a:rPr lang="en-US" sz="1200" i="1" dirty="0">
                <a:solidFill>
                  <a:schemeClr val="tx2"/>
                </a:solidFill>
              </a:rPr>
              <a:t>December 4, December 7, December 2</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HE21, HE22, HE9, HE10, HE23</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61" cy="2492688"/>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70" cy="2635496"/>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931</Words>
  <Application>Microsoft Office PowerPoint</Application>
  <PresentationFormat>On-screen Show (4:3)</PresentationFormat>
  <Paragraphs>157</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2025-01-03T22:26:28Z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