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2" d="100"/>
          <a:sy n="122" d="100"/>
        </p:scale>
        <p:origin x="128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01/02/2025</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01/07/2025</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01/07/25</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2" name="Table 1">
            <a:extLst>
              <a:ext uri="{FF2B5EF4-FFF2-40B4-BE49-F238E27FC236}">
                <a16:creationId xmlns:a16="http://schemas.microsoft.com/office/drawing/2014/main" id="{0A7318DA-2D03-59C8-2EE9-307E368A0BBF}"/>
              </a:ext>
            </a:extLst>
          </p:cNvPr>
          <p:cNvGraphicFramePr>
            <a:graphicFrameLocks noGrp="1"/>
          </p:cNvGraphicFramePr>
          <p:nvPr>
            <p:extLst>
              <p:ext uri="{D42A27DB-BD31-4B8C-83A1-F6EECF244321}">
                <p14:modId xmlns:p14="http://schemas.microsoft.com/office/powerpoint/2010/main" val="2711835805"/>
              </p:ext>
            </p:extLst>
          </p:nvPr>
        </p:nvGraphicFramePr>
        <p:xfrm>
          <a:off x="380994" y="1066801"/>
          <a:ext cx="8458200" cy="4952991"/>
        </p:xfrm>
        <a:graphic>
          <a:graphicData uri="http://schemas.openxmlformats.org/drawingml/2006/table">
            <a:tbl>
              <a:tblPr/>
              <a:tblGrid>
                <a:gridCol w="704850">
                  <a:extLst>
                    <a:ext uri="{9D8B030D-6E8A-4147-A177-3AD203B41FA5}">
                      <a16:colId xmlns:a16="http://schemas.microsoft.com/office/drawing/2014/main" val="2160665611"/>
                    </a:ext>
                  </a:extLst>
                </a:gridCol>
                <a:gridCol w="704850">
                  <a:extLst>
                    <a:ext uri="{9D8B030D-6E8A-4147-A177-3AD203B41FA5}">
                      <a16:colId xmlns:a16="http://schemas.microsoft.com/office/drawing/2014/main" val="1196848545"/>
                    </a:ext>
                  </a:extLst>
                </a:gridCol>
                <a:gridCol w="704850">
                  <a:extLst>
                    <a:ext uri="{9D8B030D-6E8A-4147-A177-3AD203B41FA5}">
                      <a16:colId xmlns:a16="http://schemas.microsoft.com/office/drawing/2014/main" val="2212760286"/>
                    </a:ext>
                  </a:extLst>
                </a:gridCol>
                <a:gridCol w="704850">
                  <a:extLst>
                    <a:ext uri="{9D8B030D-6E8A-4147-A177-3AD203B41FA5}">
                      <a16:colId xmlns:a16="http://schemas.microsoft.com/office/drawing/2014/main" val="3804290569"/>
                    </a:ext>
                  </a:extLst>
                </a:gridCol>
                <a:gridCol w="704850">
                  <a:extLst>
                    <a:ext uri="{9D8B030D-6E8A-4147-A177-3AD203B41FA5}">
                      <a16:colId xmlns:a16="http://schemas.microsoft.com/office/drawing/2014/main" val="500003643"/>
                    </a:ext>
                  </a:extLst>
                </a:gridCol>
                <a:gridCol w="704850">
                  <a:extLst>
                    <a:ext uri="{9D8B030D-6E8A-4147-A177-3AD203B41FA5}">
                      <a16:colId xmlns:a16="http://schemas.microsoft.com/office/drawing/2014/main" val="2573993568"/>
                    </a:ext>
                  </a:extLst>
                </a:gridCol>
                <a:gridCol w="704850">
                  <a:extLst>
                    <a:ext uri="{9D8B030D-6E8A-4147-A177-3AD203B41FA5}">
                      <a16:colId xmlns:a16="http://schemas.microsoft.com/office/drawing/2014/main" val="3628288470"/>
                    </a:ext>
                  </a:extLst>
                </a:gridCol>
                <a:gridCol w="704850">
                  <a:extLst>
                    <a:ext uri="{9D8B030D-6E8A-4147-A177-3AD203B41FA5}">
                      <a16:colId xmlns:a16="http://schemas.microsoft.com/office/drawing/2014/main" val="3435277839"/>
                    </a:ext>
                  </a:extLst>
                </a:gridCol>
                <a:gridCol w="704850">
                  <a:extLst>
                    <a:ext uri="{9D8B030D-6E8A-4147-A177-3AD203B41FA5}">
                      <a16:colId xmlns:a16="http://schemas.microsoft.com/office/drawing/2014/main" val="1383423446"/>
                    </a:ext>
                  </a:extLst>
                </a:gridCol>
                <a:gridCol w="704850">
                  <a:extLst>
                    <a:ext uri="{9D8B030D-6E8A-4147-A177-3AD203B41FA5}">
                      <a16:colId xmlns:a16="http://schemas.microsoft.com/office/drawing/2014/main" val="3173582318"/>
                    </a:ext>
                  </a:extLst>
                </a:gridCol>
                <a:gridCol w="704850">
                  <a:extLst>
                    <a:ext uri="{9D8B030D-6E8A-4147-A177-3AD203B41FA5}">
                      <a16:colId xmlns:a16="http://schemas.microsoft.com/office/drawing/2014/main" val="375565062"/>
                    </a:ext>
                  </a:extLst>
                </a:gridCol>
                <a:gridCol w="704850">
                  <a:extLst>
                    <a:ext uri="{9D8B030D-6E8A-4147-A177-3AD203B41FA5}">
                      <a16:colId xmlns:a16="http://schemas.microsoft.com/office/drawing/2014/main" val="2120771351"/>
                    </a:ext>
                  </a:extLst>
                </a:gridCol>
              </a:tblGrid>
              <a:tr h="235198">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4314001"/>
                  </a:ext>
                </a:extLst>
              </a:tr>
              <a:tr h="484229">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5485529"/>
                  </a:ext>
                </a:extLst>
              </a:tr>
              <a:tr h="235198">
                <a:tc>
                  <a:txBody>
                    <a:bodyPr/>
                    <a:lstStyle/>
                    <a:p>
                      <a:pPr algn="ctr" fontAlgn="b"/>
                      <a:r>
                        <a:rPr lang="en-US" sz="800" b="0" i="0" u="none" strike="noStrike">
                          <a:solidFill>
                            <a:srgbClr val="000000"/>
                          </a:solidFill>
                          <a:effectLst/>
                          <a:latin typeface="Calibri" panose="020F0502020204030204" pitchFamily="34" charset="0"/>
                        </a:rPr>
                        <a:t>2023-05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81,175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229,065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310,240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97721829"/>
                  </a:ext>
                </a:extLst>
              </a:tr>
              <a:tr h="235198">
                <a:tc>
                  <a:txBody>
                    <a:bodyPr/>
                    <a:lstStyle/>
                    <a:p>
                      <a:pPr algn="ctr" fontAlgn="b"/>
                      <a:r>
                        <a:rPr lang="en-US" sz="800" b="0" i="0" u="none" strike="noStrike">
                          <a:solidFill>
                            <a:srgbClr val="000000"/>
                          </a:solidFill>
                          <a:effectLst/>
                          <a:latin typeface="Calibri" panose="020F0502020204030204" pitchFamily="34" charset="0"/>
                        </a:rPr>
                        <a:t>2023-06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98,957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273,254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372,211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26699412"/>
                  </a:ext>
                </a:extLst>
              </a:tr>
              <a:tr h="235198">
                <a:tc>
                  <a:txBody>
                    <a:bodyPr/>
                    <a:lstStyle/>
                    <a:p>
                      <a:pPr algn="ctr" fontAlgn="b"/>
                      <a:r>
                        <a:rPr lang="en-US" sz="800" b="0" i="0" u="none" strike="noStrike">
                          <a:solidFill>
                            <a:srgbClr val="000000"/>
                          </a:solidFill>
                          <a:effectLst/>
                          <a:latin typeface="Calibri" panose="020F0502020204030204" pitchFamily="34" charset="0"/>
                        </a:rPr>
                        <a:t>2023-07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266,691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361,825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46099368"/>
                  </a:ext>
                </a:extLst>
              </a:tr>
              <a:tr h="235198">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4,723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8729458"/>
                  </a:ext>
                </a:extLst>
              </a:tr>
              <a:tr h="235198">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1719736"/>
                  </a:ext>
                </a:extLst>
              </a:tr>
              <a:tr h="235198">
                <a:tc>
                  <a:txBody>
                    <a:bodyPr/>
                    <a:lstStyle/>
                    <a:p>
                      <a:pPr algn="ctr" fontAlgn="b"/>
                      <a:r>
                        <a:rPr lang="en-US" sz="800" b="0" i="0" u="none" strike="noStrike">
                          <a:solidFill>
                            <a:srgbClr val="000000"/>
                          </a:solidFill>
                          <a:effectLst/>
                          <a:latin typeface="Calibri" panose="020F0502020204030204" pitchFamily="34" charset="0"/>
                        </a:rPr>
                        <a:t>2023-10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91,334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262,154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353,488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1,719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98486575"/>
                  </a:ext>
                </a:extLst>
              </a:tr>
              <a:tr h="235198">
                <a:tc>
                  <a:txBody>
                    <a:bodyPr/>
                    <a:lstStyle/>
                    <a:p>
                      <a:pPr algn="ctr" fontAlgn="b"/>
                      <a:r>
                        <a:rPr lang="en-US" sz="800" b="0" i="0" u="none" strike="noStrike">
                          <a:solidFill>
                            <a:srgbClr val="000000"/>
                          </a:solidFill>
                          <a:effectLst/>
                          <a:latin typeface="Calibri" panose="020F0502020204030204" pitchFamily="34" charset="0"/>
                        </a:rPr>
                        <a:t>2023-11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73,169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226,549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299,718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98701671"/>
                  </a:ext>
                </a:extLst>
              </a:tr>
              <a:tr h="235198">
                <a:tc>
                  <a:txBody>
                    <a:bodyPr/>
                    <a:lstStyle/>
                    <a:p>
                      <a:pPr algn="ctr" fontAlgn="b"/>
                      <a:r>
                        <a:rPr lang="en-US" sz="800" b="0" i="0" u="none" strike="noStrike">
                          <a:solidFill>
                            <a:srgbClr val="000000"/>
                          </a:solidFill>
                          <a:effectLst/>
                          <a:latin typeface="Calibri" panose="020F0502020204030204" pitchFamily="34" charset="0"/>
                        </a:rPr>
                        <a:t>2023-12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124,388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208,546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332,934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1,885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77948599"/>
                  </a:ext>
                </a:extLst>
              </a:tr>
              <a:tr h="235198">
                <a:tc>
                  <a:txBody>
                    <a:bodyPr/>
                    <a:lstStyle/>
                    <a:p>
                      <a:pPr algn="ctr" fontAlgn="b"/>
                      <a:r>
                        <a:rPr lang="en-US" sz="800" b="0" i="0" u="none" strike="noStrike">
                          <a:solidFill>
                            <a:srgbClr val="000000"/>
                          </a:solidFill>
                          <a:effectLst/>
                          <a:latin typeface="Calibri" panose="020F0502020204030204" pitchFamily="34" charset="0"/>
                        </a:rPr>
                        <a:t>2024-01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84,343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263,084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347,427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4,100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0111330"/>
                  </a:ext>
                </a:extLst>
              </a:tr>
              <a:tr h="235198">
                <a:tc>
                  <a:txBody>
                    <a:bodyPr/>
                    <a:lstStyle/>
                    <a:p>
                      <a:pPr algn="ctr" fontAlgn="b"/>
                      <a:r>
                        <a:rPr lang="en-US" sz="800" b="0" i="0" u="none" strike="noStrike">
                          <a:solidFill>
                            <a:srgbClr val="000000"/>
                          </a:solidFill>
                          <a:effectLst/>
                          <a:latin typeface="Calibri" panose="020F0502020204030204" pitchFamily="34" charset="0"/>
                        </a:rPr>
                        <a:t>2024-02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105,903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331,939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437,842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1,464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0.88%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9865858"/>
                  </a:ext>
                </a:extLst>
              </a:tr>
              <a:tr h="235198">
                <a:tc>
                  <a:txBody>
                    <a:bodyPr/>
                    <a:lstStyle/>
                    <a:p>
                      <a:pPr algn="ctr" fontAlgn="b"/>
                      <a:r>
                        <a:rPr lang="en-US" sz="800" b="0" i="0" u="none" strike="noStrike">
                          <a:solidFill>
                            <a:srgbClr val="000000"/>
                          </a:solidFill>
                          <a:effectLst/>
                          <a:latin typeface="Calibri" panose="020F0502020204030204" pitchFamily="34" charset="0"/>
                        </a:rPr>
                        <a:t>2024-03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115,446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252,603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368,049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16726978"/>
                  </a:ext>
                </a:extLst>
              </a:tr>
              <a:tr h="235198">
                <a:tc>
                  <a:txBody>
                    <a:bodyPr/>
                    <a:lstStyle/>
                    <a:p>
                      <a:pPr algn="ctr" fontAlgn="b"/>
                      <a:r>
                        <a:rPr lang="en-US" sz="800" b="0" i="0" u="none" strike="noStrike">
                          <a:solidFill>
                            <a:srgbClr val="000000"/>
                          </a:solidFill>
                          <a:effectLst/>
                          <a:latin typeface="Calibri" panose="020F0502020204030204" pitchFamily="34" charset="0"/>
                        </a:rPr>
                        <a:t>2024-04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145,509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251,888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397,397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4802755"/>
                  </a:ext>
                </a:extLst>
              </a:tr>
              <a:tr h="235198">
                <a:tc>
                  <a:txBody>
                    <a:bodyPr/>
                    <a:lstStyle/>
                    <a:p>
                      <a:pPr algn="ctr" fontAlgn="b"/>
                      <a:r>
                        <a:rPr lang="en-US" sz="800" b="0" i="0" u="none" strike="noStrike">
                          <a:solidFill>
                            <a:srgbClr val="000000"/>
                          </a:solidFill>
                          <a:effectLst/>
                          <a:latin typeface="Calibri" panose="020F0502020204030204" pitchFamily="34" charset="0"/>
                        </a:rPr>
                        <a:t>2024-05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89,974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253,661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343,635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1,917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4,788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74283475"/>
                  </a:ext>
                </a:extLst>
              </a:tr>
              <a:tr h="235198">
                <a:tc>
                  <a:txBody>
                    <a:bodyPr/>
                    <a:lstStyle/>
                    <a:p>
                      <a:pPr algn="ctr" fontAlgn="b"/>
                      <a:r>
                        <a:rPr lang="en-US" sz="800" b="0" i="0" u="none" strike="noStrike">
                          <a:solidFill>
                            <a:srgbClr val="000000"/>
                          </a:solidFill>
                          <a:effectLst/>
                          <a:latin typeface="Calibri" panose="020F0502020204030204" pitchFamily="34" charset="0"/>
                        </a:rPr>
                        <a:t>2024-06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106,772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255,906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362,678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21792351"/>
                  </a:ext>
                </a:extLst>
              </a:tr>
              <a:tr h="235198">
                <a:tc>
                  <a:txBody>
                    <a:bodyPr/>
                    <a:lstStyle/>
                    <a:p>
                      <a:pPr algn="ctr" fontAlgn="b"/>
                      <a:r>
                        <a:rPr lang="en-US" sz="800" b="0" i="0" u="none" strike="noStrike">
                          <a:solidFill>
                            <a:srgbClr val="000000"/>
                          </a:solidFill>
                          <a:effectLst/>
                          <a:latin typeface="Calibri" panose="020F0502020204030204" pitchFamily="34" charset="0"/>
                        </a:rPr>
                        <a:t>2024-07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114,296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269,449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383,745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2,233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3598541"/>
                  </a:ext>
                </a:extLst>
              </a:tr>
              <a:tr h="235198">
                <a:tc>
                  <a:txBody>
                    <a:bodyPr/>
                    <a:lstStyle/>
                    <a:p>
                      <a:pPr algn="ctr" fontAlgn="b"/>
                      <a:r>
                        <a:rPr lang="en-US" sz="800" b="0" i="0" u="none" strike="noStrike">
                          <a:solidFill>
                            <a:srgbClr val="000000"/>
                          </a:solidFill>
                          <a:effectLst/>
                          <a:latin typeface="Calibri" panose="020F0502020204030204" pitchFamily="34" charset="0"/>
                        </a:rPr>
                        <a:t>2024-08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104,312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386,339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4,950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0489981"/>
                  </a:ext>
                </a:extLst>
              </a:tr>
              <a:tr h="235198">
                <a:tc>
                  <a:txBody>
                    <a:bodyPr/>
                    <a:lstStyle/>
                    <a:p>
                      <a:pPr algn="ctr" fontAlgn="b"/>
                      <a:r>
                        <a:rPr lang="en-US" sz="800" b="0" i="0" u="none" strike="noStrike">
                          <a:solidFill>
                            <a:srgbClr val="000000"/>
                          </a:solidFill>
                          <a:effectLst/>
                          <a:latin typeface="Calibri" panose="020F0502020204030204" pitchFamily="34" charset="0"/>
                        </a:rPr>
                        <a:t>2024-09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98,473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262,630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361,103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6,879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30364980"/>
                  </a:ext>
                </a:extLst>
              </a:tr>
              <a:tr h="235198">
                <a:tc>
                  <a:txBody>
                    <a:bodyPr/>
                    <a:lstStyle/>
                    <a:p>
                      <a:pPr algn="ctr" fontAlgn="b"/>
                      <a:r>
                        <a:rPr lang="en-US" sz="800" b="0" i="0" u="none" strike="noStrike">
                          <a:solidFill>
                            <a:srgbClr val="000000"/>
                          </a:solidFill>
                          <a:effectLst/>
                          <a:latin typeface="Calibri" panose="020F0502020204030204" pitchFamily="34" charset="0"/>
                        </a:rPr>
                        <a:t>2024-10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86,198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270,801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356,999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4,588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dirty="0">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7638308"/>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01/07/25</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October 2024 - IAG/IAL Statistics</a:t>
            </a:r>
          </a:p>
          <a:p>
            <a:r>
              <a:rPr lang="en-US" altLang="en-US" dirty="0"/>
              <a:t>Top 10 – October 2024 -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October 2024 -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01/07/25</a:t>
            </a:r>
          </a:p>
        </p:txBody>
      </p:sp>
      <p:graphicFrame>
        <p:nvGraphicFramePr>
          <p:cNvPr id="3" name="Table 2">
            <a:extLst>
              <a:ext uri="{FF2B5EF4-FFF2-40B4-BE49-F238E27FC236}">
                <a16:creationId xmlns:a16="http://schemas.microsoft.com/office/drawing/2014/main" id="{CFB8F389-8459-A1D5-5A5B-A58B47044305}"/>
              </a:ext>
            </a:extLst>
          </p:cNvPr>
          <p:cNvGraphicFramePr>
            <a:graphicFrameLocks noGrp="1"/>
          </p:cNvGraphicFramePr>
          <p:nvPr>
            <p:extLst>
              <p:ext uri="{D42A27DB-BD31-4B8C-83A1-F6EECF244321}">
                <p14:modId xmlns:p14="http://schemas.microsoft.com/office/powerpoint/2010/main" val="2404071851"/>
              </p:ext>
            </p:extLst>
          </p:nvPr>
        </p:nvGraphicFramePr>
        <p:xfrm>
          <a:off x="2120897" y="1099089"/>
          <a:ext cx="4902201" cy="3914775"/>
        </p:xfrm>
        <a:graphic>
          <a:graphicData uri="http://schemas.openxmlformats.org/drawingml/2006/table">
            <a:tbl>
              <a:tblPr/>
              <a:tblGrid>
                <a:gridCol w="1148953">
                  <a:extLst>
                    <a:ext uri="{9D8B030D-6E8A-4147-A177-3AD203B41FA5}">
                      <a16:colId xmlns:a16="http://schemas.microsoft.com/office/drawing/2014/main" val="3851943384"/>
                    </a:ext>
                  </a:extLst>
                </a:gridCol>
                <a:gridCol w="938312">
                  <a:extLst>
                    <a:ext uri="{9D8B030D-6E8A-4147-A177-3AD203B41FA5}">
                      <a16:colId xmlns:a16="http://schemas.microsoft.com/office/drawing/2014/main" val="1228831017"/>
                    </a:ext>
                  </a:extLst>
                </a:gridCol>
                <a:gridCol w="938312">
                  <a:extLst>
                    <a:ext uri="{9D8B030D-6E8A-4147-A177-3AD203B41FA5}">
                      <a16:colId xmlns:a16="http://schemas.microsoft.com/office/drawing/2014/main" val="382919495"/>
                    </a:ext>
                  </a:extLst>
                </a:gridCol>
                <a:gridCol w="938312">
                  <a:extLst>
                    <a:ext uri="{9D8B030D-6E8A-4147-A177-3AD203B41FA5}">
                      <a16:colId xmlns:a16="http://schemas.microsoft.com/office/drawing/2014/main" val="3350872238"/>
                    </a:ext>
                  </a:extLst>
                </a:gridCol>
                <a:gridCol w="938312">
                  <a:extLst>
                    <a:ext uri="{9D8B030D-6E8A-4147-A177-3AD203B41FA5}">
                      <a16:colId xmlns:a16="http://schemas.microsoft.com/office/drawing/2014/main" val="666401378"/>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1.14%</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6786315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57384164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355125147"/>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21257799"/>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2,817</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7590626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428032413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4126433378"/>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41278531"/>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1,270</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7088662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59612776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653696001"/>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77827962"/>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1457735"/>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4215759366"/>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3576317448"/>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1581036596"/>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712435974"/>
                  </a:ext>
                </a:extLst>
              </a:tr>
            </a:tbl>
          </a:graphicData>
        </a:graphic>
      </p:graphicFrame>
      <p:graphicFrame>
        <p:nvGraphicFramePr>
          <p:cNvPr id="4" name="Object 3">
            <a:extLst>
              <a:ext uri="{FF2B5EF4-FFF2-40B4-BE49-F238E27FC236}">
                <a16:creationId xmlns:a16="http://schemas.microsoft.com/office/drawing/2014/main" id="{2727D079-5F4E-F07C-4D90-3532D2199C40}"/>
              </a:ext>
            </a:extLst>
          </p:cNvPr>
          <p:cNvGraphicFramePr>
            <a:graphicFrameLocks noChangeAspect="1"/>
          </p:cNvGraphicFramePr>
          <p:nvPr>
            <p:extLst>
              <p:ext uri="{D42A27DB-BD31-4B8C-83A1-F6EECF244321}">
                <p14:modId xmlns:p14="http://schemas.microsoft.com/office/powerpoint/2010/main" val="2490222637"/>
              </p:ext>
            </p:extLst>
          </p:nvPr>
        </p:nvGraphicFramePr>
        <p:xfrm>
          <a:off x="4152900" y="5278661"/>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525" progId="Excel.Sheet.12">
                  <p:embed/>
                </p:oleObj>
              </mc:Choice>
              <mc:Fallback>
                <p:oleObj name="Worksheet" showAsIcon="1" r:id="rId3" imgW="914400" imgH="771525" progId="Excel.Sheet.12">
                  <p:embed/>
                  <p:pic>
                    <p:nvPicPr>
                      <p:cNvPr id="0" name=""/>
                      <p:cNvPicPr/>
                      <p:nvPr/>
                    </p:nvPicPr>
                    <p:blipFill>
                      <a:blip r:embed="rId4"/>
                      <a:stretch>
                        <a:fillRect/>
                      </a:stretch>
                    </p:blipFill>
                    <p:spPr>
                      <a:xfrm>
                        <a:off x="4152900" y="527866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October 2024 -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01/07/25</a:t>
            </a:r>
          </a:p>
        </p:txBody>
      </p:sp>
      <p:pic>
        <p:nvPicPr>
          <p:cNvPr id="4" name="Picture 3" descr="Chart&#10;&#10;Description automatically generated">
            <a:extLst>
              <a:ext uri="{FF2B5EF4-FFF2-40B4-BE49-F238E27FC236}">
                <a16:creationId xmlns:a16="http://schemas.microsoft.com/office/drawing/2014/main" id="{663C772A-ECC6-B5EC-F055-8607407718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37723"/>
            <a:ext cx="9144000" cy="1524000"/>
          </a:xfrm>
          <a:prstGeom prst="rect">
            <a:avLst/>
          </a:prstGeom>
        </p:spPr>
      </p:pic>
      <p:sp>
        <p:nvSpPr>
          <p:cNvPr id="8" name="TextBox 7">
            <a:extLst>
              <a:ext uri="{FF2B5EF4-FFF2-40B4-BE49-F238E27FC236}">
                <a16:creationId xmlns:a16="http://schemas.microsoft.com/office/drawing/2014/main" id="{508A1133-BDB7-D392-25A0-529D4F299ACA}"/>
              </a:ext>
            </a:extLst>
          </p:cNvPr>
          <p:cNvSpPr txBox="1"/>
          <p:nvPr/>
        </p:nvSpPr>
        <p:spPr>
          <a:xfrm>
            <a:off x="8077201" y="932446"/>
            <a:ext cx="2286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1</a:t>
            </a:r>
          </a:p>
        </p:txBody>
      </p:sp>
      <p:pic>
        <p:nvPicPr>
          <p:cNvPr id="11" name="Picture 10" descr="Chart, box and whisker chart&#10;&#10;Description automatically generated">
            <a:extLst>
              <a:ext uri="{FF2B5EF4-FFF2-40B4-BE49-F238E27FC236}">
                <a16:creationId xmlns:a16="http://schemas.microsoft.com/office/drawing/2014/main" id="{FC8355B9-F2A6-684B-0BD0-65CF972B7B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5" name="Picture 14" descr="Chart&#10;&#10;Description automatically generated">
            <a:extLst>
              <a:ext uri="{FF2B5EF4-FFF2-40B4-BE49-F238E27FC236}">
                <a16:creationId xmlns:a16="http://schemas.microsoft.com/office/drawing/2014/main" id="{63C01924-4FCA-A12A-19FB-A3F55FF3419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96277"/>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October 2024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01/07/25</a:t>
            </a:r>
          </a:p>
        </p:txBody>
      </p:sp>
      <p:pic>
        <p:nvPicPr>
          <p:cNvPr id="4" name="Picture 3" descr="Chart&#10;&#10;Description automatically generated">
            <a:extLst>
              <a:ext uri="{FF2B5EF4-FFF2-40B4-BE49-F238E27FC236}">
                <a16:creationId xmlns:a16="http://schemas.microsoft.com/office/drawing/2014/main" id="{9BF7C944-F795-F8ED-665B-9BAF43381C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08" y="1022816"/>
            <a:ext cx="9144000" cy="1524000"/>
          </a:xfrm>
          <a:prstGeom prst="rect">
            <a:avLst/>
          </a:prstGeom>
        </p:spPr>
      </p:pic>
      <p:pic>
        <p:nvPicPr>
          <p:cNvPr id="7" name="Picture 6" descr="Chart, box and whisker chart&#10;&#10;Description automatically generated">
            <a:extLst>
              <a:ext uri="{FF2B5EF4-FFF2-40B4-BE49-F238E27FC236}">
                <a16:creationId xmlns:a16="http://schemas.microsoft.com/office/drawing/2014/main" id="{DFF5DF3C-6F38-6CA0-9E65-E42AF088A24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0" name="Picture 9" descr="Chart&#10;&#10;Description automatically generated">
            <a:extLst>
              <a:ext uri="{FF2B5EF4-FFF2-40B4-BE49-F238E27FC236}">
                <a16:creationId xmlns:a16="http://schemas.microsoft.com/office/drawing/2014/main" id="{6DF965D4-A6FF-2130-76D4-C8B0F2E10BD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08" y="4311184"/>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01/07/25</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01/07/25</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October 2024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01/07/25</a:t>
            </a:r>
          </a:p>
        </p:txBody>
      </p:sp>
      <p:pic>
        <p:nvPicPr>
          <p:cNvPr id="4" name="Picture 3" descr="Chart, bar chart&#10;&#10;Description automatically generated">
            <a:extLst>
              <a:ext uri="{FF2B5EF4-FFF2-40B4-BE49-F238E27FC236}">
                <a16:creationId xmlns:a16="http://schemas.microsoft.com/office/drawing/2014/main" id="{AABF309A-7B36-D551-C629-708D2D8E8F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01/07/25</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22465</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October 2024 - IAG/IAL Statistics</vt:lpstr>
      <vt:lpstr>Top 10 - October 2024 - IAG/IAL % Greater Than 1% of Enrollments With number of months Greater Than 1%  </vt:lpstr>
      <vt:lpstr>Top 10 - 12 Month Average IAG/IAL % Greater Than 1% of Enrollments thru October 2024 With number of months Greater Than 1% </vt:lpstr>
      <vt:lpstr>Explanation of IAG/IAL Slides Data</vt:lpstr>
      <vt:lpstr>Explanation of IAG/IAL Slides Data (Cont)</vt:lpstr>
      <vt:lpstr>Top - 12 Month Average Rescission % Greater Than 1% of Switches thru October 2024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470</cp:revision>
  <cp:lastPrinted>2016-01-21T20:53:15Z</cp:lastPrinted>
  <dcterms:created xsi:type="dcterms:W3CDTF">2016-01-21T15:20:31Z</dcterms:created>
  <dcterms:modified xsi:type="dcterms:W3CDTF">2025-01-02T17:20:14Z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