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00822-42CB-4161-BDA7-FCF2E94BE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AF31AD-0CE7-4B4D-B32E-068946EC7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12173-8D8E-4187-B393-A41DD33BC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AAB93-0C87-4935-96F4-6A332B002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27E1F-C038-40C4-9E21-765DA4E0A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399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A07C4-4D7C-4C5A-9FBF-CCB124336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50A3D-827B-49EF-A347-703C2CE637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E4C33-D637-4814-BEC7-4434B264A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AC785-A8F1-415A-8D19-C30524C7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2B0AF-F213-45C7-BE74-A594B8798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6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4E237A-57F2-4D65-A832-41DD2E6311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61204D-C2C0-4459-B8B9-99D0B9E2B4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83844-8D4B-41DC-97AC-B8B7DA1B5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BC9B0-1104-468F-852C-F35FC3723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DBC6B-5017-458B-B74B-55A214378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5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3CB73-663C-48C8-8FCE-4F1E47F53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C12E8-5107-48B9-B388-B621FB6A2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A794E-5307-486A-B074-814BE1325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A04B1-5751-4349-B352-5B20D452C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04C80-BAF9-4C92-8A77-D55D7A974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90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98E04-CED9-4E76-BF3D-542B8D752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BE42D-3049-4138-B543-5D835A4B9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22A05-73D6-4F72-A9FA-26AE4B9B0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72035-9D4D-4ED5-89BA-A390D1C02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3CB9E-2DC5-47FB-8B2B-7C149A584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21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1A2AD-A149-4568-9F41-F09996487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7CEDF-54F0-46E7-914A-44CD5E758C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9F258D-1B65-4966-813E-32EEC3FE0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9A03C1-08ED-47EB-82AD-45CFF2CC0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75CF1-B04F-487D-ABB0-E07F7E211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0BF1DF-4856-4616-ABF4-CE62C609D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17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8263C-DF24-4035-9677-1BFA9054F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1715A6-02F2-475C-8753-C8AD03B3B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068A00-DF14-4457-B7B6-5F7426C55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274119-52CC-4D1A-8A1A-45A30F77AD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36EE01-A8DA-44A9-9A7F-88C09B2FA9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2344FA-90A0-442C-A164-A4D464E70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DA5145-645C-4B08-A047-551B3E3E2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0B16D8-F5C4-452A-8B9C-769013B53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8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C363D-644A-457E-9A85-528A3C92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37ACB0-A917-4F30-961B-3E095C877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B5F237-26CF-48CE-9CB4-71D871957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87EF72-5F2A-475C-B447-BFFB5A467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0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0B16A9-AC2D-479A-A14D-B15BB5C3D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ABB782-B8DC-468A-A492-B856C53F1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FDB07A-CD78-411F-8E72-F93AD7D18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4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C5BAD-D2BE-4617-862E-42830D612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1867B-EAF9-4302-B47C-BBA828608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2B6D06-9A5C-4A1F-BE7E-87169564A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F49D2-0645-4CC2-878B-8EDF1F949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61EC8E-7499-4103-803B-63CE8078D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173980-D8C9-4222-B93C-FCDBB1FAB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92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6C8CE-3B68-4280-8EF1-A1E2E9B27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22412A-2EB8-4DD0-BB56-F6B2B97017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89CFBC-02F5-4DDA-B6DB-FA7DB6FC16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467A4-0193-46C2-8CA1-807854F14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2E5A35-2F9B-4A6B-8D95-6156E2D39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35B87-49E4-4295-BB4E-6B8246CF8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3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D41DBA-4559-4D68-8E29-E4D4022EA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D98458-F9B4-47BD-9AC2-668A81117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A2378-3E6D-43D7-B1D1-3F81954F28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A1249-E38B-4FA2-81ED-EF9774B791D0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29624-1AA2-4DEE-BEE0-D9A2A79DA3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CA2CD-7CC5-45C6-8F63-DC36B12F1A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81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0A387-0E70-4AD0-88D1-3B467F9B86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OTWG Updates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EAAF41-305D-45B8-B064-1D9A8B4044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Training and Task Force Updates</a:t>
            </a:r>
          </a:p>
          <a:p>
            <a:r>
              <a:rPr lang="en-US" sz="1800" b="1" dirty="0">
                <a:solidFill>
                  <a:srgbClr val="0F243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Manuel Sanchez, OTWG Chair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559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Operator Certification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Chair: </a:t>
            </a:r>
            <a:r>
              <a:rPr lang="en-US" b="1" dirty="0"/>
              <a:t>Steve Rainwater </a:t>
            </a:r>
            <a:r>
              <a:rPr lang="en-US" dirty="0"/>
              <a:t>from ERCOT</a:t>
            </a:r>
          </a:p>
          <a:p>
            <a:r>
              <a:rPr lang="en-US" dirty="0"/>
              <a:t>Vice-Chair: </a:t>
            </a:r>
            <a:r>
              <a:rPr lang="en-US" b="1" dirty="0"/>
              <a:t>Dante’ Jackson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ERCOT has closing agreements with a new vendor provider.</a:t>
            </a:r>
          </a:p>
          <a:p>
            <a:r>
              <a:rPr lang="en-US" dirty="0"/>
              <a:t>ERCOT will finalize transition and data conversion for the new exam platform. Unknown when this will be completed.</a:t>
            </a:r>
          </a:p>
          <a:p>
            <a:r>
              <a:rPr lang="en-US" dirty="0"/>
              <a:t>The new testing platform will be remote using a local proctor to help manage and validate test location is secure.</a:t>
            </a:r>
          </a:p>
          <a:p>
            <a:r>
              <a:rPr lang="en-US" dirty="0"/>
              <a:t>More details will be available as needed.</a:t>
            </a:r>
          </a:p>
        </p:txBody>
      </p:sp>
    </p:spTree>
    <p:extLst>
      <p:ext uri="{BB962C8B-B14F-4D97-AF65-F5344CB8AC3E}">
        <p14:creationId xmlns:p14="http://schemas.microsoft.com/office/powerpoint/2010/main" val="4114074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Black Start Training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Chair: </a:t>
            </a:r>
            <a:r>
              <a:rPr lang="en-US" b="1" dirty="0"/>
              <a:t>TBD</a:t>
            </a:r>
            <a:endParaRPr lang="en-US" dirty="0"/>
          </a:p>
          <a:p>
            <a:r>
              <a:rPr lang="en-US" dirty="0"/>
              <a:t>Vice-Chair: </a:t>
            </a:r>
            <a:r>
              <a:rPr lang="en-US" b="1" dirty="0"/>
              <a:t>Nate </a:t>
            </a:r>
            <a:r>
              <a:rPr lang="en-US" b="1" dirty="0" err="1"/>
              <a:t>Perio</a:t>
            </a:r>
            <a:r>
              <a:rPr lang="en-US" b="1" dirty="0"/>
              <a:t> </a:t>
            </a:r>
            <a:r>
              <a:rPr lang="en-US" dirty="0"/>
              <a:t>from Center Point Energy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OTWG will select a new chair for 2025</a:t>
            </a:r>
          </a:p>
          <a:p>
            <a:r>
              <a:rPr lang="en-US" dirty="0"/>
              <a:t>CBT portion of 2024 Black Start seminar will be available for all market participants for reference. The target date is by end of January 2025.</a:t>
            </a:r>
          </a:p>
        </p:txBody>
      </p:sp>
    </p:spTree>
    <p:extLst>
      <p:ext uri="{BB962C8B-B14F-4D97-AF65-F5344CB8AC3E}">
        <p14:creationId xmlns:p14="http://schemas.microsoft.com/office/powerpoint/2010/main" val="1130213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Operations Training Seminar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Chair: </a:t>
            </a:r>
            <a:r>
              <a:rPr lang="en-US" b="1" dirty="0"/>
              <a:t>Manuel Sanchez </a:t>
            </a:r>
            <a:r>
              <a:rPr lang="en-US" dirty="0"/>
              <a:t>from Oncor Electric Delivery</a:t>
            </a:r>
          </a:p>
          <a:p>
            <a:r>
              <a:rPr lang="en-US" dirty="0"/>
              <a:t>Vice-Chair: </a:t>
            </a:r>
            <a:r>
              <a:rPr lang="en-US" b="1" dirty="0"/>
              <a:t>Aaron Ballew </a:t>
            </a:r>
            <a:r>
              <a:rPr lang="en-US" dirty="0"/>
              <a:t>from ERCOT</a:t>
            </a:r>
          </a:p>
          <a:p>
            <a:r>
              <a:rPr lang="en-US" dirty="0"/>
              <a:t>2025 ERCOT OTS is planned to be onsite on the following weeks:</a:t>
            </a:r>
          </a:p>
          <a:p>
            <a:r>
              <a:rPr lang="en-US" dirty="0"/>
              <a:t>Week 1: 3/25 – 3/27</a:t>
            </a:r>
          </a:p>
          <a:p>
            <a:r>
              <a:rPr lang="en-US" dirty="0"/>
              <a:t>Week 2: 4/1 – 4/3</a:t>
            </a:r>
          </a:p>
          <a:p>
            <a:r>
              <a:rPr lang="en-US" dirty="0"/>
              <a:t>Week 3: 4/8 – 4/10</a:t>
            </a:r>
          </a:p>
          <a:p>
            <a:r>
              <a:rPr lang="en-US" dirty="0"/>
              <a:t>Week 4: 4/15 – 4/17</a:t>
            </a:r>
          </a:p>
          <a:p>
            <a:r>
              <a:rPr lang="en-US" dirty="0"/>
              <a:t>Week 5: 4/22 – 4/24</a:t>
            </a:r>
          </a:p>
          <a:p>
            <a:r>
              <a:rPr lang="en-US" dirty="0"/>
              <a:t>Week 6: 4/29 – 5/1</a:t>
            </a:r>
          </a:p>
        </p:txBody>
      </p:sp>
    </p:spTree>
    <p:extLst>
      <p:ext uri="{BB962C8B-B14F-4D97-AF65-F5344CB8AC3E}">
        <p14:creationId xmlns:p14="http://schemas.microsoft.com/office/powerpoint/2010/main" val="1524320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Operations Training Seminar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Pilot session will be used for the presenters, no market participants expected to attend.</a:t>
            </a:r>
          </a:p>
          <a:p>
            <a:r>
              <a:rPr lang="en-US" dirty="0"/>
              <a:t>No EEA emergency training is planned with the seminar.</a:t>
            </a:r>
          </a:p>
          <a:p>
            <a:r>
              <a:rPr lang="en-US" dirty="0"/>
              <a:t>The list of topics and CEHs are been finalized by end of January.</a:t>
            </a:r>
          </a:p>
          <a:p>
            <a:r>
              <a:rPr lang="en-US" dirty="0"/>
              <a:t>Additional details will be available by end of month.</a:t>
            </a:r>
          </a:p>
        </p:txBody>
      </p:sp>
    </p:spTree>
    <p:extLst>
      <p:ext uri="{BB962C8B-B14F-4D97-AF65-F5344CB8AC3E}">
        <p14:creationId xmlns:p14="http://schemas.microsoft.com/office/powerpoint/2010/main" val="1240902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OTWG Meetings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OTWG monthly meetings scheduled for the second Thursday of the month.</a:t>
            </a:r>
          </a:p>
          <a:p>
            <a:r>
              <a:rPr lang="en-US" dirty="0"/>
              <a:t>Meetings to be after ROS meeting.</a:t>
            </a:r>
          </a:p>
          <a:p>
            <a:r>
              <a:rPr lang="en-US" dirty="0"/>
              <a:t>Please send any training recommendations to OTWG@lists.ercot.com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784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Questions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8287CB-662E-460D-9B55-047B7D3BF2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106" y="365125"/>
            <a:ext cx="4798967" cy="5998709"/>
          </a:xfrm>
        </p:spPr>
      </p:pic>
    </p:spTree>
    <p:extLst>
      <p:ext uri="{BB962C8B-B14F-4D97-AF65-F5344CB8AC3E}">
        <p14:creationId xmlns:p14="http://schemas.microsoft.com/office/powerpoint/2010/main" val="840935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7157e50-dfd0-4d95-ba22-a558b94dcf95">6ZWJJVXUU5RK-1360520385-11265</_dlc_DocId>
    <_dlc_DocIdUrl xmlns="67157e50-dfd0-4d95-ba22-a558b94dcf95">
      <Url>https://intranet.corp.oncor.com/sites/OTSTraining/_layouts/15/DocIdRedir.aspx?ID=6ZWJJVXUU5RK-1360520385-11265</Url>
      <Description>6ZWJJVXUU5RK-1360520385-11265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E38D1FB4660346A5512766940961DB" ma:contentTypeVersion="5" ma:contentTypeDescription="Create a new document." ma:contentTypeScope="" ma:versionID="d977738cda024ab594efd8a549379676">
  <xsd:schema xmlns:xsd="http://www.w3.org/2001/XMLSchema" xmlns:xs="http://www.w3.org/2001/XMLSchema" xmlns:p="http://schemas.microsoft.com/office/2006/metadata/properties" xmlns:ns2="67157e50-dfd0-4d95-ba22-a558b94dcf95" targetNamespace="http://schemas.microsoft.com/office/2006/metadata/properties" ma:root="true" ma:fieldsID="679b20cd92ec3553cae45d6f38c8e3f0" ns2:_="">
    <xsd:import namespace="67157e50-dfd0-4d95-ba22-a558b94dcf9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157e50-dfd0-4d95-ba22-a558b94dcf95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9AD5DB-6A10-4841-8149-B1FC525150E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metadata/properties"/>
    <ds:schemaRef ds:uri="http://purl.org/dc/dcmitype/"/>
    <ds:schemaRef ds:uri="http://www.w3.org/XML/1998/namespace"/>
    <ds:schemaRef ds:uri="67157e50-dfd0-4d95-ba22-a558b94dcf95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333A8B62-0D15-4183-9AC1-69E724544A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38CC02-6BD6-4AF4-94CF-FB6148BCF8F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828CF71-512A-474F-BD36-DCDEA972C5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157e50-dfd0-4d95-ba22-a558b94dcf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301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OTWG Updates</vt:lpstr>
      <vt:lpstr>ERCOT Operator Certification Task Force</vt:lpstr>
      <vt:lpstr>ERCOT Black Start Training Task Force</vt:lpstr>
      <vt:lpstr>ERCOT Operations Training Seminar Task Force</vt:lpstr>
      <vt:lpstr>ERCOT Operations Training Seminar Task Force</vt:lpstr>
      <vt:lpstr>ERCOT OTWG Meetings Update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OTWG Updates</dc:title>
  <dc:creator>Manuel Sanchez</dc:creator>
  <cp:lastModifiedBy>Clifton, Suzy</cp:lastModifiedBy>
  <cp:revision>19</cp:revision>
  <dcterms:created xsi:type="dcterms:W3CDTF">2024-01-17T19:14:12Z</dcterms:created>
  <dcterms:modified xsi:type="dcterms:W3CDTF">2025-01-02T22:09:09Z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0x01010041E38D1FB4660346A5512766940961DB</vt:lpwstr>
  </property>
  <property fmtid="{D5CDD505-2E9C-101B-9397-08002B2CF9AE}" pid="3" name="_dlc_DocIdItemGuid">
    <vt:lpwstr>a613e981-da9e-4de3-977a-09aa8141462a</vt:lpwstr>
  </property>
  <property fmtid="{D5CDD505-2E9C-101B-9397-08002B2CF9AE}" pid="4" name="MSIP_Label_7084cbda-52b8-46fb-a7b7-cb5bd465ed85_Enabled">
    <vt:lpwstr>true</vt:lpwstr>
  </property>
  <property fmtid="{D5CDD505-2E9C-101B-9397-08002B2CF9AE}" pid="5" name="MSIP_Label_7084cbda-52b8-46fb-a7b7-cb5bd465ed85_SetDate">
    <vt:lpwstr>2025-01-02T22:09:09Z</vt:lpwstr>
  </property>
  <property fmtid="{D5CDD505-2E9C-101B-9397-08002B2CF9AE}" pid="6" name="MSIP_Label_7084cbda-52b8-46fb-a7b7-cb5bd465ed85_Method">
    <vt:lpwstr>Standard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ActionId">
    <vt:lpwstr>d51b2acd-f8b4-405a-900e-9ad58cad636e</vt:lpwstr>
  </property>
  <property fmtid="{D5CDD505-2E9C-101B-9397-08002B2CF9AE}" pid="10" name="MSIP_Label_7084cbda-52b8-46fb-a7b7-cb5bd465ed85_ContentBits">
    <vt:lpwstr>0</vt:lpwstr>
  </property>
</Properties>
</file>