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4"/>
  </p:notesMasterIdLst>
  <p:handoutMasterIdLst>
    <p:handoutMasterId r:id="rId15"/>
  </p:handoutMasterIdLst>
  <p:sldIdLst>
    <p:sldId id="542" r:id="rId6"/>
    <p:sldId id="580" r:id="rId7"/>
    <p:sldId id="583" r:id="rId8"/>
    <p:sldId id="566" r:id="rId9"/>
    <p:sldId id="586" r:id="rId10"/>
    <p:sldId id="587" r:id="rId11"/>
    <p:sldId id="584" r:id="rId12"/>
    <p:sldId id="58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9" d="100"/>
          <a:sy n="59" d="100"/>
        </p:scale>
        <p:origin x="893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12112024-RTCBTF-Meeting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01142025-RTCBTF-Meeting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December 19,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161011" y="3983466"/>
            <a:ext cx="3207450" cy="464629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</a:rPr>
              <a:t>Telemetry set-up and modeling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36410ABE-C4BA-DDD1-FC71-62C1DC3EE00C}"/>
              </a:ext>
            </a:extLst>
          </p:cNvPr>
          <p:cNvSpPr/>
          <p:nvPr/>
        </p:nvSpPr>
        <p:spPr>
          <a:xfrm>
            <a:off x="697714" y="1164582"/>
            <a:ext cx="1405928" cy="566434"/>
          </a:xfrm>
          <a:prstGeom prst="leftArrow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14</a:t>
            </a:r>
            <a:r>
              <a:rPr lang="en-US" baseline="30000" dirty="0"/>
              <a:t>th</a:t>
            </a:r>
            <a:r>
              <a:rPr lang="en-US" dirty="0"/>
              <a:t> RTCBTF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7010400" y="533400"/>
            <a:ext cx="457200" cy="6858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513E69-5207-CD86-3AFE-0143D3877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19200"/>
            <a:ext cx="8610600" cy="425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35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762000"/>
            <a:ext cx="8534400" cy="54864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600" dirty="0"/>
              <a:t>Link to TAC Approved Market Trials Plan (</a:t>
            </a:r>
            <a:r>
              <a:rPr lang="en-US" sz="1600" dirty="0">
                <a:hlinkClick r:id="rId2"/>
              </a:rPr>
              <a:t>RTCBTF home page</a:t>
            </a:r>
            <a:r>
              <a:rPr lang="en-US" sz="1600" dirty="0"/>
              <a:t> posting)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r>
              <a:rPr lang="en-US" sz="1600" u="sng" dirty="0"/>
              <a:t>Soliciting public comment on Draft Market Trial Handbooks (</a:t>
            </a:r>
            <a:r>
              <a:rPr lang="en-US" sz="1600" u="sng" dirty="0">
                <a:hlinkClick r:id="rId3"/>
              </a:rPr>
              <a:t>posted Dec 11 RTCBTF</a:t>
            </a:r>
            <a:r>
              <a:rPr lang="en-US" sz="1600" u="sng" dirty="0"/>
              <a:t>)</a:t>
            </a:r>
          </a:p>
          <a:p>
            <a:pPr lvl="2">
              <a:buFontTx/>
              <a:buChar char="-"/>
            </a:pPr>
            <a:r>
              <a:rPr lang="en-US" sz="1600" dirty="0"/>
              <a:t>QSE Market Submissions (Handbook #1)</a:t>
            </a:r>
          </a:p>
          <a:p>
            <a:pPr lvl="2">
              <a:buFontTx/>
              <a:buChar char="-"/>
            </a:pPr>
            <a:r>
              <a:rPr lang="en-US" sz="1600" dirty="0"/>
              <a:t>QSE Telemetry Check-Out (Handbook #2)</a:t>
            </a:r>
          </a:p>
          <a:p>
            <a:pPr lvl="2"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r>
              <a:rPr lang="en-US" sz="1600" u="sng" dirty="0"/>
              <a:t>All handbooks will reflect same weekly market trials call: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buFont typeface="Calibri" panose="020F0502020204030204" pitchFamily="34" charset="0"/>
              <a:buChar char="-"/>
            </a:pPr>
            <a:r>
              <a:rPr lang="en-US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participate in weekly </a:t>
            </a:r>
            <a:r>
              <a:rPr lang="en-US" sz="140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WebEx</a:t>
            </a:r>
            <a:r>
              <a:rPr lang="en-US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meetings (May 5- June 30)</a:t>
            </a:r>
            <a:endParaRPr lang="en-US" sz="14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Every Monday 10am-10:30 am CPT (ahead of first meeting ERCOT will send reminders and post meeting on ERCOT calendar)</a:t>
            </a:r>
            <a:endParaRPr lang="en-US" sz="14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Meeting agenda:</a:t>
            </a:r>
            <a:endParaRPr lang="en-US" sz="14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Expectations of QSEs for the week</a:t>
            </a:r>
            <a:endParaRPr lang="en-US" sz="14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Communicate any known issues with on-going trial</a:t>
            </a:r>
            <a:endParaRPr lang="en-US" sz="14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Provide snapshot of cumulative QSE scorecards </a:t>
            </a:r>
            <a:endParaRPr lang="en-US" sz="14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en-US" sz="1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Support any technical and/or business questions</a:t>
            </a:r>
            <a:endParaRPr lang="en-US" sz="14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0649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49667"/>
            <a:ext cx="8534400" cy="4196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QSE Market Submissions (Handbook #1) – </a:t>
            </a:r>
            <a:r>
              <a:rPr lang="en-US" sz="1800" dirty="0">
                <a:solidFill>
                  <a:srgbClr val="92D050"/>
                </a:solidFill>
              </a:rPr>
              <a:t>BACKGROUND INFO IN GREEN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406568-8CA9-4C72-D918-F1EC3C302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151709"/>
            <a:ext cx="7563394" cy="570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89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49667"/>
            <a:ext cx="8534400" cy="4196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QSE Market Submissions (Handbook #1) – </a:t>
            </a:r>
            <a:r>
              <a:rPr lang="en-US" sz="1800" dirty="0">
                <a:solidFill>
                  <a:srgbClr val="FF0000"/>
                </a:solidFill>
              </a:rPr>
              <a:t>TRIALS REQUIREMENTS IN RED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4BBB09-D261-D9A5-E674-56DFB6185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69316"/>
            <a:ext cx="6615249" cy="563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1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49667"/>
            <a:ext cx="8534400" cy="4196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QSE Telemetry Check-Out (Handbook #2)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85A1FF3-12A8-56EB-5B71-B8E6F3CC3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173670"/>
            <a:ext cx="8458200" cy="557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69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Reminder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762000"/>
            <a:ext cx="8534400" cy="5486400"/>
          </a:xfrm>
        </p:spPr>
        <p:txBody>
          <a:bodyPr/>
          <a:lstStyle/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r>
              <a:rPr lang="en-US" sz="1600" dirty="0"/>
              <a:t>Thanks for the support and Technical feedback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r>
              <a:rPr lang="en-US" sz="1600" dirty="0"/>
              <a:t>Questions should be going through the RTCBTF in 2025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r>
              <a:rPr lang="en-US" sz="1600" dirty="0"/>
              <a:t>Next meeting is January 14, 2025 and reviewing Handbooks is part of discussion</a:t>
            </a:r>
          </a:p>
          <a:p>
            <a:pPr lvl="1">
              <a:buFontTx/>
              <a:buChar char="-"/>
            </a:pPr>
            <a:r>
              <a:rPr lang="en-US" sz="1200" dirty="0">
                <a:hlinkClick r:id="rId2"/>
              </a:rPr>
              <a:t>https://www.ercot.com/calendar/01142025-RTCBTF-Meeting</a:t>
            </a:r>
            <a:endParaRPr lang="en-US" sz="1200" dirty="0"/>
          </a:p>
          <a:p>
            <a:pPr lvl="1">
              <a:buFontTx/>
              <a:buChar char="-"/>
            </a:pPr>
            <a:endParaRPr lang="en-US" sz="12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732524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22967</TotalTime>
  <Words>430</Words>
  <Application>Microsoft Office PowerPoint</Application>
  <PresentationFormat>On-screen Show (4:3)</PresentationFormat>
  <Paragraphs>93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Cover Slide</vt:lpstr>
      <vt:lpstr>Horizontal Theme</vt:lpstr>
      <vt:lpstr>PowerPoint Presentation</vt:lpstr>
      <vt:lpstr>PowerPoint Presentation</vt:lpstr>
      <vt:lpstr>January 14th RTCBTF Meeting</vt:lpstr>
      <vt:lpstr>Market Trial Handbooks</vt:lpstr>
      <vt:lpstr>Market Trial Handbooks</vt:lpstr>
      <vt:lpstr>Market Trial Handbooks</vt:lpstr>
      <vt:lpstr>Market Trial Handbooks</vt:lpstr>
      <vt:lpstr>Reminder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613</cp:revision>
  <cp:lastPrinted>2017-10-10T21:31:05Z</cp:lastPrinted>
  <dcterms:created xsi:type="dcterms:W3CDTF">2016-01-21T15:20:31Z</dcterms:created>
  <dcterms:modified xsi:type="dcterms:W3CDTF">2024-12-16T21:52:37Z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