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58" r:id="rId8"/>
    <p:sldId id="318" r:id="rId9"/>
    <p:sldId id="705" r:id="rId10"/>
    <p:sldId id="706" r:id="rId11"/>
    <p:sldId id="708" r:id="rId12"/>
    <p:sldId id="294" r:id="rId13"/>
    <p:sldId id="267" r:id="rId1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EB"/>
    <a:srgbClr val="FFFF99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F8D0C-1B1F-48B0-934A-CCC4F4DC0AEA}" v="22" dt="2024-11-22T15:30:03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4" autoAdjust="0"/>
    <p:restoredTop sz="96721" autoAdjust="0"/>
  </p:normalViewPr>
  <p:slideViewPr>
    <p:cSldViewPr showGuides="1">
      <p:cViewPr varScale="1">
        <p:scale>
          <a:sx n="113" d="100"/>
          <a:sy n="113" d="100"/>
        </p:scale>
        <p:origin x="3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475F8D0C-1B1F-48B0-934A-CCC4F4DC0AEA}"/>
    <pc:docChg chg="undo custSel modSld modMainMaster">
      <pc:chgData name="Anderson, Troy" userId="04de3903-03dd-44db-8353-3f14e4dd6886" providerId="ADAL" clId="{475F8D0C-1B1F-48B0-934A-CCC4F4DC0AEA}" dt="2024-12-10T18:18:29.472" v="538" actId="255"/>
      <pc:docMkLst>
        <pc:docMk/>
      </pc:docMkLst>
      <pc:sldChg chg="modSp mod">
        <pc:chgData name="Anderson, Troy" userId="04de3903-03dd-44db-8353-3f14e4dd6886" providerId="ADAL" clId="{475F8D0C-1B1F-48B0-934A-CCC4F4DC0AEA}" dt="2024-11-20T18:54:09.377" v="307" actId="403"/>
        <pc:sldMkLst>
          <pc:docMk/>
          <pc:sldMk cId="530499478" sldId="258"/>
        </pc:sldMkLst>
        <pc:spChg chg="mod">
          <ac:chgData name="Anderson, Troy" userId="04de3903-03dd-44db-8353-3f14e4dd6886" providerId="ADAL" clId="{475F8D0C-1B1F-48B0-934A-CCC4F4DC0AEA}" dt="2024-11-20T18:54:09.377" v="307" actId="403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475F8D0C-1B1F-48B0-934A-CCC4F4DC0AEA}" dt="2024-11-14T19:26:49.285" v="3" actId="20577"/>
        <pc:sldMkLst>
          <pc:docMk/>
          <pc:sldMk cId="730603795" sldId="260"/>
        </pc:sldMkLst>
        <pc:spChg chg="mod">
          <ac:chgData name="Anderson, Troy" userId="04de3903-03dd-44db-8353-3f14e4dd6886" providerId="ADAL" clId="{475F8D0C-1B1F-48B0-934A-CCC4F4DC0AEA}" dt="2024-11-14T19:26:49.285" v="3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Anderson, Troy" userId="04de3903-03dd-44db-8353-3f14e4dd6886" providerId="ADAL" clId="{475F8D0C-1B1F-48B0-934A-CCC4F4DC0AEA}" dt="2024-11-20T18:53:33.353" v="256" actId="1076"/>
        <pc:sldMkLst>
          <pc:docMk/>
          <pc:sldMk cId="3190927396" sldId="267"/>
        </pc:sldMkLst>
        <pc:spChg chg="mod">
          <ac:chgData name="Anderson, Troy" userId="04de3903-03dd-44db-8353-3f14e4dd6886" providerId="ADAL" clId="{475F8D0C-1B1F-48B0-934A-CCC4F4DC0AEA}" dt="2024-11-14T19:41:07.343" v="163" actId="20577"/>
          <ac:spMkLst>
            <pc:docMk/>
            <pc:sldMk cId="3190927396" sldId="267"/>
            <ac:spMk id="6" creationId="{9C7C0899-E457-4E0E-9843-38E0B3739B05}"/>
          </ac:spMkLst>
        </pc:spChg>
        <pc:picChg chg="del">
          <ac:chgData name="Anderson, Troy" userId="04de3903-03dd-44db-8353-3f14e4dd6886" providerId="ADAL" clId="{475F8D0C-1B1F-48B0-934A-CCC4F4DC0AEA}" dt="2024-11-14T19:30:52.416" v="47" actId="478"/>
          <ac:picMkLst>
            <pc:docMk/>
            <pc:sldMk cId="3190927396" sldId="267"/>
            <ac:picMk id="5" creationId="{09D06C3F-C61D-F49E-76B6-4E80379B2FBB}"/>
          </ac:picMkLst>
        </pc:picChg>
        <pc:picChg chg="add mod">
          <ac:chgData name="Anderson, Troy" userId="04de3903-03dd-44db-8353-3f14e4dd6886" providerId="ADAL" clId="{475F8D0C-1B1F-48B0-934A-CCC4F4DC0AEA}" dt="2024-11-20T18:53:33.353" v="256" actId="1076"/>
          <ac:picMkLst>
            <pc:docMk/>
            <pc:sldMk cId="3190927396" sldId="267"/>
            <ac:picMk id="5" creationId="{DCBDB920-CF32-27E2-D5C0-E46F6D6F02D9}"/>
          </ac:picMkLst>
        </pc:picChg>
      </pc:sldChg>
      <pc:sldChg chg="modSp mod">
        <pc:chgData name="Anderson, Troy" userId="04de3903-03dd-44db-8353-3f14e4dd6886" providerId="ADAL" clId="{475F8D0C-1B1F-48B0-934A-CCC4F4DC0AEA}" dt="2024-12-09T17:39:18.173" v="358" actId="404"/>
        <pc:sldMkLst>
          <pc:docMk/>
          <pc:sldMk cId="135025254" sldId="294"/>
        </pc:sldMkLst>
        <pc:spChg chg="mod">
          <ac:chgData name="Anderson, Troy" userId="04de3903-03dd-44db-8353-3f14e4dd6886" providerId="ADAL" clId="{475F8D0C-1B1F-48B0-934A-CCC4F4DC0AEA}" dt="2024-11-14T19:30:46.654" v="46" actId="20577"/>
          <ac:spMkLst>
            <pc:docMk/>
            <pc:sldMk cId="135025254" sldId="294"/>
            <ac:spMk id="6" creationId="{00000000-0000-0000-0000-000000000000}"/>
          </ac:spMkLst>
        </pc:spChg>
        <pc:graphicFrameChg chg="mod modGraphic">
          <ac:chgData name="Anderson, Troy" userId="04de3903-03dd-44db-8353-3f14e4dd6886" providerId="ADAL" clId="{475F8D0C-1B1F-48B0-934A-CCC4F4DC0AEA}" dt="2024-12-09T17:39:18.173" v="358" actId="404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modSp mod">
        <pc:chgData name="Anderson, Troy" userId="04de3903-03dd-44db-8353-3f14e4dd6886" providerId="ADAL" clId="{475F8D0C-1B1F-48B0-934A-CCC4F4DC0AEA}" dt="2024-12-10T18:18:29.472" v="538" actId="255"/>
        <pc:sldMkLst>
          <pc:docMk/>
          <pc:sldMk cId="4064255820" sldId="318"/>
        </pc:sldMkLst>
        <pc:spChg chg="mod">
          <ac:chgData name="Anderson, Troy" userId="04de3903-03dd-44db-8353-3f14e4dd6886" providerId="ADAL" clId="{475F8D0C-1B1F-48B0-934A-CCC4F4DC0AEA}" dt="2024-12-10T18:18:29.472" v="538" actId="255"/>
          <ac:spMkLst>
            <pc:docMk/>
            <pc:sldMk cId="4064255820" sldId="318"/>
            <ac:spMk id="3" creationId="{00000000-0000-0000-0000-000000000000}"/>
          </ac:spMkLst>
        </pc:spChg>
      </pc:sldChg>
      <pc:sldChg chg="addSp delSp modSp mod">
        <pc:chgData name="Anderson, Troy" userId="04de3903-03dd-44db-8353-3f14e4dd6886" providerId="ADAL" clId="{475F8D0C-1B1F-48B0-934A-CCC4F4DC0AEA}" dt="2024-12-09T18:08:27.068" v="413" actId="403"/>
        <pc:sldMkLst>
          <pc:docMk/>
          <pc:sldMk cId="2555911169" sldId="705"/>
        </pc:sldMkLst>
        <pc:spChg chg="mod">
          <ac:chgData name="Anderson, Troy" userId="04de3903-03dd-44db-8353-3f14e4dd6886" providerId="ADAL" clId="{475F8D0C-1B1F-48B0-934A-CCC4F4DC0AEA}" dt="2024-12-09T17:42:18.775" v="409" actId="404"/>
          <ac:spMkLst>
            <pc:docMk/>
            <pc:sldMk cId="2555911169" sldId="705"/>
            <ac:spMk id="5" creationId="{B6C1BCB5-735E-26D9-5347-76174AA743C5}"/>
          </ac:spMkLst>
        </pc:spChg>
        <pc:spChg chg="add mod">
          <ac:chgData name="Anderson, Troy" userId="04de3903-03dd-44db-8353-3f14e4dd6886" providerId="ADAL" clId="{475F8D0C-1B1F-48B0-934A-CCC4F4DC0AEA}" dt="2024-11-14T19:32:00.241" v="97" actId="1038"/>
          <ac:spMkLst>
            <pc:docMk/>
            <pc:sldMk cId="2555911169" sldId="705"/>
            <ac:spMk id="12" creationId="{6EC57694-2139-F598-1A42-210C58633040}"/>
          </ac:spMkLst>
        </pc:spChg>
        <pc:spChg chg="mod">
          <ac:chgData name="Anderson, Troy" userId="04de3903-03dd-44db-8353-3f14e4dd6886" providerId="ADAL" clId="{475F8D0C-1B1F-48B0-934A-CCC4F4DC0AEA}" dt="2024-11-20T16:55:27.288" v="232" actId="1037"/>
          <ac:spMkLst>
            <pc:docMk/>
            <pc:sldMk cId="2555911169" sldId="705"/>
            <ac:spMk id="30" creationId="{00000000-0000-0000-0000-000000000000}"/>
          </ac:spMkLst>
        </pc:spChg>
        <pc:spChg chg="mod">
          <ac:chgData name="Anderson, Troy" userId="04de3903-03dd-44db-8353-3f14e4dd6886" providerId="ADAL" clId="{475F8D0C-1B1F-48B0-934A-CCC4F4DC0AEA}" dt="2024-12-09T17:42:04.953" v="399" actId="1036"/>
          <ac:spMkLst>
            <pc:docMk/>
            <pc:sldMk cId="2555911169" sldId="705"/>
            <ac:spMk id="48" creationId="{C81B08E2-611C-04EC-86EC-1CDBAAB8D175}"/>
          </ac:spMkLst>
        </pc:spChg>
        <pc:spChg chg="mod">
          <ac:chgData name="Anderson, Troy" userId="04de3903-03dd-44db-8353-3f14e4dd6886" providerId="ADAL" clId="{475F8D0C-1B1F-48B0-934A-CCC4F4DC0AEA}" dt="2024-11-14T19:28:08.160" v="28" actId="207"/>
          <ac:spMkLst>
            <pc:docMk/>
            <pc:sldMk cId="2555911169" sldId="705"/>
            <ac:spMk id="57" creationId="{9CA54A33-C26F-FAEC-747D-536E025F5C5C}"/>
          </ac:spMkLst>
        </pc:spChg>
        <pc:spChg chg="del">
          <ac:chgData name="Anderson, Troy" userId="04de3903-03dd-44db-8353-3f14e4dd6886" providerId="ADAL" clId="{475F8D0C-1B1F-48B0-934A-CCC4F4DC0AEA}" dt="2024-11-14T19:31:47.330" v="67" actId="478"/>
          <ac:spMkLst>
            <pc:docMk/>
            <pc:sldMk cId="2555911169" sldId="705"/>
            <ac:spMk id="59" creationId="{B43AAC7C-E73E-1400-A989-12E5E84B9260}"/>
          </ac:spMkLst>
        </pc:spChg>
        <pc:graphicFrameChg chg="modGraphic">
          <ac:chgData name="Anderson, Troy" userId="04de3903-03dd-44db-8353-3f14e4dd6886" providerId="ADAL" clId="{475F8D0C-1B1F-48B0-934A-CCC4F4DC0AEA}" dt="2024-12-09T18:08:27.068" v="413" actId="403"/>
          <ac:graphicFrameMkLst>
            <pc:docMk/>
            <pc:sldMk cId="2555911169" sldId="705"/>
            <ac:graphicFrameMk id="7" creationId="{C9891136-BD87-176C-5143-91FEF1125173}"/>
          </ac:graphicFrameMkLst>
        </pc:graphicFrameChg>
        <pc:cxnChg chg="del">
          <ac:chgData name="Anderson, Troy" userId="04de3903-03dd-44db-8353-3f14e4dd6886" providerId="ADAL" clId="{475F8D0C-1B1F-48B0-934A-CCC4F4DC0AEA}" dt="2024-11-14T19:31:15.464" v="52" actId="478"/>
          <ac:cxnSpMkLst>
            <pc:docMk/>
            <pc:sldMk cId="2555911169" sldId="705"/>
            <ac:cxnSpMk id="15" creationId="{193F0950-E90D-1EAD-5ABE-A74A1B509D92}"/>
          </ac:cxnSpMkLst>
        </pc:cxnChg>
        <pc:cxnChg chg="add mod">
          <ac:chgData name="Anderson, Troy" userId="04de3903-03dd-44db-8353-3f14e4dd6886" providerId="ADAL" clId="{475F8D0C-1B1F-48B0-934A-CCC4F4DC0AEA}" dt="2024-12-09T17:41:59.301" v="393" actId="1036"/>
          <ac:cxnSpMkLst>
            <pc:docMk/>
            <pc:sldMk cId="2555911169" sldId="705"/>
            <ac:cxnSpMk id="15" creationId="{649ADC8E-92F3-5093-C170-1AEDFD133CBA}"/>
          </ac:cxnSpMkLst>
        </pc:cxnChg>
      </pc:sldChg>
      <pc:sldChg chg="addSp delSp modSp mod">
        <pc:chgData name="Anderson, Troy" userId="04de3903-03dd-44db-8353-3f14e4dd6886" providerId="ADAL" clId="{475F8D0C-1B1F-48B0-934A-CCC4F4DC0AEA}" dt="2024-12-09T22:35:19.782" v="440" actId="20577"/>
        <pc:sldMkLst>
          <pc:docMk/>
          <pc:sldMk cId="4249386037" sldId="706"/>
        </pc:sldMkLst>
        <pc:spChg chg="mod">
          <ac:chgData name="Anderson, Troy" userId="04de3903-03dd-44db-8353-3f14e4dd6886" providerId="ADAL" clId="{475F8D0C-1B1F-48B0-934A-CCC4F4DC0AEA}" dt="2024-12-09T20:17:06.643" v="416" actId="1035"/>
          <ac:spMkLst>
            <pc:docMk/>
            <pc:sldMk cId="4249386037" sldId="706"/>
            <ac:spMk id="4" creationId="{4B2EE148-6B8D-CD45-C358-68A5C2C23D65}"/>
          </ac:spMkLst>
        </pc:spChg>
        <pc:spChg chg="mod">
          <ac:chgData name="Anderson, Troy" userId="04de3903-03dd-44db-8353-3f14e4dd6886" providerId="ADAL" clId="{475F8D0C-1B1F-48B0-934A-CCC4F4DC0AEA}" dt="2024-11-20T16:51:24.092" v="207" actId="1035"/>
          <ac:spMkLst>
            <pc:docMk/>
            <pc:sldMk cId="4249386037" sldId="706"/>
            <ac:spMk id="31" creationId="{11335025-BCF2-72E5-B929-E9862EC89D4F}"/>
          </ac:spMkLst>
        </pc:spChg>
        <pc:graphicFrameChg chg="modGraphic">
          <ac:chgData name="Anderson, Troy" userId="04de3903-03dd-44db-8353-3f14e4dd6886" providerId="ADAL" clId="{475F8D0C-1B1F-48B0-934A-CCC4F4DC0AEA}" dt="2024-12-09T22:35:19.782" v="440" actId="20577"/>
          <ac:graphicFrameMkLst>
            <pc:docMk/>
            <pc:sldMk cId="4249386037" sldId="706"/>
            <ac:graphicFrameMk id="7" creationId="{C9891136-BD87-176C-5143-91FEF1125173}"/>
          </ac:graphicFrameMkLst>
        </pc:graphicFrameChg>
        <pc:graphicFrameChg chg="modGraphic">
          <ac:chgData name="Anderson, Troy" userId="04de3903-03dd-44db-8353-3f14e4dd6886" providerId="ADAL" clId="{475F8D0C-1B1F-48B0-934A-CCC4F4DC0AEA}" dt="2024-12-09T22:34:50.982" v="428" actId="20577"/>
          <ac:graphicFrameMkLst>
            <pc:docMk/>
            <pc:sldMk cId="4249386037" sldId="706"/>
            <ac:graphicFrameMk id="33" creationId="{00000000-0000-0000-0000-000000000000}"/>
          </ac:graphicFrameMkLst>
        </pc:graphicFrameChg>
        <pc:cxnChg chg="add mod">
          <ac:chgData name="Anderson, Troy" userId="04de3903-03dd-44db-8353-3f14e4dd6886" providerId="ADAL" clId="{475F8D0C-1B1F-48B0-934A-CCC4F4DC0AEA}" dt="2024-11-20T16:54:22.341" v="218" actId="1035"/>
          <ac:cxnSpMkLst>
            <pc:docMk/>
            <pc:sldMk cId="4249386037" sldId="706"/>
            <ac:cxnSpMk id="15" creationId="{FF97F650-BA2A-6A7F-A8D7-1260E2126797}"/>
          </ac:cxnSpMkLst>
        </pc:cxnChg>
        <pc:cxnChg chg="add mod">
          <ac:chgData name="Anderson, Troy" userId="04de3903-03dd-44db-8353-3f14e4dd6886" providerId="ADAL" clId="{475F8D0C-1B1F-48B0-934A-CCC4F4DC0AEA}" dt="2024-11-22T15:30:16.884" v="326" actId="14100"/>
          <ac:cxnSpMkLst>
            <pc:docMk/>
            <pc:sldMk cId="4249386037" sldId="706"/>
            <ac:cxnSpMk id="36" creationId="{3BB6A1F1-B2FF-DA97-B93F-2E326E95D2F0}"/>
          </ac:cxnSpMkLst>
        </pc:cxnChg>
        <pc:cxnChg chg="del">
          <ac:chgData name="Anderson, Troy" userId="04de3903-03dd-44db-8353-3f14e4dd6886" providerId="ADAL" clId="{475F8D0C-1B1F-48B0-934A-CCC4F4DC0AEA}" dt="2024-11-14T19:30:02.782" v="31" actId="478"/>
          <ac:cxnSpMkLst>
            <pc:docMk/>
            <pc:sldMk cId="4249386037" sldId="706"/>
            <ac:cxnSpMk id="36" creationId="{55A2995C-B2E8-4ED7-FB7C-2FEDE9FCF7F6}"/>
          </ac:cxnSpMkLst>
        </pc:cxnChg>
      </pc:sldChg>
      <pc:sldMasterChg chg="modSldLayout">
        <pc:chgData name="Anderson, Troy" userId="04de3903-03dd-44db-8353-3f14e4dd6886" providerId="ADAL" clId="{475F8D0C-1B1F-48B0-934A-CCC4F4DC0AEA}" dt="2024-11-14T19:27:26.529" v="22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475F8D0C-1B1F-48B0-934A-CCC4F4DC0AEA}" dt="2024-11-14T19:27:26.529" v="22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475F8D0C-1B1F-48B0-934A-CCC4F4DC0AEA}" dt="2024-11-14T19:27:26.529" v="22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15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79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61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December 2024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December 12, 2024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38862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Recent / Upcoming Project Highlights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2024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2025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Major Projects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32025" algn="l"/>
                <a:tab pos="2517775" algn="l"/>
              </a:tabLst>
            </a:pPr>
            <a:r>
              <a:rPr lang="en-US" sz="1600" i="1" dirty="0"/>
              <a:t>NPRR1253 – Incorporate ESR Charging Load Information into ICCP</a:t>
            </a:r>
          </a:p>
          <a:p>
            <a:pPr lvl="3">
              <a:tabLst>
                <a:tab pos="2232025" algn="l"/>
                <a:tab pos="2517775" algn="l"/>
              </a:tabLst>
            </a:pPr>
            <a:r>
              <a:rPr lang="en-US" sz="1600" i="1" dirty="0"/>
              <a:t>Additional time requested to complete the IA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12/19/2024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59436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/ Upcoming Project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02" y="762000"/>
            <a:ext cx="8750898" cy="5486400"/>
          </a:xfrm>
        </p:spPr>
        <p:txBody>
          <a:bodyPr/>
          <a:lstStyle/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200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pPr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2024 November Off-Cycle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11/15/2024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  <a:endParaRPr lang="en-US" sz="14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NPRR1231	– FFSS Program Communication Improvements and Additional Clarifications</a:t>
            </a:r>
          </a:p>
          <a:p>
            <a:pPr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endParaRPr lang="en-US" sz="800" dirty="0">
              <a:latin typeface="Arial" panose="020B0604020202020204" pitchFamily="34" charset="0"/>
            </a:endParaRPr>
          </a:p>
          <a:p>
            <a:pPr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2024 December Off-Cycle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12/1/2024</a:t>
            </a:r>
            <a:r>
              <a:rPr lang="en-US" sz="1600" dirty="0">
                <a:latin typeface="Arial" panose="020B0604020202020204" pitchFamily="34" charset="0"/>
              </a:rPr>
              <a:t>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NPRR1217	– Remove VDI Requirement for Deployment and Recall of Load Resources and ERS 			Resources</a:t>
            </a:r>
          </a:p>
          <a:p>
            <a:pPr lvl="2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  <a:latin typeface="Roboto" panose="02000000000000000000" pitchFamily="2" charset="0"/>
              </a:rPr>
              <a:t>VDI discontinued (XML only from this point forward)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SCR799(b)	– ERCOT Outage Study Cases in the System Operations Test Environment (SOTE)</a:t>
            </a:r>
          </a:p>
          <a:p>
            <a:pPr lvl="2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200" dirty="0">
                <a:latin typeface="Arial" panose="020B0604020202020204" pitchFamily="34" charset="0"/>
              </a:rPr>
              <a:t>Export functionality</a:t>
            </a:r>
          </a:p>
          <a:p>
            <a:pPr lvl="2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endParaRPr lang="en-US" sz="800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pPr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2024 December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12/12/2024</a:t>
            </a:r>
            <a:r>
              <a:rPr lang="en-US" sz="1600" dirty="0">
                <a:latin typeface="Arial" panose="020B0604020202020204" pitchFamily="34" charset="0"/>
              </a:rPr>
              <a:t>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NPRR1183	– ECEII Definition Clarification and Updates to Posting Rules for Certain Documents 			without ECEII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NPRR1184	– Update to Procedures for Managing Interest on Cash Collateral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PGRR082	– Revise Section 5 and Establish Small Generation Interconnection Process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PGRR094	– </a:t>
            </a:r>
            <a:r>
              <a:rPr lang="en-US" sz="1250" dirty="0">
                <a:latin typeface="Arial" panose="020B0604020202020204" pitchFamily="34" charset="0"/>
              </a:rPr>
              <a:t>Clarify Notification Requirement for Generator Construction Commencement or Completion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PGRR108	– Related to NPRR1183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endParaRPr lang="en-US" sz="800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pPr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2025 January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1/30/2025</a:t>
            </a:r>
            <a:r>
              <a:rPr lang="en-US" sz="1600" dirty="0">
                <a:latin typeface="Arial" panose="020B0604020202020204" pitchFamily="34" charset="0"/>
              </a:rPr>
              <a:t>	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NPRR945	– Net Metering Requirements</a:t>
            </a:r>
          </a:p>
          <a:p>
            <a:pPr lvl="1">
              <a:tabLst>
                <a:tab pos="1770063" algn="l"/>
                <a:tab pos="1828800" algn="l"/>
                <a:tab pos="2171700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PGRR088	– </a:t>
            </a:r>
            <a:r>
              <a:rPr lang="en-US" sz="1300" dirty="0">
                <a:latin typeface="Arial" panose="020B0604020202020204" pitchFamily="34" charset="0"/>
              </a:rPr>
              <a:t>Include Financial Security Amount in the Monthly Generator Interconnection Status Report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254740" y="6363172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2024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2209800" y="648099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3595786"/>
              </p:ext>
            </p:extLst>
          </p:nvPr>
        </p:nvGraphicFramePr>
        <p:xfrm>
          <a:off x="160280" y="739903"/>
          <a:ext cx="8839200" cy="292608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46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03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NPRR1092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PGRR098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ESR Telemetry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Public API Enhancements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NPRR1132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NOGRR249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NPRR1184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NPRR1026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NPRR1172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9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NOGRR247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NPRR989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NOGRR204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SCR819</a:t>
                      </a:r>
                      <a:endParaRPr kumimoji="0" 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Securitization Default Charge Supporting Data</a:t>
                      </a: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NPRR962</a:t>
                      </a: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NPRR1139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NPRR1205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1FF61AC0-C7DB-4A25-AADC-B7C5E8C0B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018" y="5574662"/>
            <a:ext cx="1938383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NPRR989(a) – ESR tech. req.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NPRR1026(b) – SLF – Reporting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NPRR1092(b) – Limit RUC Opt-Out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NPRR1132(a) – RIOO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NPRR1172(a) – </a:t>
            </a:r>
            <a:r>
              <a:rPr lang="en-US" sz="700" b="0" kern="0" dirty="0"/>
              <a:t>RUC Process/</a:t>
            </a:r>
            <a:r>
              <a:rPr lang="en-US" sz="700" b="0" kern="0" dirty="0" err="1"/>
              <a:t>Clawback</a:t>
            </a:r>
            <a:endParaRPr lang="en-US" sz="700" b="0" kern="0" dirty="0"/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NPRR1184(a) – Interest calcs</a:t>
            </a:r>
            <a:endParaRPr lang="en-US" sz="800" b="0" kern="0" dirty="0">
              <a:solidFill>
                <a:srgbClr val="FF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NPRR1186(b) – 60 Day Reports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77FB7AA-0425-4ECC-9149-91187034677E}"/>
              </a:ext>
            </a:extLst>
          </p:cNvPr>
          <p:cNvSpPr txBox="1"/>
          <p:nvPr/>
        </p:nvSpPr>
        <p:spPr>
          <a:xfrm>
            <a:off x="7173251" y="1243191"/>
            <a:ext cx="37054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79C2DE-7FC2-4409-B720-81664285021C}"/>
              </a:ext>
            </a:extLst>
          </p:cNvPr>
          <p:cNvSpPr txBox="1"/>
          <p:nvPr/>
        </p:nvSpPr>
        <p:spPr>
          <a:xfrm>
            <a:off x="1301556" y="1240638"/>
            <a:ext cx="4169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8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159548"/>
              </p:ext>
            </p:extLst>
          </p:nvPr>
        </p:nvGraphicFramePr>
        <p:xfrm>
          <a:off x="159776" y="3670192"/>
          <a:ext cx="8839200" cy="190500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94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TX SET 5.0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11/10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12/11-12/12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NPRR1058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NPRR1186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Forecast Presentation Platform (CDR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rpts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NOGRR208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NPRR1205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NPRR1231</a:t>
                      </a: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RMGRRs: 168,169,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172,179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NPRR1184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PGRR094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NPRR945</a:t>
                      </a: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66718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67542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671445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5B39E2-742A-1D0C-D123-744064439D16}"/>
              </a:ext>
            </a:extLst>
          </p:cNvPr>
          <p:cNvSpPr txBox="1"/>
          <p:nvPr/>
        </p:nvSpPr>
        <p:spPr>
          <a:xfrm>
            <a:off x="4227253" y="1239346"/>
            <a:ext cx="416949" cy="2469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50" b="1" i="1" kern="0" dirty="0">
                <a:solidFill>
                  <a:srgbClr val="000000"/>
                </a:solidFill>
              </a:rPr>
              <a:t>   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9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8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7B414E3D-1330-1DDD-AC5E-4E294FE8A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65" y="2259308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</a:p>
        </p:txBody>
      </p:sp>
      <p:sp>
        <p:nvSpPr>
          <p:cNvPr id="19" name="TextBox 12">
            <a:extLst>
              <a:ext uri="{FF2B5EF4-FFF2-40B4-BE49-F238E27FC236}">
                <a16:creationId xmlns:a16="http://schemas.microsoft.com/office/drawing/2014/main" id="{BD585D9C-A541-D6AA-B8B9-FB81D860B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431" y="2796132"/>
            <a:ext cx="151867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C1BCB5-735E-26D9-5347-76174AA743C5}"/>
              </a:ext>
            </a:extLst>
          </p:cNvPr>
          <p:cNvSpPr txBox="1"/>
          <p:nvPr/>
        </p:nvSpPr>
        <p:spPr>
          <a:xfrm>
            <a:off x="8649864" y="4162575"/>
            <a:ext cx="3705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BF34BE13-842D-408D-EFB9-14E228A7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9" y="1625644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411BFA5E-20DE-08A8-EF6F-B93A720A0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94" y="2892970"/>
            <a:ext cx="142646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2/16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745C7704-ABEF-C3BB-521D-BC500FDEE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0109" y="2468425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4/1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08614E-A1B2-7A98-32B7-0DCFE05CBAAC}"/>
              </a:ext>
            </a:extLst>
          </p:cNvPr>
          <p:cNvSpPr txBox="1"/>
          <p:nvPr/>
        </p:nvSpPr>
        <p:spPr>
          <a:xfrm>
            <a:off x="5667754" y="1239346"/>
            <a:ext cx="41694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i="1" kern="0" dirty="0">
                <a:solidFill>
                  <a:srgbClr val="000000"/>
                </a:solidFill>
              </a:rPr>
              <a:t> 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1E0FDDD-28A6-0F3D-A026-22295AEC577A}"/>
              </a:ext>
            </a:extLst>
          </p:cNvPr>
          <p:cNvSpPr txBox="1"/>
          <p:nvPr/>
        </p:nvSpPr>
        <p:spPr>
          <a:xfrm>
            <a:off x="1602439" y="1974062"/>
            <a:ext cx="15057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Various effective dates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36DFE83-730B-DB79-0753-83C358CCA0FB}"/>
              </a:ext>
            </a:extLst>
          </p:cNvPr>
          <p:cNvCxnSpPr>
            <a:cxnSpLocks/>
          </p:cNvCxnSpPr>
          <p:nvPr/>
        </p:nvCxnSpPr>
        <p:spPr>
          <a:xfrm flipV="1">
            <a:off x="2336240" y="1871440"/>
            <a:ext cx="0" cy="163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12">
            <a:extLst>
              <a:ext uri="{FF2B5EF4-FFF2-40B4-BE49-F238E27FC236}">
                <a16:creationId xmlns:a16="http://schemas.microsoft.com/office/drawing/2014/main" id="{45D00F21-2062-7021-577C-8A919A799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179314"/>
            <a:ext cx="152021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2/26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AAA6862-D1CD-7331-C306-A4FDBF226B8F}"/>
              </a:ext>
            </a:extLst>
          </p:cNvPr>
          <p:cNvSpPr txBox="1"/>
          <p:nvPr/>
        </p:nvSpPr>
        <p:spPr>
          <a:xfrm>
            <a:off x="1241402" y="4159196"/>
            <a:ext cx="4169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7" name="TextBox 12">
            <a:extLst>
              <a:ext uri="{FF2B5EF4-FFF2-40B4-BE49-F238E27FC236}">
                <a16:creationId xmlns:a16="http://schemas.microsoft.com/office/drawing/2014/main" id="{215A6D6D-D0BD-DD38-470D-F6B966E83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248" y="1803898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3/11</a:t>
            </a:r>
          </a:p>
        </p:txBody>
      </p:sp>
      <p:sp>
        <p:nvSpPr>
          <p:cNvPr id="39" name="TextBox 21">
            <a:extLst>
              <a:ext uri="{FF2B5EF4-FFF2-40B4-BE49-F238E27FC236}">
                <a16:creationId xmlns:a16="http://schemas.microsoft.com/office/drawing/2014/main" id="{33E8C581-A2AF-DD80-EDCF-73C73FAD6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613919"/>
            <a:ext cx="1691639" cy="83099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NPRR1205(a) – Credit Limit %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NPRR1205(b) – Credit Rating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NOGRR204(a) – ESR tech req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NOGRR247(a) – UFLS changes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NOGRR249(b) – MIS posting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PGRR098(a) – Section 4.1.1.8</a:t>
            </a:r>
          </a:p>
        </p:txBody>
      </p:sp>
      <p:sp>
        <p:nvSpPr>
          <p:cNvPr id="52" name="Flowchart: Alternate Process 51"/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CBAE244-09AA-489A-8D85-C1603BFB5D1C}"/>
              </a:ext>
            </a:extLst>
          </p:cNvPr>
          <p:cNvSpPr txBox="1"/>
          <p:nvPr/>
        </p:nvSpPr>
        <p:spPr>
          <a:xfrm>
            <a:off x="2806558" y="1310097"/>
            <a:ext cx="3705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0ADDBF-EB41-4850-814F-88AF8881525B}"/>
              </a:ext>
            </a:extLst>
          </p:cNvPr>
          <p:cNvSpPr txBox="1"/>
          <p:nvPr/>
        </p:nvSpPr>
        <p:spPr>
          <a:xfrm>
            <a:off x="2799724" y="1241164"/>
            <a:ext cx="370549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8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50" b="1" dirty="0">
                <a:latin typeface="Wingdings" panose="05000000000000000000" pitchFamily="2" charset="2"/>
              </a:rPr>
              <a:t>ü</a:t>
            </a:r>
            <a:endParaRPr lang="en-US" sz="105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9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1197EDA7-DEFC-A6DF-BC49-02212A68763E}"/>
              </a:ext>
            </a:extLst>
          </p:cNvPr>
          <p:cNvSpPr/>
          <p:nvPr/>
        </p:nvSpPr>
        <p:spPr>
          <a:xfrm>
            <a:off x="3123696" y="366555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23" name="TextBox 12">
            <a:extLst>
              <a:ext uri="{FF2B5EF4-FFF2-40B4-BE49-F238E27FC236}">
                <a16:creationId xmlns:a16="http://schemas.microsoft.com/office/drawing/2014/main" id="{F9E97EED-B7CB-11A2-420C-9A99DFDA1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1407" y="2566405"/>
            <a:ext cx="143560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6/1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CF5153-A1A9-DAD2-1FCA-FAAB1529DC19}"/>
              </a:ext>
            </a:extLst>
          </p:cNvPr>
          <p:cNvSpPr txBox="1"/>
          <p:nvPr/>
        </p:nvSpPr>
        <p:spPr>
          <a:xfrm>
            <a:off x="7201746" y="301799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74D5C7-DC37-56DF-C3AF-803FAFFB392D}"/>
              </a:ext>
            </a:extLst>
          </p:cNvPr>
          <p:cNvSpPr txBox="1"/>
          <p:nvPr/>
        </p:nvSpPr>
        <p:spPr>
          <a:xfrm>
            <a:off x="8631834" y="1257962"/>
            <a:ext cx="416949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9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DEEC5BC8-C281-5AF8-1265-E0AE6ED22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664" y="2961031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ED2CF67-F07B-568A-D0BB-7A2889562F77}"/>
              </a:ext>
            </a:extLst>
          </p:cNvPr>
          <p:cNvSpPr txBox="1"/>
          <p:nvPr/>
        </p:nvSpPr>
        <p:spPr>
          <a:xfrm>
            <a:off x="8642031" y="3264212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CAE71A6-6512-4BDA-BEA6-FF456F05BFEB}"/>
              </a:ext>
            </a:extLst>
          </p:cNvPr>
          <p:cNvSpPr txBox="1"/>
          <p:nvPr/>
        </p:nvSpPr>
        <p:spPr>
          <a:xfrm>
            <a:off x="4210460" y="4288453"/>
            <a:ext cx="41694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48" name="TextBox 12">
            <a:extLst>
              <a:ext uri="{FF2B5EF4-FFF2-40B4-BE49-F238E27FC236}">
                <a16:creationId xmlns:a16="http://schemas.microsoft.com/office/drawing/2014/main" id="{C81B08E2-611C-04EC-86EC-1CDBAAB8D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982" y="5019713"/>
            <a:ext cx="150917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12/18</a:t>
            </a:r>
            <a:endParaRPr lang="en-US" sz="1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3E1694A-7CEF-16A0-5EAA-913B607933F8}"/>
              </a:ext>
            </a:extLst>
          </p:cNvPr>
          <p:cNvSpPr txBox="1"/>
          <p:nvPr/>
        </p:nvSpPr>
        <p:spPr>
          <a:xfrm>
            <a:off x="7096755" y="4176258"/>
            <a:ext cx="416949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9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" b="1" dirty="0">
                <a:latin typeface="Wingdings" panose="05000000000000000000" pitchFamily="2" charset="2"/>
              </a:rPr>
              <a:t> </a:t>
            </a:r>
            <a:endParaRPr lang="en-US" sz="1000" b="1" dirty="0"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7415DFD-53C9-A11C-3359-1D6CCA98E2B7}"/>
              </a:ext>
            </a:extLst>
          </p:cNvPr>
          <p:cNvSpPr txBox="1"/>
          <p:nvPr/>
        </p:nvSpPr>
        <p:spPr>
          <a:xfrm>
            <a:off x="5715000" y="4612106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0" name="TextBox 12">
            <a:extLst>
              <a:ext uri="{FF2B5EF4-FFF2-40B4-BE49-F238E27FC236}">
                <a16:creationId xmlns:a16="http://schemas.microsoft.com/office/drawing/2014/main" id="{715B52EF-387B-DAF9-1CEC-122A085AA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9589" y="3571540"/>
            <a:ext cx="1426464" cy="7694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0" dirty="0">
                <a:latin typeface="Courier New" pitchFamily="49" charset="0"/>
              </a:rPr>
              <a:t>NPRR1217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100" b="0" dirty="0">
              <a:latin typeface="Courier New" pitchFamily="49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100" b="0" dirty="0">
              <a:latin typeface="Courier New" pitchFamily="49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0" dirty="0">
                <a:latin typeface="Courier New" pitchFamily="49" charset="0"/>
              </a:rPr>
              <a:t>SCR799</a:t>
            </a:r>
            <a:endParaRPr lang="en-US" sz="1200" b="0" dirty="0">
              <a:latin typeface="Courier New" pitchFamily="49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DA868B-78AD-0B6B-396C-B4C60A10D956}"/>
              </a:ext>
            </a:extLst>
          </p:cNvPr>
          <p:cNvSpPr txBox="1"/>
          <p:nvPr/>
        </p:nvSpPr>
        <p:spPr>
          <a:xfrm>
            <a:off x="5725739" y="35814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1" name="TextBox 12">
            <a:extLst>
              <a:ext uri="{FF2B5EF4-FFF2-40B4-BE49-F238E27FC236}">
                <a16:creationId xmlns:a16="http://schemas.microsoft.com/office/drawing/2014/main" id="{2831E5E0-69CC-424D-938A-9F2779FE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5765" y="3830053"/>
            <a:ext cx="143560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10/9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AAF8AA6-BC69-3B66-C20D-90AC16654188}"/>
              </a:ext>
            </a:extLst>
          </p:cNvPr>
          <p:cNvSpPr txBox="1"/>
          <p:nvPr/>
        </p:nvSpPr>
        <p:spPr>
          <a:xfrm>
            <a:off x="5705684" y="4074695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90A9C0B-703E-BCFE-7740-5FC17B46CB1A}"/>
              </a:ext>
            </a:extLst>
          </p:cNvPr>
          <p:cNvSpPr txBox="1"/>
          <p:nvPr/>
        </p:nvSpPr>
        <p:spPr>
          <a:xfrm>
            <a:off x="5714154" y="4806224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6" name="TextBox 12">
            <a:extLst>
              <a:ext uri="{FF2B5EF4-FFF2-40B4-BE49-F238E27FC236}">
                <a16:creationId xmlns:a16="http://schemas.microsoft.com/office/drawing/2014/main" id="{10DCC14A-BC41-DD4A-FC79-612C71C92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994" y="3276600"/>
            <a:ext cx="143560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10/1</a:t>
            </a:r>
          </a:p>
        </p:txBody>
      </p:sp>
      <p:sp>
        <p:nvSpPr>
          <p:cNvPr id="57" name="TextBox 12">
            <a:extLst>
              <a:ext uri="{FF2B5EF4-FFF2-40B4-BE49-F238E27FC236}">
                <a16:creationId xmlns:a16="http://schemas.microsoft.com/office/drawing/2014/main" id="{9CA54A33-C26F-FAEC-747D-536E025F5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8766" y="5034303"/>
            <a:ext cx="144260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11/15</a:t>
            </a:r>
          </a:p>
        </p:txBody>
      </p:sp>
      <p:sp>
        <p:nvSpPr>
          <p:cNvPr id="17" name="TextBox 12">
            <a:extLst>
              <a:ext uri="{FF2B5EF4-FFF2-40B4-BE49-F238E27FC236}">
                <a16:creationId xmlns:a16="http://schemas.microsoft.com/office/drawing/2014/main" id="{E99A7FD0-93C4-317A-1D17-9AD9C2987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495" y="4336224"/>
            <a:ext cx="144260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11/1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C57694-2139-F598-1A42-210C58633040}"/>
              </a:ext>
            </a:extLst>
          </p:cNvPr>
          <p:cNvSpPr txBox="1"/>
          <p:nvPr/>
        </p:nvSpPr>
        <p:spPr>
          <a:xfrm>
            <a:off x="5723238" y="5317524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49ADC8E-92F3-5093-C170-1AEDFD133CBA}"/>
              </a:ext>
            </a:extLst>
          </p:cNvPr>
          <p:cNvCxnSpPr>
            <a:cxnSpLocks/>
          </p:cNvCxnSpPr>
          <p:nvPr/>
        </p:nvCxnSpPr>
        <p:spPr>
          <a:xfrm>
            <a:off x="8607691" y="5449112"/>
            <a:ext cx="2987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911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2025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3212888" y="648099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8584598"/>
              </p:ext>
            </p:extLst>
          </p:nvPr>
        </p:nvGraphicFramePr>
        <p:xfrm>
          <a:off x="160280" y="739904"/>
          <a:ext cx="8839200" cy="243256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NPRR945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PGRR088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RTC+B Market Trials begin on 5/5/2025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4642300"/>
              </p:ext>
            </p:extLst>
          </p:nvPr>
        </p:nvGraphicFramePr>
        <p:xfrm>
          <a:off x="160280" y="3176074"/>
          <a:ext cx="8839200" cy="230428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10/23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RTC+B Stabilization begins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EE148-6B8D-CD45-C358-68A5C2C23D65}"/>
              </a:ext>
            </a:extLst>
          </p:cNvPr>
          <p:cNvSpPr txBox="1"/>
          <p:nvPr/>
        </p:nvSpPr>
        <p:spPr>
          <a:xfrm>
            <a:off x="4254547" y="1242389"/>
            <a:ext cx="370549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5F62EFB-D714-1571-D587-DE9AD37940A4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2F974D47-70AE-8B16-8AFF-79EA315C83EA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D714B-568B-7116-7E19-FFA899FE34D1}"/>
              </a:ext>
            </a:extLst>
          </p:cNvPr>
          <p:cNvSpPr txBox="1"/>
          <p:nvPr/>
        </p:nvSpPr>
        <p:spPr>
          <a:xfrm>
            <a:off x="6073697" y="3708745"/>
            <a:ext cx="136101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NPRR1007-1013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E02350-D7E2-A621-1C4A-E23E54FC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662461"/>
            <a:ext cx="151612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5184D5-02EA-FC5F-62ED-AFCBC03B7EAE}"/>
              </a:ext>
            </a:extLst>
          </p:cNvPr>
          <p:cNvSpPr/>
          <p:nvPr/>
        </p:nvSpPr>
        <p:spPr>
          <a:xfrm>
            <a:off x="3631160" y="4173072"/>
            <a:ext cx="2372720" cy="545913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Closed-loop SCED/LFC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6A88F9-126C-4AFF-A9FE-3DEAAFD04664}"/>
              </a:ext>
            </a:extLst>
          </p:cNvPr>
          <p:cNvSpPr/>
          <p:nvPr/>
        </p:nvSpPr>
        <p:spPr>
          <a:xfrm>
            <a:off x="3636271" y="4864287"/>
            <a:ext cx="2100058" cy="545913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Day-Ahead Market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B7D7C9-1D43-4FBD-CC01-0B92F05044CE}"/>
              </a:ext>
            </a:extLst>
          </p:cNvPr>
          <p:cNvSpPr/>
          <p:nvPr/>
        </p:nvSpPr>
        <p:spPr>
          <a:xfrm>
            <a:off x="1499214" y="4173071"/>
            <a:ext cx="2009862" cy="551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Open-loop RTC SCED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4298ED-6F96-E8BE-6F2A-6A5286DF5E47}"/>
              </a:ext>
            </a:extLst>
          </p:cNvPr>
          <p:cNvSpPr/>
          <p:nvPr/>
        </p:nvSpPr>
        <p:spPr>
          <a:xfrm>
            <a:off x="1332260" y="4864286"/>
            <a:ext cx="2176816" cy="54591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QSE Telemetry Tests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7283F4-E212-A1A9-262F-34411FE2EF9F}"/>
              </a:ext>
            </a:extLst>
          </p:cNvPr>
          <p:cNvSpPr/>
          <p:nvPr/>
        </p:nvSpPr>
        <p:spPr>
          <a:xfrm>
            <a:off x="7576824" y="1676400"/>
            <a:ext cx="1421810" cy="543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F34012-CD28-318A-7E53-C6DD49EAC532}"/>
              </a:ext>
            </a:extLst>
          </p:cNvPr>
          <p:cNvSpPr/>
          <p:nvPr/>
        </p:nvSpPr>
        <p:spPr>
          <a:xfrm>
            <a:off x="7570962" y="2369417"/>
            <a:ext cx="1435608" cy="67858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1F7035C-B54A-C4D7-618B-B21BF6D3D10C}"/>
              </a:ext>
            </a:extLst>
          </p:cNvPr>
          <p:cNvCxnSpPr>
            <a:cxnSpLocks/>
          </p:cNvCxnSpPr>
          <p:nvPr/>
        </p:nvCxnSpPr>
        <p:spPr>
          <a:xfrm>
            <a:off x="8686800" y="1919748"/>
            <a:ext cx="2633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AC5352D-EDBE-C91D-903F-4B02EC421D52}"/>
              </a:ext>
            </a:extLst>
          </p:cNvPr>
          <p:cNvCxnSpPr>
            <a:cxnSpLocks/>
          </p:cNvCxnSpPr>
          <p:nvPr/>
        </p:nvCxnSpPr>
        <p:spPr>
          <a:xfrm>
            <a:off x="8686800" y="2883667"/>
            <a:ext cx="2633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15">
            <a:extLst>
              <a:ext uri="{FF2B5EF4-FFF2-40B4-BE49-F238E27FC236}">
                <a16:creationId xmlns:a16="http://schemas.microsoft.com/office/drawing/2014/main" id="{49811323-921D-3C31-0BF9-B5BAAEAF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6052673"/>
            <a:ext cx="1516120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7B7AC61-A23E-666B-199A-0A157810EB90}"/>
              </a:ext>
            </a:extLst>
          </p:cNvPr>
          <p:cNvSpPr/>
          <p:nvPr/>
        </p:nvSpPr>
        <p:spPr>
          <a:xfrm>
            <a:off x="170460" y="4170056"/>
            <a:ext cx="1228875" cy="551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57DFE9C-A543-6223-A64A-F24A566BE525}"/>
              </a:ext>
            </a:extLst>
          </p:cNvPr>
          <p:cNvSpPr/>
          <p:nvPr/>
        </p:nvSpPr>
        <p:spPr>
          <a:xfrm>
            <a:off x="168116" y="4864286"/>
            <a:ext cx="1089537" cy="54591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0564177-8A7D-0D54-1CE8-2D651421C4FA}"/>
              </a:ext>
            </a:extLst>
          </p:cNvPr>
          <p:cNvCxnSpPr>
            <a:cxnSpLocks/>
          </p:cNvCxnSpPr>
          <p:nvPr/>
        </p:nvCxnSpPr>
        <p:spPr>
          <a:xfrm>
            <a:off x="76200" y="4401672"/>
            <a:ext cx="2633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6C96097-8195-512A-9C55-542ED971519D}"/>
              </a:ext>
            </a:extLst>
          </p:cNvPr>
          <p:cNvCxnSpPr>
            <a:cxnSpLocks/>
          </p:cNvCxnSpPr>
          <p:nvPr/>
        </p:nvCxnSpPr>
        <p:spPr>
          <a:xfrm>
            <a:off x="76200" y="5217235"/>
            <a:ext cx="2633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>
            <a:extLst>
              <a:ext uri="{FF2B5EF4-FFF2-40B4-BE49-F238E27FC236}">
                <a16:creationId xmlns:a16="http://schemas.microsoft.com/office/drawing/2014/main" id="{8C68C5E7-6110-1043-A807-C185F79C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637" y="3172306"/>
            <a:ext cx="1435608" cy="4985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RTC+B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0643D-2073-8F79-87D0-82D2BBC2D9EA}"/>
              </a:ext>
            </a:extLst>
          </p:cNvPr>
          <p:cNvSpPr txBox="1"/>
          <p:nvPr/>
        </p:nvSpPr>
        <p:spPr>
          <a:xfrm>
            <a:off x="6034172" y="3931467"/>
            <a:ext cx="768096" cy="13973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NPRR963</a:t>
            </a:r>
            <a:r>
              <a:rPr kumimoji="0" lang="en-US" sz="7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NPRR1000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NPRR1054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NPRR1058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NPRR1172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NPRR1216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846DDB-5068-A1A0-9AC3-B8FE9DA5BA9A}"/>
              </a:ext>
            </a:extLst>
          </p:cNvPr>
          <p:cNvSpPr txBox="1"/>
          <p:nvPr/>
        </p:nvSpPr>
        <p:spPr>
          <a:xfrm>
            <a:off x="6773411" y="3984702"/>
            <a:ext cx="681892" cy="12495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NPRR1236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NPRR1245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NOGRR211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OBDRR020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OBDRR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052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PGRR118</a:t>
            </a:r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526C8B-9728-07BC-115D-2FA367AF8530}"/>
              </a:ext>
            </a:extLst>
          </p:cNvPr>
          <p:cNvSpPr txBox="1"/>
          <p:nvPr/>
        </p:nvSpPr>
        <p:spPr>
          <a:xfrm>
            <a:off x="7099288" y="3303452"/>
            <a:ext cx="416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D71B230A-1570-ABB5-7E64-53318C74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558" y="5625664"/>
            <a:ext cx="1691639" cy="21544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NPRR963(a) – Portion of NPRR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335025-BCF2-72E5-B929-E9862EC89D4F}"/>
              </a:ext>
            </a:extLst>
          </p:cNvPr>
          <p:cNvSpPr txBox="1"/>
          <p:nvPr/>
        </p:nvSpPr>
        <p:spPr>
          <a:xfrm>
            <a:off x="1257653" y="1234728"/>
            <a:ext cx="370549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97F650-BA2A-6A7F-A8D7-1260E2126797}"/>
              </a:ext>
            </a:extLst>
          </p:cNvPr>
          <p:cNvCxnSpPr>
            <a:cxnSpLocks/>
          </p:cNvCxnSpPr>
          <p:nvPr/>
        </p:nvCxnSpPr>
        <p:spPr>
          <a:xfrm>
            <a:off x="160280" y="1355124"/>
            <a:ext cx="2987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BB6A1F1-B2FF-DA97-B93F-2E326E95D2F0}"/>
              </a:ext>
            </a:extLst>
          </p:cNvPr>
          <p:cNvCxnSpPr>
            <a:cxnSpLocks/>
          </p:cNvCxnSpPr>
          <p:nvPr/>
        </p:nvCxnSpPr>
        <p:spPr>
          <a:xfrm flipH="1">
            <a:off x="228600" y="1600200"/>
            <a:ext cx="3175762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386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44196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Major Projects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A8DA46F-D920-EF31-E17F-D78414C3CDD8}"/>
              </a:ext>
            </a:extLst>
          </p:cNvPr>
          <p:cNvSpPr txBox="1">
            <a:spLocks/>
          </p:cNvSpPr>
          <p:nvPr/>
        </p:nvSpPr>
        <p:spPr>
          <a:xfrm>
            <a:off x="227172" y="3705852"/>
            <a:ext cx="4419600" cy="435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/>
              <a:t>Other Project Highlights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DF0B81-FCA3-88B0-AC04-ECB718E99F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72" y="914400"/>
            <a:ext cx="8916828" cy="23701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A45106-B2AD-5406-2462-B94FE3B11B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91" y="4205540"/>
            <a:ext cx="8916828" cy="147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7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990701"/>
              </p:ext>
            </p:extLst>
          </p:nvPr>
        </p:nvGraphicFramePr>
        <p:xfrm>
          <a:off x="89933" y="1215786"/>
          <a:ext cx="8955921" cy="1146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Incorporate ESR Charging Load Information into ICCP</a:t>
                      </a:r>
                      <a:endParaRPr lang="en-US" sz="11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More time needed to complete IA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432548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543620"/>
              </p:ext>
            </p:extLst>
          </p:nvPr>
        </p:nvGraphicFramePr>
        <p:xfrm>
          <a:off x="3581400" y="99822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978714" y="6033262"/>
            <a:ext cx="3034172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2025 Rank in Business Strategy 	= 4550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2026 Rank in Business Strategy 	= 4720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Rank in Regulatory	=   400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>
                <a:solidFill>
                  <a:schemeClr val="accent1"/>
                </a:solidFill>
              </a:rPr>
              <a:t>Technology Working Group (TWG)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11/21/2024: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12/19/2024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BDB920-CF32-27E2-D5C0-E46F6D6F0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524000"/>
            <a:ext cx="6481101" cy="397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709913</TotalTime>
  <Words>1041</Words>
  <Application>Microsoft Office PowerPoint</Application>
  <PresentationFormat>On-screen Show (4:3)</PresentationFormat>
  <Paragraphs>537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Roboto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Highlights</vt:lpstr>
      <vt:lpstr>2024 Release Targets – Approved NPRRs / SCRs / xGRRs </vt:lpstr>
      <vt:lpstr>2025 Release Targets – Approved NPRRs / SCRs / xGRRs </vt:lpstr>
      <vt:lpstr>Major Projects</vt:lpstr>
      <vt:lpstr>Priority / Rank Recommendations for Revision Requests with Impacts</vt:lpstr>
      <vt:lpstr>Technology Working Group (TWG)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3136</cp:revision>
  <cp:lastPrinted>2024-02-06T15:16:31Z</cp:lastPrinted>
  <dcterms:created xsi:type="dcterms:W3CDTF">2016-01-21T15:20:31Z</dcterms:created>
  <dcterms:modified xsi:type="dcterms:W3CDTF">2024-12-10T18:18:35Z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