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2"/>
  </p:notesMasterIdLst>
  <p:handoutMasterIdLst>
    <p:handoutMasterId r:id="rId13"/>
  </p:handoutMasterIdLst>
  <p:sldIdLst>
    <p:sldId id="268" r:id="rId7"/>
    <p:sldId id="2698" r:id="rId8"/>
    <p:sldId id="2699" r:id="rId9"/>
    <p:sldId id="2700" r:id="rId10"/>
    <p:sldId id="48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AF841F7-8C07-BB5D-903B-88FBBF7ABABF}" name="Webster, Trudi" initials="WT" userId="S::Trudi.Webster@ercot.com::8d3e025b-0265-4fbd-b136-a7bc92c16f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31" autoAdjust="0"/>
  </p:normalViewPr>
  <p:slideViewPr>
    <p:cSldViewPr showGuides="1">
      <p:cViewPr varScale="1">
        <p:scale>
          <a:sx n="98" d="100"/>
          <a:sy n="98" d="100"/>
        </p:scale>
        <p:origin x="189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01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12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4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243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06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1/07/07/AS_Impact_and_Overshoot_Study_Report_v14_Final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4/11/18/ERCOT%20Large%20Load%20Events_PDCWG_19Nov2024.pdf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371600"/>
            <a:ext cx="5105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PGRR122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PLWG</a:t>
            </a:r>
          </a:p>
          <a:p>
            <a:r>
              <a:rPr lang="en-US" sz="1600" b="1">
                <a:solidFill>
                  <a:schemeClr val="tx2"/>
                </a:solidFill>
              </a:rPr>
              <a:t>December 18, </a:t>
            </a:r>
            <a:r>
              <a:rPr lang="en-US" sz="1600" b="1" dirty="0">
                <a:solidFill>
                  <a:schemeClr val="tx2"/>
                </a:solidFill>
              </a:rPr>
              <a:t>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i="1" dirty="0">
              <a:solidFill>
                <a:schemeClr val="tx2"/>
              </a:solidFill>
            </a:endParaRPr>
          </a:p>
          <a:p>
            <a:endParaRPr lang="en-US" sz="2000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Jeff Billo 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ERCOT Operations Planning</a:t>
            </a: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8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9C0B14-DBDC-A2C3-C972-FA921A71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37" y="228600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PGRR122 Background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2961AE-37E7-3AAB-E350-E6357FE88646}"/>
              </a:ext>
            </a:extLst>
          </p:cNvPr>
          <p:cNvSpPr txBox="1"/>
          <p:nvPr/>
        </p:nvSpPr>
        <p:spPr>
          <a:xfrm>
            <a:off x="389918" y="982645"/>
            <a:ext cx="8115302" cy="1223412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Southern Cross Directive 9 Study showed that the loss of 1,488 MW of demand during certain system conditions could cause frequency to exceed 60.6 Hz, which could lead to generator tripping and frequency instability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NPRR1034 approved to limit DC tie exports (and imports) for frequency stability</a:t>
            </a:r>
            <a:endParaRPr lang="en-US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95EBAC-AF39-3C7C-F110-C5EF7E27E773}"/>
              </a:ext>
            </a:extLst>
          </p:cNvPr>
          <p:cNvSpPr txBox="1"/>
          <p:nvPr/>
        </p:nvSpPr>
        <p:spPr>
          <a:xfrm>
            <a:off x="1511523" y="5798809"/>
            <a:ext cx="73609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hlinkClick r:id="rId3"/>
              </a:rPr>
              <a:t>https://www.ercot.com/files/docs/2021/07/07/AS_Impact_and_Overshoot_Study_Report_v14_Final.docx</a:t>
            </a:r>
            <a:r>
              <a:rPr lang="en-US" sz="1100" dirty="0"/>
              <a:t>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B178B41-9DA1-33A2-B2BF-5A837B2D8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056799"/>
              </p:ext>
            </p:extLst>
          </p:nvPr>
        </p:nvGraphicFramePr>
        <p:xfrm>
          <a:off x="599065" y="2340311"/>
          <a:ext cx="7886700" cy="1698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0098">
                  <a:extLst>
                    <a:ext uri="{9D8B030D-6E8A-4147-A177-3AD203B41FA5}">
                      <a16:colId xmlns:a16="http://schemas.microsoft.com/office/drawing/2014/main" val="1588069885"/>
                    </a:ext>
                  </a:extLst>
                </a:gridCol>
                <a:gridCol w="1184582">
                  <a:extLst>
                    <a:ext uri="{9D8B030D-6E8A-4147-A177-3AD203B41FA5}">
                      <a16:colId xmlns:a16="http://schemas.microsoft.com/office/drawing/2014/main" val="1312005726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3400814866"/>
                    </a:ext>
                  </a:extLst>
                </a:gridCol>
                <a:gridCol w="1260295">
                  <a:extLst>
                    <a:ext uri="{9D8B030D-6E8A-4147-A177-3AD203B41FA5}">
                      <a16:colId xmlns:a16="http://schemas.microsoft.com/office/drawing/2014/main" val="1817140939"/>
                    </a:ext>
                  </a:extLst>
                </a:gridCol>
                <a:gridCol w="1894385">
                  <a:extLst>
                    <a:ext uri="{9D8B030D-6E8A-4147-A177-3AD203B41FA5}">
                      <a16:colId xmlns:a16="http://schemas.microsoft.com/office/drawing/2014/main" val="3580115366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dirty="0">
                          <a:effectLst/>
                        </a:rPr>
                        <a:t>Scenario Name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Inertia (GW·s)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dirty="0">
                          <a:effectLst/>
                        </a:rPr>
                        <a:t>Load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dirty="0">
                          <a:effectLst/>
                        </a:rPr>
                        <a:t>(GW)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Wind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(GW)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Synchronous Gen (GW)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3370697"/>
                  </a:ext>
                </a:extLst>
              </a:tr>
              <a:tr h="2162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dirty="0">
                          <a:effectLst/>
                        </a:rPr>
                        <a:t>Scenario 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2509842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Scenario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2721279"/>
                  </a:ext>
                </a:extLst>
              </a:tr>
              <a:tr h="256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Scenario 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881956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Scenario 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37968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Scenario 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29.9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26.9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1700555"/>
                  </a:ext>
                </a:extLst>
              </a:tr>
              <a:tr h="191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Scenario 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27.2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24.2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66268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10EBD90-6889-6645-BBCE-18A36EC7E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05423"/>
              </p:ext>
            </p:extLst>
          </p:nvPr>
        </p:nvGraphicFramePr>
        <p:xfrm>
          <a:off x="599065" y="4254492"/>
          <a:ext cx="7886700" cy="1459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685">
                  <a:extLst>
                    <a:ext uri="{9D8B030D-6E8A-4147-A177-3AD203B41FA5}">
                      <a16:colId xmlns:a16="http://schemas.microsoft.com/office/drawing/2014/main" val="1300806996"/>
                    </a:ext>
                  </a:extLst>
                </a:gridCol>
                <a:gridCol w="996879">
                  <a:extLst>
                    <a:ext uri="{9D8B030D-6E8A-4147-A177-3AD203B41FA5}">
                      <a16:colId xmlns:a16="http://schemas.microsoft.com/office/drawing/2014/main" val="3217996380"/>
                    </a:ext>
                  </a:extLst>
                </a:gridCol>
                <a:gridCol w="1066282">
                  <a:extLst>
                    <a:ext uri="{9D8B030D-6E8A-4147-A177-3AD203B41FA5}">
                      <a16:colId xmlns:a16="http://schemas.microsoft.com/office/drawing/2014/main" val="3226999416"/>
                    </a:ext>
                  </a:extLst>
                </a:gridCol>
                <a:gridCol w="1052086">
                  <a:extLst>
                    <a:ext uri="{9D8B030D-6E8A-4147-A177-3AD203B41FA5}">
                      <a16:colId xmlns:a16="http://schemas.microsoft.com/office/drawing/2014/main" val="1615576875"/>
                    </a:ext>
                  </a:extLst>
                </a:gridCol>
                <a:gridCol w="1137262">
                  <a:extLst>
                    <a:ext uri="{9D8B030D-6E8A-4147-A177-3AD203B41FA5}">
                      <a16:colId xmlns:a16="http://schemas.microsoft.com/office/drawing/2014/main" val="871893881"/>
                    </a:ext>
                  </a:extLst>
                </a:gridCol>
                <a:gridCol w="1220861">
                  <a:extLst>
                    <a:ext uri="{9D8B030D-6E8A-4147-A177-3AD203B41FA5}">
                      <a16:colId xmlns:a16="http://schemas.microsoft.com/office/drawing/2014/main" val="2739064335"/>
                    </a:ext>
                  </a:extLst>
                </a:gridCol>
                <a:gridCol w="1277645">
                  <a:extLst>
                    <a:ext uri="{9D8B030D-6E8A-4147-A177-3AD203B41FA5}">
                      <a16:colId xmlns:a16="http://schemas.microsoft.com/office/drawing/2014/main" val="3607675237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Scenario 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Scenario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Scenario 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Scenario 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Scenario 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Scenario 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548291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Highest Frequency Overshoot (Hz) DR=2.0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60.38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60.47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60.53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6484792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Highest Frequency Overshoot (Hz) DR=0.0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60.42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60.54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60.62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60.73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60.89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3180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46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BA03-3A26-2B85-A762-E28CEE23C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PGRR122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CBDB6F-35E0-DC99-924F-0FED38156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5EEE8-DC2D-29BC-1BE2-E577AE6CDD0D}"/>
              </a:ext>
            </a:extLst>
          </p:cNvPr>
          <p:cNvSpPr txBox="1"/>
          <p:nvPr/>
        </p:nvSpPr>
        <p:spPr>
          <a:xfrm>
            <a:off x="389918" y="838200"/>
            <a:ext cx="8115302" cy="5624617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Problem Statement: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Several Large Load interconnection (LLI) requests that exceed 1,000 MW and multiple areas with smaller LLI that in aggregate exceed 1,000 MW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ERCOT has observed poor voltage ride through capability of Large Loads: </a:t>
            </a:r>
            <a:r>
              <a:rPr lang="en-US" sz="1000" dirty="0">
                <a:cs typeface="Arial"/>
                <a:hlinkClick r:id="rId2"/>
              </a:rPr>
              <a:t>https://www.ercot.com/files/docs/2024/11/18/ERCOT%20Large%20Load%20Events_PDCWG_19Nov2024.pdf</a:t>
            </a:r>
            <a:r>
              <a:rPr lang="en-US" sz="1000" dirty="0">
                <a:cs typeface="Arial"/>
              </a:rPr>
              <a:t> </a:t>
            </a:r>
            <a:endParaRPr lang="en-US" dirty="0">
              <a:cs typeface="Arial"/>
            </a:endParaRP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Southern Cross study showed that there is a frequency stability limit for the amount of demand that can be lost under contingency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Large Loads do not register as an ERCOT Market Participant, so ERCOT cannot curtail them in real-time (like a DC tie)</a:t>
            </a:r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Proposed Solution: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Establish a maximum amount of load (MW) that can be lost under contingency to maintain frequency stability</a:t>
            </a:r>
          </a:p>
          <a:p>
            <a:pPr marL="1171575" lvl="2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Conduct a study to determine maximum loss of load limit</a:t>
            </a:r>
          </a:p>
          <a:p>
            <a:pPr marL="1171575" lvl="2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Based on the Southern Cross study limit of 1,488 MW, and considering a margin to account for system changes, set the limit to be 1,000 MW initially </a:t>
            </a:r>
          </a:p>
        </p:txBody>
      </p:sp>
    </p:spTree>
    <p:extLst>
      <p:ext uri="{BB962C8B-B14F-4D97-AF65-F5344CB8AC3E}">
        <p14:creationId xmlns:p14="http://schemas.microsoft.com/office/powerpoint/2010/main" val="94426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BA03-3A26-2B85-A762-E28CEE23C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Next Steps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CBDB6F-35E0-DC99-924F-0FED38156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5EEE8-DC2D-29BC-1BE2-E577AE6CDD0D}"/>
              </a:ext>
            </a:extLst>
          </p:cNvPr>
          <p:cNvSpPr txBox="1"/>
          <p:nvPr/>
        </p:nvSpPr>
        <p:spPr>
          <a:xfrm>
            <a:off x="389918" y="838200"/>
            <a:ext cx="8115302" cy="761747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DWG Feedback</a:t>
            </a:r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PLWG Feedback</a:t>
            </a:r>
          </a:p>
        </p:txBody>
      </p:sp>
    </p:spTree>
    <p:extLst>
      <p:ext uri="{BB962C8B-B14F-4D97-AF65-F5344CB8AC3E}">
        <p14:creationId xmlns:p14="http://schemas.microsoft.com/office/powerpoint/2010/main" val="57140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2743200"/>
            <a:ext cx="6324600" cy="1219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AEC7"/>
                </a:solidFill>
              </a:rPr>
              <a:t>Questions?</a:t>
            </a:r>
            <a:endParaRPr lang="en-US" sz="24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0633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380</Words>
  <Application>Microsoft Office PowerPoint</Application>
  <PresentationFormat>On-screen Show (4:3)</PresentationFormat>
  <Paragraphs>92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PGRR122 Background</vt:lpstr>
      <vt:lpstr>PGRR122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59</cp:revision>
  <cp:lastPrinted>2016-01-21T20:53:15Z</cp:lastPrinted>
  <dcterms:created xsi:type="dcterms:W3CDTF">2016-01-21T15:20:31Z</dcterms:created>
  <dcterms:modified xsi:type="dcterms:W3CDTF">2024-12-17T21:23:02Z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2024-11-20T17:32:53Z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7981b2ae-185f-4702-8104-ecf6e4ce1802</vt:lpwstr>
  </property>
  <property fmtid="{D5CDD505-2E9C-101B-9397-08002B2CF9AE}" pid="9" name="MSIP_Label_7084cbda-52b8-46fb-a7b7-cb5bd465ed85_ContentBits">
    <vt:lpwstr>0</vt:lpwstr>
  </property>
</Properties>
</file>