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23"/>
  </p:notesMasterIdLst>
  <p:handoutMasterIdLst>
    <p:handoutMasterId r:id="rId24"/>
  </p:handoutMasterIdLst>
  <p:sldIdLst>
    <p:sldId id="445" r:id="rId7"/>
    <p:sldId id="463" r:id="rId8"/>
    <p:sldId id="491" r:id="rId9"/>
    <p:sldId id="608" r:id="rId10"/>
    <p:sldId id="610" r:id="rId11"/>
    <p:sldId id="611" r:id="rId12"/>
    <p:sldId id="599" r:id="rId13"/>
    <p:sldId id="609" r:id="rId14"/>
    <p:sldId id="612" r:id="rId15"/>
    <p:sldId id="592" r:id="rId16"/>
    <p:sldId id="598" r:id="rId17"/>
    <p:sldId id="454" r:id="rId18"/>
    <p:sldId id="464" r:id="rId19"/>
    <p:sldId id="534" r:id="rId20"/>
    <p:sldId id="546" r:id="rId21"/>
    <p:sldId id="548"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0485" autoAdjust="0"/>
  </p:normalViewPr>
  <p:slideViewPr>
    <p:cSldViewPr showGuides="1">
      <p:cViewPr varScale="1">
        <p:scale>
          <a:sx n="113" d="100"/>
          <a:sy n="113" d="100"/>
        </p:scale>
        <p:origin x="522" y="102"/>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oleObject" Target="file:///C:\Users\JFERNANDES\Downloads\RPT.00015933.0000000000000000.20241202.111814411.GIS_Report_November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1" i="0" u="none" strike="noStrike">
                <a:solidFill>
                  <a:srgbClr val="000000"/>
                </a:solidFill>
                <a:latin typeface="Arial"/>
                <a:ea typeface="Arial"/>
                <a:cs typeface="Arial"/>
              </a:defRPr>
            </a:pPr>
            <a:r>
              <a:rPr lang="en-US"/>
              <a:t>Large Generator Monthly Capacity by GIM Milestone plus Project Count, 13-Month Rolling Basis</a:t>
            </a:r>
          </a:p>
        </c:rich>
      </c:tx>
      <c:layout>
        <c:manualLayout>
          <c:xMode val="edge"/>
          <c:yMode val="edge"/>
          <c:x val="0.16427962428263343"/>
          <c:y val="2.735042735042735E-2"/>
        </c:manualLayout>
      </c:layout>
      <c:overlay val="0"/>
    </c:title>
    <c:autoTitleDeleted val="0"/>
    <c:plotArea>
      <c:layout/>
      <c:barChart>
        <c:barDir val="col"/>
        <c:grouping val="stacked"/>
        <c:varyColors val="0"/>
        <c:ser>
          <c:idx val="0"/>
          <c:order val="0"/>
          <c:tx>
            <c:strRef>
              <c:f>'data_GIM Trends_1'!$B$1</c:f>
              <c:strCache>
                <c:ptCount val="1"/>
                <c:pt idx="0">
                  <c:v># Signed Interconnect Agreement</c:v>
                </c:pt>
              </c:strCache>
            </c:strRef>
          </c:tx>
          <c:spPr>
            <a:solidFill>
              <a:srgbClr val="26D07C"/>
            </a:solidFill>
            <a:ln>
              <a:noFill/>
            </a:ln>
          </c:spPr>
          <c:invertIfNegative val="0"/>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Trends_1'!$B$2:$B$14</c:f>
              <c:numCache>
                <c:formatCode>General</c:formatCode>
                <c:ptCount val="13"/>
                <c:pt idx="0">
                  <c:v>375</c:v>
                </c:pt>
                <c:pt idx="1">
                  <c:v>381</c:v>
                </c:pt>
                <c:pt idx="2">
                  <c:v>386</c:v>
                </c:pt>
                <c:pt idx="3">
                  <c:v>391</c:v>
                </c:pt>
                <c:pt idx="4">
                  <c:v>391</c:v>
                </c:pt>
                <c:pt idx="5">
                  <c:v>395</c:v>
                </c:pt>
                <c:pt idx="6">
                  <c:v>408</c:v>
                </c:pt>
                <c:pt idx="7">
                  <c:v>414</c:v>
                </c:pt>
                <c:pt idx="8">
                  <c:v>427</c:v>
                </c:pt>
                <c:pt idx="9">
                  <c:v>437</c:v>
                </c:pt>
                <c:pt idx="10">
                  <c:v>435</c:v>
                </c:pt>
                <c:pt idx="11">
                  <c:v>440</c:v>
                </c:pt>
                <c:pt idx="12">
                  <c:v>449</c:v>
                </c:pt>
              </c:numCache>
            </c:numRef>
          </c:val>
          <c:extLst>
            <c:ext xmlns:c16="http://schemas.microsoft.com/office/drawing/2014/chart" uri="{C3380CC4-5D6E-409C-BE32-E72D297353CC}">
              <c16:uniqueId val="{00000000-50D0-429C-861F-6E5EADB64356}"/>
            </c:ext>
          </c:extLst>
        </c:ser>
        <c:ser>
          <c:idx val="1"/>
          <c:order val="1"/>
          <c:tx>
            <c:strRef>
              <c:f>'data_GIM Trends_1'!$C$1</c:f>
              <c:strCache>
                <c:ptCount val="1"/>
                <c:pt idx="0">
                  <c:v># Completed Full Study</c:v>
                </c:pt>
              </c:strCache>
            </c:strRef>
          </c:tx>
          <c:spPr>
            <a:solidFill>
              <a:srgbClr val="000080"/>
            </a:solidFill>
            <a:ln>
              <a:noFill/>
            </a:ln>
          </c:spPr>
          <c:invertIfNegative val="0"/>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Trends_1'!$C$2:$C$14</c:f>
              <c:numCache>
                <c:formatCode>General</c:formatCode>
                <c:ptCount val="13"/>
                <c:pt idx="0">
                  <c:v>92</c:v>
                </c:pt>
                <c:pt idx="1">
                  <c:v>92</c:v>
                </c:pt>
                <c:pt idx="2">
                  <c:v>95</c:v>
                </c:pt>
                <c:pt idx="3">
                  <c:v>102</c:v>
                </c:pt>
                <c:pt idx="4">
                  <c:v>101</c:v>
                </c:pt>
                <c:pt idx="5">
                  <c:v>112</c:v>
                </c:pt>
                <c:pt idx="6">
                  <c:v>125</c:v>
                </c:pt>
                <c:pt idx="7">
                  <c:v>140</c:v>
                </c:pt>
                <c:pt idx="8">
                  <c:v>158</c:v>
                </c:pt>
                <c:pt idx="9">
                  <c:v>152</c:v>
                </c:pt>
                <c:pt idx="10">
                  <c:v>158</c:v>
                </c:pt>
                <c:pt idx="11">
                  <c:v>159</c:v>
                </c:pt>
                <c:pt idx="12">
                  <c:v>156</c:v>
                </c:pt>
              </c:numCache>
            </c:numRef>
          </c:val>
          <c:extLst>
            <c:ext xmlns:c16="http://schemas.microsoft.com/office/drawing/2014/chart" uri="{C3380CC4-5D6E-409C-BE32-E72D297353CC}">
              <c16:uniqueId val="{00000001-50D0-429C-861F-6E5EADB64356}"/>
            </c:ext>
          </c:extLst>
        </c:ser>
        <c:ser>
          <c:idx val="2"/>
          <c:order val="2"/>
          <c:tx>
            <c:strRef>
              <c:f>'data_GIM Trends_1'!$D$1</c:f>
              <c:strCache>
                <c:ptCount val="1"/>
                <c:pt idx="0">
                  <c:v># in Full Study</c:v>
                </c:pt>
              </c:strCache>
            </c:strRef>
          </c:tx>
          <c:spPr>
            <a:solidFill>
              <a:srgbClr val="00AEC7"/>
            </a:solidFill>
            <a:ln>
              <a:noFill/>
            </a:ln>
          </c:spPr>
          <c:invertIfNegative val="0"/>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Trends_1'!$D$2:$D$14</c:f>
              <c:numCache>
                <c:formatCode>General</c:formatCode>
                <c:ptCount val="13"/>
                <c:pt idx="0">
                  <c:v>961</c:v>
                </c:pt>
                <c:pt idx="1">
                  <c:v>974</c:v>
                </c:pt>
                <c:pt idx="2">
                  <c:v>1011</c:v>
                </c:pt>
                <c:pt idx="3">
                  <c:v>1023</c:v>
                </c:pt>
                <c:pt idx="4">
                  <c:v>1035</c:v>
                </c:pt>
                <c:pt idx="5">
                  <c:v>1025</c:v>
                </c:pt>
                <c:pt idx="6">
                  <c:v>1023</c:v>
                </c:pt>
                <c:pt idx="7">
                  <c:v>1023</c:v>
                </c:pt>
                <c:pt idx="8">
                  <c:v>1033</c:v>
                </c:pt>
                <c:pt idx="9">
                  <c:v>1057</c:v>
                </c:pt>
                <c:pt idx="10">
                  <c:v>1050</c:v>
                </c:pt>
                <c:pt idx="11">
                  <c:v>1039</c:v>
                </c:pt>
                <c:pt idx="12">
                  <c:v>1070</c:v>
                </c:pt>
              </c:numCache>
            </c:numRef>
          </c:val>
          <c:extLst>
            <c:ext xmlns:c16="http://schemas.microsoft.com/office/drawing/2014/chart" uri="{C3380CC4-5D6E-409C-BE32-E72D297353CC}">
              <c16:uniqueId val="{00000002-50D0-429C-861F-6E5EADB64356}"/>
            </c:ext>
          </c:extLst>
        </c:ser>
        <c:ser>
          <c:idx val="3"/>
          <c:order val="3"/>
          <c:tx>
            <c:strRef>
              <c:f>'data_GIM Trends_1'!$E$1</c:f>
              <c:strCache>
                <c:ptCount val="1"/>
                <c:pt idx="0">
                  <c:v># Screening Study Complete</c:v>
                </c:pt>
              </c:strCache>
            </c:strRef>
          </c:tx>
          <c:spPr>
            <a:solidFill>
              <a:srgbClr val="FEDD00"/>
            </a:solidFill>
            <a:ln>
              <a:noFill/>
            </a:ln>
          </c:spPr>
          <c:invertIfNegative val="0"/>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Trends_1'!$E$2:$E$14</c:f>
              <c:numCache>
                <c:formatCode>General</c:formatCode>
                <c:ptCount val="13"/>
                <c:pt idx="0">
                  <c:v>99</c:v>
                </c:pt>
                <c:pt idx="1">
                  <c:v>116</c:v>
                </c:pt>
                <c:pt idx="2">
                  <c:v>133</c:v>
                </c:pt>
                <c:pt idx="3">
                  <c:v>132</c:v>
                </c:pt>
                <c:pt idx="4">
                  <c:v>100</c:v>
                </c:pt>
                <c:pt idx="5">
                  <c:v>115</c:v>
                </c:pt>
                <c:pt idx="6">
                  <c:v>129</c:v>
                </c:pt>
                <c:pt idx="7">
                  <c:v>137</c:v>
                </c:pt>
                <c:pt idx="8">
                  <c:v>136</c:v>
                </c:pt>
                <c:pt idx="9">
                  <c:v>140</c:v>
                </c:pt>
                <c:pt idx="10">
                  <c:v>140</c:v>
                </c:pt>
                <c:pt idx="11">
                  <c:v>127</c:v>
                </c:pt>
                <c:pt idx="12">
                  <c:v>126</c:v>
                </c:pt>
              </c:numCache>
            </c:numRef>
          </c:val>
          <c:extLst>
            <c:ext xmlns:c16="http://schemas.microsoft.com/office/drawing/2014/chart" uri="{C3380CC4-5D6E-409C-BE32-E72D297353CC}">
              <c16:uniqueId val="{00000003-50D0-429C-861F-6E5EADB64356}"/>
            </c:ext>
          </c:extLst>
        </c:ser>
        <c:ser>
          <c:idx val="4"/>
          <c:order val="4"/>
          <c:tx>
            <c:strRef>
              <c:f>'data_GIM Trends_1'!$F$1</c:f>
              <c:strCache>
                <c:ptCount val="1"/>
                <c:pt idx="0">
                  <c:v># Initial Screening study</c:v>
                </c:pt>
              </c:strCache>
            </c:strRef>
          </c:tx>
          <c:spPr>
            <a:solidFill>
              <a:srgbClr val="890C58"/>
            </a:solidFill>
            <a:ln>
              <a:noFill/>
            </a:ln>
          </c:spPr>
          <c:invertIfNegative val="0"/>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Trends_1'!$F$2:$F$14</c:f>
              <c:numCache>
                <c:formatCode>General</c:formatCode>
                <c:ptCount val="13"/>
                <c:pt idx="0">
                  <c:v>55</c:v>
                </c:pt>
                <c:pt idx="1">
                  <c:v>39</c:v>
                </c:pt>
                <c:pt idx="2">
                  <c:v>35</c:v>
                </c:pt>
                <c:pt idx="3">
                  <c:v>65</c:v>
                </c:pt>
                <c:pt idx="4">
                  <c:v>80</c:v>
                </c:pt>
                <c:pt idx="5">
                  <c:v>58</c:v>
                </c:pt>
                <c:pt idx="6">
                  <c:v>48</c:v>
                </c:pt>
                <c:pt idx="7">
                  <c:v>20</c:v>
                </c:pt>
                <c:pt idx="8">
                  <c:v>27</c:v>
                </c:pt>
                <c:pt idx="9">
                  <c:v>24</c:v>
                </c:pt>
                <c:pt idx="10">
                  <c:v>21</c:v>
                </c:pt>
                <c:pt idx="11">
                  <c:v>28</c:v>
                </c:pt>
                <c:pt idx="12">
                  <c:v>21</c:v>
                </c:pt>
              </c:numCache>
            </c:numRef>
          </c:val>
          <c:extLst>
            <c:ext xmlns:c16="http://schemas.microsoft.com/office/drawing/2014/chart" uri="{C3380CC4-5D6E-409C-BE32-E72D297353CC}">
              <c16:uniqueId val="{00000004-50D0-429C-861F-6E5EADB64356}"/>
            </c:ext>
          </c:extLst>
        </c:ser>
        <c:dLbls>
          <c:showLegendKey val="0"/>
          <c:showVal val="0"/>
          <c:showCatName val="0"/>
          <c:showSerName val="0"/>
          <c:showPercent val="0"/>
          <c:showBubbleSize val="0"/>
        </c:dLbls>
        <c:gapWidth val="150"/>
        <c:overlap val="100"/>
        <c:axId val="1200363311"/>
        <c:axId val="2"/>
      </c:barChart>
      <c:lineChart>
        <c:grouping val="standard"/>
        <c:varyColors val="0"/>
        <c:ser>
          <c:idx val="5"/>
          <c:order val="5"/>
          <c:tx>
            <c:strRef>
              <c:f>'data_GIM Trends_1'!$G$1</c:f>
              <c:strCache>
                <c:ptCount val="1"/>
                <c:pt idx="0">
                  <c:v>GW  Capacity</c:v>
                </c:pt>
              </c:strCache>
            </c:strRef>
          </c:tx>
          <c:spPr>
            <a:ln w="0">
              <a:solidFill>
                <a:srgbClr val="000000"/>
              </a:solidFill>
              <a:prstDash val="solid"/>
            </a:ln>
          </c:spPr>
          <c:marker>
            <c:symbol val="circle"/>
            <c:size val="6"/>
            <c:spPr>
              <a:solidFill>
                <a:srgbClr val="000000"/>
              </a:solidFill>
              <a:ln>
                <a:noFill/>
              </a:ln>
            </c:spPr>
          </c:marker>
          <c:cat>
            <c:strRef>
              <c:f>'data_GIM Trends_1'!$A$2:$A$14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Trends_1'!$G$2:$G$14</c:f>
              <c:numCache>
                <c:formatCode>General</c:formatCode>
                <c:ptCount val="13"/>
                <c:pt idx="0">
                  <c:v>317.25069999999999</c:v>
                </c:pt>
                <c:pt idx="1">
                  <c:v>324.66574000000003</c:v>
                </c:pt>
                <c:pt idx="2">
                  <c:v>335.16365999999999</c:v>
                </c:pt>
                <c:pt idx="3">
                  <c:v>347.86002999999999</c:v>
                </c:pt>
                <c:pt idx="4">
                  <c:v>348.99540000000002</c:v>
                </c:pt>
                <c:pt idx="5">
                  <c:v>348.07265000000001</c:v>
                </c:pt>
                <c:pt idx="6">
                  <c:v>354.63765999999998</c:v>
                </c:pt>
                <c:pt idx="7">
                  <c:v>350.32389000000001</c:v>
                </c:pt>
                <c:pt idx="8">
                  <c:v>363.95542999999998</c:v>
                </c:pt>
                <c:pt idx="9">
                  <c:v>370.60442</c:v>
                </c:pt>
                <c:pt idx="10">
                  <c:v>370.96332999999998</c:v>
                </c:pt>
                <c:pt idx="11">
                  <c:v>369.82821999999999</c:v>
                </c:pt>
                <c:pt idx="12">
                  <c:v>377.02992</c:v>
                </c:pt>
              </c:numCache>
            </c:numRef>
          </c:val>
          <c:smooth val="0"/>
          <c:extLst>
            <c:ext xmlns:c16="http://schemas.microsoft.com/office/drawing/2014/chart" uri="{C3380CC4-5D6E-409C-BE32-E72D297353CC}">
              <c16:uniqueId val="{00000005-50D0-429C-861F-6E5EADB64356}"/>
            </c:ext>
          </c:extLst>
        </c:ser>
        <c:dLbls>
          <c:showLegendKey val="0"/>
          <c:showVal val="0"/>
          <c:showCatName val="0"/>
          <c:showSerName val="0"/>
          <c:showPercent val="0"/>
          <c:showBubbleSize val="0"/>
        </c:dLbls>
        <c:marker val="1"/>
        <c:smooth val="0"/>
        <c:axId val="1"/>
        <c:axId val="3"/>
      </c:lineChart>
      <c:catAx>
        <c:axId val="1200363311"/>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200363311"/>
        <c:crosses val="autoZero"/>
        <c:crossBetween val="between"/>
        <c:majorUnit val="200"/>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title>
          <c:tx>
            <c:rich>
              <a:bodyPr rot="5400000" vert="horz"/>
              <a:lstStyle/>
              <a:p>
                <a:pPr>
                  <a:defRPr sz="800" b="1" i="0" u="none" strike="noStrike">
                    <a:solidFill>
                      <a:srgbClr val="0066CC"/>
                    </a:solidFill>
                    <a:latin typeface="Arial"/>
                    <a:ea typeface="Arial"/>
                    <a:cs typeface="Arial"/>
                  </a:defRPr>
                </a:pPr>
                <a:r>
                  <a:rPr lang="en-US"/>
                  <a:t>GW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majorUnit val="45"/>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a:solidFill>
                  <a:srgbClr val="000000"/>
                </a:solidFill>
                <a:latin typeface="Arial"/>
                <a:ea typeface="Arial"/>
                <a:cs typeface="Arial"/>
              </a:defRPr>
            </a:pPr>
            <a:r>
              <a:rPr lang="en-US"/>
              <a:t>Small Generator Monthly Capacity by GIM Milestone plus Project Count, 13-Month Rolling Basis</a:t>
            </a:r>
          </a:p>
        </c:rich>
      </c:tx>
      <c:overlay val="0"/>
    </c:title>
    <c:autoTitleDeleted val="0"/>
    <c:plotArea>
      <c:layout/>
      <c:barChart>
        <c:barDir val="col"/>
        <c:grouping val="stacked"/>
        <c:varyColors val="0"/>
        <c:ser>
          <c:idx val="0"/>
          <c:order val="0"/>
          <c:tx>
            <c:strRef>
              <c:f>'data_GIM Trends_3'!$B$1</c:f>
              <c:strCache>
                <c:ptCount val="1"/>
                <c:pt idx="0">
                  <c:v># Not Model Ready</c:v>
                </c:pt>
              </c:strCache>
            </c:strRef>
          </c:tx>
          <c:spPr>
            <a:pattFill prst="wdUpDiag">
              <a:fgClr>
                <a:srgbClr val="26D07C"/>
              </a:fgClr>
              <a:bgClr>
                <a:srgbClr val="26D07C"/>
              </a:bgClr>
            </a:pattFill>
            <a:ln>
              <a:noFill/>
            </a:ln>
          </c:spPr>
          <c:invertIfNegative val="0"/>
          <c:cat>
            <c:strRef>
              <c:f>'data_GIM Trends_3'!$A$2:$A$14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Trends_3'!$B$2:$B$14</c:f>
              <c:numCache>
                <c:formatCode>General</c:formatCode>
                <c:ptCount val="13"/>
                <c:pt idx="0">
                  <c:v>44</c:v>
                </c:pt>
                <c:pt idx="1">
                  <c:v>41</c:v>
                </c:pt>
                <c:pt idx="2">
                  <c:v>42</c:v>
                </c:pt>
                <c:pt idx="3">
                  <c:v>43</c:v>
                </c:pt>
                <c:pt idx="4">
                  <c:v>39</c:v>
                </c:pt>
                <c:pt idx="5">
                  <c:v>42</c:v>
                </c:pt>
                <c:pt idx="6">
                  <c:v>39</c:v>
                </c:pt>
                <c:pt idx="7">
                  <c:v>34</c:v>
                </c:pt>
                <c:pt idx="8">
                  <c:v>31</c:v>
                </c:pt>
                <c:pt idx="9">
                  <c:v>27</c:v>
                </c:pt>
                <c:pt idx="10">
                  <c:v>29</c:v>
                </c:pt>
                <c:pt idx="11">
                  <c:v>35</c:v>
                </c:pt>
                <c:pt idx="12">
                  <c:v>33</c:v>
                </c:pt>
              </c:numCache>
            </c:numRef>
          </c:val>
          <c:extLst>
            <c:ext xmlns:c16="http://schemas.microsoft.com/office/drawing/2014/chart" uri="{C3380CC4-5D6E-409C-BE32-E72D297353CC}">
              <c16:uniqueId val="{00000000-41CD-427D-8152-A1314CD5E602}"/>
            </c:ext>
          </c:extLst>
        </c:ser>
        <c:ser>
          <c:idx val="1"/>
          <c:order val="1"/>
          <c:tx>
            <c:strRef>
              <c:f>'data_GIM Trends_3'!$C$1</c:f>
              <c:strCache>
                <c:ptCount val="1"/>
                <c:pt idx="0">
                  <c:v># Model Ready</c:v>
                </c:pt>
              </c:strCache>
            </c:strRef>
          </c:tx>
          <c:spPr>
            <a:solidFill>
              <a:srgbClr val="003865"/>
            </a:solidFill>
            <a:ln>
              <a:noFill/>
            </a:ln>
          </c:spPr>
          <c:invertIfNegative val="0"/>
          <c:cat>
            <c:strRef>
              <c:f>'data_GIM Trends_3'!$A$2:$A$14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Trends_3'!$C$2:$C$14</c:f>
              <c:numCache>
                <c:formatCode>General</c:formatCode>
                <c:ptCount val="13"/>
                <c:pt idx="0">
                  <c:v>30</c:v>
                </c:pt>
                <c:pt idx="1">
                  <c:v>28</c:v>
                </c:pt>
                <c:pt idx="2">
                  <c:v>29</c:v>
                </c:pt>
                <c:pt idx="3">
                  <c:v>27</c:v>
                </c:pt>
                <c:pt idx="4">
                  <c:v>29</c:v>
                </c:pt>
                <c:pt idx="5">
                  <c:v>33</c:v>
                </c:pt>
                <c:pt idx="6">
                  <c:v>41</c:v>
                </c:pt>
                <c:pt idx="7">
                  <c:v>44</c:v>
                </c:pt>
                <c:pt idx="8">
                  <c:v>46</c:v>
                </c:pt>
                <c:pt idx="9">
                  <c:v>49</c:v>
                </c:pt>
                <c:pt idx="10">
                  <c:v>48</c:v>
                </c:pt>
                <c:pt idx="11">
                  <c:v>44</c:v>
                </c:pt>
                <c:pt idx="12">
                  <c:v>48</c:v>
                </c:pt>
              </c:numCache>
            </c:numRef>
          </c:val>
          <c:extLst>
            <c:ext xmlns:c16="http://schemas.microsoft.com/office/drawing/2014/chart" uri="{C3380CC4-5D6E-409C-BE32-E72D297353CC}">
              <c16:uniqueId val="{00000001-41CD-427D-8152-A1314CD5E602}"/>
            </c:ext>
          </c:extLst>
        </c:ser>
        <c:dLbls>
          <c:showLegendKey val="0"/>
          <c:showVal val="0"/>
          <c:showCatName val="0"/>
          <c:showSerName val="0"/>
          <c:showPercent val="0"/>
          <c:showBubbleSize val="0"/>
        </c:dLbls>
        <c:gapWidth val="150"/>
        <c:overlap val="100"/>
        <c:axId val="1200354671"/>
        <c:axId val="2"/>
      </c:barChart>
      <c:lineChart>
        <c:grouping val="stacked"/>
        <c:varyColors val="0"/>
        <c:ser>
          <c:idx val="2"/>
          <c:order val="2"/>
          <c:tx>
            <c:strRef>
              <c:f>'data_GIM Trends_3'!$D$1</c:f>
              <c:strCache>
                <c:ptCount val="1"/>
                <c:pt idx="0">
                  <c:v>MW Capacity</c:v>
                </c:pt>
              </c:strCache>
            </c:strRef>
          </c:tx>
          <c:spPr>
            <a:ln w="0">
              <a:solidFill>
                <a:srgbClr val="5B6770"/>
              </a:solidFill>
              <a:prstDash val="solid"/>
            </a:ln>
          </c:spPr>
          <c:marker>
            <c:symbol val="circle"/>
            <c:size val="6"/>
            <c:spPr>
              <a:solidFill>
                <a:srgbClr val="5B6770"/>
              </a:solidFill>
              <a:ln>
                <a:noFill/>
              </a:ln>
            </c:spPr>
          </c:marker>
          <c:cat>
            <c:strRef>
              <c:f>'data_GIM Trends_3'!$A$2:$A$14</c:f>
              <c:strCache>
                <c:ptCount val="13"/>
                <c:pt idx="0">
                  <c:v>Nov-23</c:v>
                </c:pt>
                <c:pt idx="1">
                  <c:v>Dec-23</c:v>
                </c:pt>
                <c:pt idx="2">
                  <c:v>Jan-24</c:v>
                </c:pt>
                <c:pt idx="3">
                  <c:v>Feb-24</c:v>
                </c:pt>
                <c:pt idx="4">
                  <c:v>Mar-24</c:v>
                </c:pt>
                <c:pt idx="5">
                  <c:v>Apr-24</c:v>
                </c:pt>
                <c:pt idx="6">
                  <c:v>May-24</c:v>
                </c:pt>
                <c:pt idx="7">
                  <c:v>Jun-24</c:v>
                </c:pt>
                <c:pt idx="8">
                  <c:v>Jul-24</c:v>
                </c:pt>
                <c:pt idx="9">
                  <c:v>Aug-24</c:v>
                </c:pt>
                <c:pt idx="10">
                  <c:v>Sep-24</c:v>
                </c:pt>
                <c:pt idx="11">
                  <c:v>Oct-24</c:v>
                </c:pt>
                <c:pt idx="12">
                  <c:v>Nov-24</c:v>
                </c:pt>
              </c:strCache>
            </c:strRef>
          </c:cat>
          <c:val>
            <c:numRef>
              <c:f>'data_GIM Trends_3'!$D$2:$D$14</c:f>
              <c:numCache>
                <c:formatCode>General</c:formatCode>
                <c:ptCount val="13"/>
                <c:pt idx="0">
                  <c:v>701.31</c:v>
                </c:pt>
                <c:pt idx="1">
                  <c:v>651.14</c:v>
                </c:pt>
                <c:pt idx="2">
                  <c:v>670.99</c:v>
                </c:pt>
                <c:pt idx="3">
                  <c:v>660.94</c:v>
                </c:pt>
                <c:pt idx="4">
                  <c:v>641.11</c:v>
                </c:pt>
                <c:pt idx="5">
                  <c:v>705.33</c:v>
                </c:pt>
                <c:pt idx="6">
                  <c:v>745.73</c:v>
                </c:pt>
                <c:pt idx="7">
                  <c:v>725.74</c:v>
                </c:pt>
                <c:pt idx="8">
                  <c:v>715.94</c:v>
                </c:pt>
                <c:pt idx="9">
                  <c:v>708.34</c:v>
                </c:pt>
                <c:pt idx="10">
                  <c:v>725.62</c:v>
                </c:pt>
                <c:pt idx="11">
                  <c:v>745.8</c:v>
                </c:pt>
                <c:pt idx="12">
                  <c:v>755.62</c:v>
                </c:pt>
              </c:numCache>
            </c:numRef>
          </c:val>
          <c:smooth val="0"/>
          <c:extLst>
            <c:ext xmlns:c16="http://schemas.microsoft.com/office/drawing/2014/chart" uri="{C3380CC4-5D6E-409C-BE32-E72D297353CC}">
              <c16:uniqueId val="{00000002-41CD-427D-8152-A1314CD5E602}"/>
            </c:ext>
          </c:extLst>
        </c:ser>
        <c:dLbls>
          <c:showLegendKey val="0"/>
          <c:showVal val="0"/>
          <c:showCatName val="0"/>
          <c:showSerName val="0"/>
          <c:showPercent val="0"/>
          <c:showBubbleSize val="0"/>
        </c:dLbls>
        <c:marker val="1"/>
        <c:smooth val="0"/>
        <c:axId val="1"/>
        <c:axId val="3"/>
      </c:lineChart>
      <c:catAx>
        <c:axId val="1200354671"/>
        <c:scaling>
          <c:orientation val="minMax"/>
        </c:scaling>
        <c:delete val="0"/>
        <c:axPos val="b"/>
        <c:title>
          <c:tx>
            <c:rich>
              <a:bodyPr/>
              <a:lstStyle/>
              <a:p>
                <a:pPr>
                  <a:defRPr sz="800" b="1" i="0" u="none" strike="noStrike">
                    <a:solidFill>
                      <a:srgbClr val="000000"/>
                    </a:solidFill>
                    <a:latin typeface="Arial"/>
                    <a:ea typeface="Arial"/>
                    <a:cs typeface="Arial"/>
                  </a:defRPr>
                </a:pPr>
                <a:r>
                  <a:rPr lang="en-US"/>
                  <a:t> </a:t>
                </a:r>
              </a:p>
            </c:rich>
          </c:tx>
          <c:overlay val="0"/>
        </c:title>
        <c:numFmt formatCode="General" sourceLinked="1"/>
        <c:majorTickMark val="none"/>
        <c:minorTickMark val="none"/>
        <c:tickLblPos val="low"/>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2"/>
        <c:crosses val="autoZero"/>
        <c:auto val="0"/>
        <c:lblAlgn val="ctr"/>
        <c:lblOffset val="100"/>
        <c:noMultiLvlLbl val="0"/>
      </c:catAx>
      <c:valAx>
        <c:axId val="2"/>
        <c:scaling>
          <c:orientation val="minMax"/>
          <c:min val="0"/>
        </c:scaling>
        <c:delete val="0"/>
        <c:axPos val="l"/>
        <c:majorGridlines>
          <c:spPr>
            <a:ln w="0">
              <a:solidFill>
                <a:srgbClr val="CCCCCC"/>
              </a:solidFill>
              <a:prstDash val="solid"/>
            </a:ln>
          </c:spPr>
        </c:majorGridlines>
        <c:title>
          <c:tx>
            <c:rich>
              <a:bodyPr/>
              <a:lstStyle/>
              <a:p>
                <a:pPr>
                  <a:defRPr sz="800" b="1" i="0" u="none" strike="noStrike">
                    <a:solidFill>
                      <a:srgbClr val="000000"/>
                    </a:solidFill>
                    <a:latin typeface="Arial"/>
                    <a:ea typeface="Arial"/>
                    <a:cs typeface="Arial"/>
                  </a:defRPr>
                </a:pPr>
                <a:r>
                  <a:rPr lang="en-US"/>
                  <a:t>Project Count</a:t>
                </a:r>
              </a:p>
            </c:rich>
          </c:tx>
          <c:overlay val="0"/>
        </c:title>
        <c:numFmt formatCode="#,##0" sourceLinked="0"/>
        <c:majorTickMark val="none"/>
        <c:minorTickMark val="none"/>
        <c:tickLblPos val="nextTo"/>
        <c:spPr>
          <a:ln w="0">
            <a:solidFill>
              <a:srgbClr val="000000"/>
            </a:solidFill>
            <a:prstDash val="solid"/>
          </a:ln>
        </c:spPr>
        <c:txPr>
          <a:bodyPr/>
          <a:lstStyle/>
          <a:p>
            <a:pPr>
              <a:defRPr sz="800" b="0" i="0" u="none" strike="noStrike">
                <a:solidFill>
                  <a:srgbClr val="000000"/>
                </a:solidFill>
                <a:latin typeface="Arial"/>
                <a:ea typeface="Arial"/>
                <a:cs typeface="Arial"/>
              </a:defRPr>
            </a:pPr>
            <a:endParaRPr lang="en-US"/>
          </a:p>
        </c:txPr>
        <c:crossAx val="1200354671"/>
        <c:crosses val="autoZero"/>
        <c:crossBetween val="between"/>
      </c:valAx>
      <c:catAx>
        <c:axId val="1"/>
        <c:scaling>
          <c:orientation val="minMax"/>
        </c:scaling>
        <c:delete val="1"/>
        <c:axPos val="b"/>
        <c:numFmt formatCode="General" sourceLinked="1"/>
        <c:majorTickMark val="out"/>
        <c:minorTickMark val="none"/>
        <c:tickLblPos val="nextTo"/>
        <c:crossAx val="3"/>
        <c:crosses val="autoZero"/>
        <c:auto val="0"/>
        <c:lblAlgn val="ctr"/>
        <c:lblOffset val="100"/>
        <c:noMultiLvlLbl val="0"/>
      </c:catAx>
      <c:valAx>
        <c:axId val="3"/>
        <c:scaling>
          <c:orientation val="minMax"/>
          <c:min val="0"/>
        </c:scaling>
        <c:delete val="0"/>
        <c:axPos val="r"/>
        <c:title>
          <c:tx>
            <c:rich>
              <a:bodyPr rot="5400000" vert="horz"/>
              <a:lstStyle/>
              <a:p>
                <a:pPr>
                  <a:defRPr sz="800" b="1" i="0" u="none" strike="noStrike">
                    <a:solidFill>
                      <a:srgbClr val="0066CC"/>
                    </a:solidFill>
                    <a:latin typeface="Arial"/>
                    <a:ea typeface="Arial"/>
                    <a:cs typeface="Arial"/>
                  </a:defRPr>
                </a:pPr>
                <a:r>
                  <a:rPr lang="en-US"/>
                  <a:t>MW Capacity </a:t>
                </a:r>
              </a:p>
            </c:rich>
          </c:tx>
          <c:overlay val="0"/>
        </c:title>
        <c:numFmt formatCode="#,##0" sourceLinked="0"/>
        <c:majorTickMark val="none"/>
        <c:minorTickMark val="none"/>
        <c:tickLblPos val="nextTo"/>
        <c:spPr>
          <a:ln w="0">
            <a:solidFill>
              <a:srgbClr val="99CCFF"/>
            </a:solidFill>
            <a:prstDash val="solid"/>
          </a:ln>
        </c:spPr>
        <c:txPr>
          <a:bodyPr/>
          <a:lstStyle/>
          <a:p>
            <a:pPr>
              <a:defRPr sz="800" b="0" i="0" u="none" strike="noStrike">
                <a:solidFill>
                  <a:srgbClr val="0066CC"/>
                </a:solidFill>
                <a:latin typeface="Arial"/>
                <a:ea typeface="Arial"/>
                <a:cs typeface="Arial"/>
              </a:defRPr>
            </a:pPr>
            <a:endParaRPr lang="en-US"/>
          </a:p>
        </c:txPr>
        <c:crossAx val="1"/>
        <c:crosses val="max"/>
        <c:crossBetween val="between"/>
      </c:valAx>
      <c:spPr>
        <a:noFill/>
      </c:spPr>
    </c:plotArea>
    <c:legend>
      <c:legendPos val="b"/>
      <c:overlay val="0"/>
      <c:spPr>
        <a:noFill/>
        <a:ln>
          <a:noFill/>
        </a:ln>
      </c:spPr>
      <c:txPr>
        <a:bodyPr/>
        <a:lstStyle/>
        <a:p>
          <a:pPr>
            <a:defRPr sz="800" b="0" i="0" u="none" strike="noStrike">
              <a:solidFill>
                <a:srgbClr val="000000"/>
              </a:solidFill>
              <a:latin typeface="Arial"/>
              <a:ea typeface="Arial"/>
              <a:cs typeface="Arial"/>
            </a:defRPr>
          </a:pPr>
          <a:endParaRPr lang="en-US"/>
        </a:p>
      </c:txPr>
    </c:legend>
    <c:plotVisOnly val="0"/>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12/18/2024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12/18/2024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349141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www.ercot.com/gridinfo/transmission/opsys-change-schedul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hyperlink" Target="mailto:CommissioningRequests@ercot.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Jenifer Fernandes</a:t>
            </a:r>
          </a:p>
          <a:p>
            <a:endParaRPr lang="en-US" dirty="0"/>
          </a:p>
          <a:p>
            <a:r>
              <a:rPr lang="en-US" dirty="0"/>
              <a:t>ERCOT</a:t>
            </a:r>
          </a:p>
          <a:p>
            <a:r>
              <a:rPr lang="en-US" dirty="0"/>
              <a:t>Resource Integration Working Group</a:t>
            </a:r>
            <a:r>
              <a:rPr lang="en-US" b="1" dirty="0"/>
              <a:t> </a:t>
            </a:r>
          </a:p>
          <a:p>
            <a:r>
              <a:rPr lang="en-US" dirty="0"/>
              <a:t>December 19</a:t>
            </a:r>
            <a:r>
              <a:rPr lang="en-US" baseline="30000" dirty="0"/>
              <a:t>th</a:t>
            </a:r>
            <a:r>
              <a:rPr lang="en-US" dirty="0"/>
              <a:t>, 2024</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5A32C-E3AA-3988-2EE1-41E106A4B366}"/>
              </a:ext>
            </a:extLst>
          </p:cNvPr>
          <p:cNvSpPr>
            <a:spLocks noGrp="1"/>
          </p:cNvSpPr>
          <p:nvPr>
            <p:ph type="title"/>
          </p:nvPr>
        </p:nvSpPr>
        <p:spPr/>
        <p:txBody>
          <a:bodyPr/>
          <a:lstStyle/>
          <a:p>
            <a:r>
              <a:rPr lang="en-US" dirty="0"/>
              <a:t>Generation Interconnection Requests</a:t>
            </a:r>
          </a:p>
        </p:txBody>
      </p:sp>
      <p:sp>
        <p:nvSpPr>
          <p:cNvPr id="4" name="Slide Number Placeholder 3">
            <a:extLst>
              <a:ext uri="{FF2B5EF4-FFF2-40B4-BE49-F238E27FC236}">
                <a16:creationId xmlns:a16="http://schemas.microsoft.com/office/drawing/2014/main" id="{378FD480-C22C-3D19-9804-10A56035B2EE}"/>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7" name="TextBox 6">
            <a:extLst>
              <a:ext uri="{FF2B5EF4-FFF2-40B4-BE49-F238E27FC236}">
                <a16:creationId xmlns:a16="http://schemas.microsoft.com/office/drawing/2014/main" id="{5B5CFE88-D136-6A23-6BF2-65584D6957EA}"/>
              </a:ext>
            </a:extLst>
          </p:cNvPr>
          <p:cNvSpPr txBox="1"/>
          <p:nvPr/>
        </p:nvSpPr>
        <p:spPr>
          <a:xfrm>
            <a:off x="862130" y="762000"/>
            <a:ext cx="10720270" cy="1200329"/>
          </a:xfrm>
          <a:prstGeom prst="rect">
            <a:avLst/>
          </a:prstGeom>
          <a:noFill/>
        </p:spPr>
        <p:txBody>
          <a:bodyPr wrap="square">
            <a:spAutoFit/>
          </a:bodyPr>
          <a:lstStyle/>
          <a:p>
            <a:r>
              <a:rPr lang="en-US" sz="1800" dirty="0">
                <a:solidFill>
                  <a:schemeClr val="tx2"/>
                </a:solidFill>
              </a:rPr>
              <a:t>1903 active generation interconnection requests totaling 373 GW as of November 30</a:t>
            </a:r>
            <a:r>
              <a:rPr lang="en-US" sz="1800" baseline="30000" dirty="0">
                <a:solidFill>
                  <a:schemeClr val="tx2"/>
                </a:solidFill>
              </a:rPr>
              <a:t>th </a:t>
            </a:r>
            <a:r>
              <a:rPr lang="en-US" sz="1800" dirty="0">
                <a:solidFill>
                  <a:schemeClr val="tx2"/>
                </a:solidFill>
              </a:rPr>
              <a:t>2024</a:t>
            </a:r>
            <a:br>
              <a:rPr lang="en-US" sz="1800" dirty="0">
                <a:solidFill>
                  <a:schemeClr val="tx2"/>
                </a:solidFill>
              </a:rPr>
            </a:br>
            <a:r>
              <a:rPr lang="en-US" sz="1800" dirty="0">
                <a:solidFill>
                  <a:schemeClr val="tx2"/>
                </a:solidFill>
              </a:rPr>
              <a:t>	(Solar 155 GW, Wind 35 GW, Gas 27 GW, and Battery 156 GW)</a:t>
            </a:r>
            <a:br>
              <a:rPr lang="en-US" sz="1800" dirty="0">
                <a:solidFill>
                  <a:schemeClr val="tx2"/>
                </a:solidFill>
              </a:rPr>
            </a:br>
            <a:r>
              <a:rPr lang="en-US" sz="1800" dirty="0">
                <a:solidFill>
                  <a:schemeClr val="tx2"/>
                </a:solidFill>
              </a:rPr>
              <a:t>	</a:t>
            </a:r>
            <a:r>
              <a:rPr lang="en-US" sz="1050" b="0" dirty="0">
                <a:solidFill>
                  <a:schemeClr val="bg1">
                    <a:lumMod val="50000"/>
                  </a:schemeClr>
                </a:solidFill>
              </a:rPr>
              <a:t>(Excludes capacity associated with projects designated as Inactive per Planning Guide Section 5.7.6)</a:t>
            </a:r>
            <a:br>
              <a:rPr lang="en-US" sz="1050" dirty="0">
                <a:solidFill>
                  <a:schemeClr val="tx2"/>
                </a:solidFill>
              </a:rPr>
            </a:br>
            <a:endParaRPr lang="en-US" dirty="0"/>
          </a:p>
        </p:txBody>
      </p:sp>
      <p:pic>
        <p:nvPicPr>
          <p:cNvPr id="6" name="Picture 5">
            <a:extLst>
              <a:ext uri="{FF2B5EF4-FFF2-40B4-BE49-F238E27FC236}">
                <a16:creationId xmlns:a16="http://schemas.microsoft.com/office/drawing/2014/main" id="{7214D7D1-8478-FC3D-D43C-38E963227426}"/>
              </a:ext>
            </a:extLst>
          </p:cNvPr>
          <p:cNvPicPr>
            <a:picLocks noChangeAspect="1"/>
          </p:cNvPicPr>
          <p:nvPr/>
        </p:nvPicPr>
        <p:blipFill>
          <a:blip r:embed="rId2"/>
          <a:stretch>
            <a:fillRect/>
          </a:stretch>
        </p:blipFill>
        <p:spPr>
          <a:xfrm>
            <a:off x="2118015" y="5638800"/>
            <a:ext cx="7955970" cy="579170"/>
          </a:xfrm>
          <a:prstGeom prst="rect">
            <a:avLst/>
          </a:prstGeom>
        </p:spPr>
      </p:pic>
      <p:graphicFrame>
        <p:nvGraphicFramePr>
          <p:cNvPr id="3" name="Table 2">
            <a:extLst>
              <a:ext uri="{FF2B5EF4-FFF2-40B4-BE49-F238E27FC236}">
                <a16:creationId xmlns:a16="http://schemas.microsoft.com/office/drawing/2014/main" id="{DB33C9F9-83E6-9ACD-D2C0-C8620CC8F732}"/>
              </a:ext>
            </a:extLst>
          </p:cNvPr>
          <p:cNvGraphicFramePr>
            <a:graphicFrameLocks noGrp="1"/>
          </p:cNvGraphicFramePr>
          <p:nvPr>
            <p:extLst>
              <p:ext uri="{D42A27DB-BD31-4B8C-83A1-F6EECF244321}">
                <p14:modId xmlns:p14="http://schemas.microsoft.com/office/powerpoint/2010/main" val="4059019376"/>
              </p:ext>
            </p:extLst>
          </p:nvPr>
        </p:nvGraphicFramePr>
        <p:xfrm>
          <a:off x="572146" y="-5019676"/>
          <a:ext cx="10515600" cy="14160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800958018"/>
                    </a:ext>
                  </a:extLst>
                </a:gridCol>
              </a:tblGrid>
              <a:tr h="14160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4047535529"/>
                  </a:ext>
                </a:extLst>
              </a:tr>
            </a:tbl>
          </a:graphicData>
        </a:graphic>
      </p:graphicFrame>
      <p:graphicFrame>
        <p:nvGraphicFramePr>
          <p:cNvPr id="5" name="chart1.xml">
            <a:extLst>
              <a:ext uri="{FF2B5EF4-FFF2-40B4-BE49-F238E27FC236}">
                <a16:creationId xmlns:a16="http://schemas.microsoft.com/office/drawing/2014/main" id="{00000000-0008-0000-0600-000003000000}"/>
              </a:ext>
            </a:extLst>
          </p:cNvPr>
          <p:cNvGraphicFramePr>
            <a:graphicFrameLocks/>
          </p:cNvGraphicFramePr>
          <p:nvPr>
            <p:extLst>
              <p:ext uri="{D42A27DB-BD31-4B8C-83A1-F6EECF244321}">
                <p14:modId xmlns:p14="http://schemas.microsoft.com/office/powerpoint/2010/main" val="4050231496"/>
              </p:ext>
            </p:extLst>
          </p:nvPr>
        </p:nvGraphicFramePr>
        <p:xfrm>
          <a:off x="508000" y="1676400"/>
          <a:ext cx="10467975"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5745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F6989-5705-B1B0-CDB1-E51A58893DF4}"/>
              </a:ext>
            </a:extLst>
          </p:cNvPr>
          <p:cNvSpPr>
            <a:spLocks noGrp="1"/>
          </p:cNvSpPr>
          <p:nvPr>
            <p:ph type="title"/>
          </p:nvPr>
        </p:nvSpPr>
        <p:spPr/>
        <p:txBody>
          <a:bodyPr/>
          <a:lstStyle/>
          <a:p>
            <a:r>
              <a:rPr lang="en-US" dirty="0"/>
              <a:t>Generation Interconnection Requests</a:t>
            </a:r>
          </a:p>
        </p:txBody>
      </p:sp>
      <p:sp>
        <p:nvSpPr>
          <p:cNvPr id="3" name="Content Placeholder 2">
            <a:extLst>
              <a:ext uri="{FF2B5EF4-FFF2-40B4-BE49-F238E27FC236}">
                <a16:creationId xmlns:a16="http://schemas.microsoft.com/office/drawing/2014/main" id="{B0247CEF-1B0A-244E-5316-F70F4C9E84D2}"/>
              </a:ext>
            </a:extLst>
          </p:cNvPr>
          <p:cNvSpPr>
            <a:spLocks noGrp="1"/>
          </p:cNvSpPr>
          <p:nvPr>
            <p:ph idx="1"/>
          </p:nvPr>
        </p:nvSpPr>
        <p:spPr>
          <a:xfrm>
            <a:off x="1219200" y="951440"/>
            <a:ext cx="10134600" cy="599879"/>
          </a:xfrm>
        </p:spPr>
        <p:txBody>
          <a:bodyPr/>
          <a:lstStyle/>
          <a:p>
            <a:pPr marL="0" indent="0">
              <a:buNone/>
            </a:pPr>
            <a:r>
              <a:rPr lang="en-US" sz="2000" dirty="0"/>
              <a:t>Small Gen- 33 projects Not Model Ready, 48 projects Model Ready</a:t>
            </a:r>
          </a:p>
        </p:txBody>
      </p:sp>
      <p:sp>
        <p:nvSpPr>
          <p:cNvPr id="4" name="Slide Number Placeholder 3">
            <a:extLst>
              <a:ext uri="{FF2B5EF4-FFF2-40B4-BE49-F238E27FC236}">
                <a16:creationId xmlns:a16="http://schemas.microsoft.com/office/drawing/2014/main" id="{C9BF3201-9DFA-3984-5439-E2CAD1173F15}"/>
              </a:ext>
            </a:extLst>
          </p:cNvPr>
          <p:cNvSpPr>
            <a:spLocks noGrp="1"/>
          </p:cNvSpPr>
          <p:nvPr>
            <p:ph type="sldNum" sz="quarter" idx="4"/>
          </p:nvPr>
        </p:nvSpPr>
        <p:spPr/>
        <p:txBody>
          <a:bodyPr/>
          <a:lstStyle/>
          <a:p>
            <a:fld id="{1D93BD3E-1E9A-4970-A6F7-E7AC52762E0C}" type="slidenum">
              <a:rPr lang="en-US" smtClean="0"/>
              <a:pPr/>
              <a:t>11</a:t>
            </a:fld>
            <a:endParaRPr lang="en-US" dirty="0"/>
          </a:p>
        </p:txBody>
      </p:sp>
      <p:pic>
        <p:nvPicPr>
          <p:cNvPr id="6" name="Picture 5">
            <a:extLst>
              <a:ext uri="{FF2B5EF4-FFF2-40B4-BE49-F238E27FC236}">
                <a16:creationId xmlns:a16="http://schemas.microsoft.com/office/drawing/2014/main" id="{AE80AD4B-6B81-F928-5E33-3F48D69C78C2}"/>
              </a:ext>
            </a:extLst>
          </p:cNvPr>
          <p:cNvPicPr>
            <a:picLocks noChangeAspect="1"/>
          </p:cNvPicPr>
          <p:nvPr/>
        </p:nvPicPr>
        <p:blipFill>
          <a:blip r:embed="rId2"/>
          <a:stretch>
            <a:fillRect/>
          </a:stretch>
        </p:blipFill>
        <p:spPr>
          <a:xfrm>
            <a:off x="2057400" y="5791198"/>
            <a:ext cx="7955970" cy="579170"/>
          </a:xfrm>
          <a:prstGeom prst="rect">
            <a:avLst/>
          </a:prstGeom>
        </p:spPr>
      </p:pic>
      <p:graphicFrame>
        <p:nvGraphicFramePr>
          <p:cNvPr id="5" name="Table 4">
            <a:extLst>
              <a:ext uri="{FF2B5EF4-FFF2-40B4-BE49-F238E27FC236}">
                <a16:creationId xmlns:a16="http://schemas.microsoft.com/office/drawing/2014/main" id="{0AA6D940-02D6-2D36-4DF1-DEBC85A84DBD}"/>
              </a:ext>
            </a:extLst>
          </p:cNvPr>
          <p:cNvGraphicFramePr>
            <a:graphicFrameLocks noGrp="1"/>
          </p:cNvGraphicFramePr>
          <p:nvPr>
            <p:extLst>
              <p:ext uri="{D42A27DB-BD31-4B8C-83A1-F6EECF244321}">
                <p14:modId xmlns:p14="http://schemas.microsoft.com/office/powerpoint/2010/main" val="3536622719"/>
              </p:ext>
            </p:extLst>
          </p:nvPr>
        </p:nvGraphicFramePr>
        <p:xfrm>
          <a:off x="498959" y="-8905876"/>
          <a:ext cx="10515600" cy="138060"/>
        </p:xfrm>
        <a:graphic>
          <a:graphicData uri="http://schemas.openxmlformats.org/drawingml/2006/table">
            <a:tbl>
              <a:tblPr>
                <a:tableStyleId>{5C22544A-7EE6-4342-B048-85BDC9FD1C3A}</a:tableStyleId>
              </a:tblPr>
              <a:tblGrid>
                <a:gridCol w="10515600">
                  <a:extLst>
                    <a:ext uri="{9D8B030D-6E8A-4147-A177-3AD203B41FA5}">
                      <a16:colId xmlns:a16="http://schemas.microsoft.com/office/drawing/2014/main" val="3062771302"/>
                    </a:ext>
                  </a:extLst>
                </a:gridCol>
              </a:tblGrid>
              <a:tr h="138060">
                <a:tc>
                  <a:txBody>
                    <a:bodyPr/>
                    <a:lstStyle/>
                    <a:p>
                      <a:pPr algn="l" fontAlgn="b"/>
                      <a:endParaRPr lang="en-US" sz="900" b="0" i="0" u="none" strike="noStrike" dirty="0">
                        <a:solidFill>
                          <a:srgbClr val="000000"/>
                        </a:solidFill>
                        <a:effectLst/>
                        <a:latin typeface="Tahoma" panose="020B0604030504040204" pitchFamily="34" charset="0"/>
                      </a:endParaRPr>
                    </a:p>
                  </a:txBody>
                  <a:tcPr marL="0" marR="0" marT="0" marB="0"/>
                </a:tc>
                <a:extLst>
                  <a:ext uri="{0D108BD9-81ED-4DB2-BD59-A6C34878D82A}">
                    <a16:rowId xmlns:a16="http://schemas.microsoft.com/office/drawing/2014/main" val="740997624"/>
                  </a:ext>
                </a:extLst>
              </a:tr>
            </a:tbl>
          </a:graphicData>
        </a:graphic>
      </p:graphicFrame>
      <p:graphicFrame>
        <p:nvGraphicFramePr>
          <p:cNvPr id="7" name="chart3.xml">
            <a:extLst>
              <a:ext uri="{FF2B5EF4-FFF2-40B4-BE49-F238E27FC236}">
                <a16:creationId xmlns:a16="http://schemas.microsoft.com/office/drawing/2014/main" id="{00000000-0008-0000-0600-000005000000}"/>
              </a:ext>
            </a:extLst>
          </p:cNvPr>
          <p:cNvGraphicFramePr>
            <a:graphicFrameLocks/>
          </p:cNvGraphicFramePr>
          <p:nvPr/>
        </p:nvGraphicFramePr>
        <p:xfrm>
          <a:off x="862012" y="1571625"/>
          <a:ext cx="10467975" cy="3714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49455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30401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5.3.5</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197525" y="38481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5.3.5,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Unit Model Validation and Template is required.  PSCAD template is required starting August 1</a:t>
            </a:r>
            <a:r>
              <a:rPr lang="en-US" sz="2800" baseline="30000" dirty="0"/>
              <a:t>st</a:t>
            </a:r>
            <a:r>
              <a:rPr lang="en-US" sz="2800" dirty="0"/>
              <a:t> QSA.</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24F2-639C-D321-08FA-FAF44E780B03}"/>
              </a:ext>
            </a:extLst>
          </p:cNvPr>
          <p:cNvSpPr>
            <a:spLocks noGrp="1"/>
          </p:cNvSpPr>
          <p:nvPr>
            <p:ph type="title"/>
          </p:nvPr>
        </p:nvSpPr>
        <p:spPr/>
        <p:txBody>
          <a:bodyPr/>
          <a:lstStyle/>
          <a:p>
            <a:r>
              <a:rPr lang="en-US" dirty="0"/>
              <a:t>PGRR112: Feb 1,2025 QSA implementation</a:t>
            </a:r>
          </a:p>
        </p:txBody>
      </p:sp>
      <p:sp>
        <p:nvSpPr>
          <p:cNvPr id="3" name="Content Placeholder 2">
            <a:extLst>
              <a:ext uri="{FF2B5EF4-FFF2-40B4-BE49-F238E27FC236}">
                <a16:creationId xmlns:a16="http://schemas.microsoft.com/office/drawing/2014/main" id="{6740530A-8CBC-C0F3-D9E7-A09544535355}"/>
              </a:ext>
            </a:extLst>
          </p:cNvPr>
          <p:cNvSpPr>
            <a:spLocks noGrp="1"/>
          </p:cNvSpPr>
          <p:nvPr>
            <p:ph idx="1"/>
          </p:nvPr>
        </p:nvSpPr>
        <p:spPr>
          <a:xfrm>
            <a:off x="406400" y="1066801"/>
            <a:ext cx="11379200" cy="5461083"/>
          </a:xfrm>
        </p:spPr>
        <p:txBody>
          <a:bodyPr/>
          <a:lstStyle/>
          <a:p>
            <a:r>
              <a:rPr lang="en-US" dirty="0"/>
              <a:t>FIS studies finalized and posted in RIOO-IS 45 days prior to quarterly stability assessment deadline. </a:t>
            </a:r>
          </a:p>
          <a:p>
            <a:r>
              <a:rPr lang="en-US" dirty="0"/>
              <a:t>Dynamic models (PSEE, PSCAD, TSAT (UDM)) and MQT report submitted in RIOO-IS. </a:t>
            </a:r>
          </a:p>
          <a:p>
            <a:pPr marL="0" indent="0">
              <a:buNone/>
            </a:pPr>
            <a:endParaRPr lang="en-US" dirty="0"/>
          </a:p>
        </p:txBody>
      </p:sp>
      <p:sp>
        <p:nvSpPr>
          <p:cNvPr id="4" name="Slide Number Placeholder 3">
            <a:extLst>
              <a:ext uri="{FF2B5EF4-FFF2-40B4-BE49-F238E27FC236}">
                <a16:creationId xmlns:a16="http://schemas.microsoft.com/office/drawing/2014/main" id="{59E24EC1-B720-3CBC-6410-364B47545E58}"/>
              </a:ext>
            </a:extLst>
          </p:cNvPr>
          <p:cNvSpPr>
            <a:spLocks noGrp="1"/>
          </p:cNvSpPr>
          <p:nvPr>
            <p:ph type="sldNum" sz="quarter" idx="4"/>
          </p:nvPr>
        </p:nvSpPr>
        <p:spPr/>
        <p:txBody>
          <a:bodyPr/>
          <a:lstStyle/>
          <a:p>
            <a:fld id="{1D93BD3E-1E9A-4970-A6F7-E7AC52762E0C}" type="slidenum">
              <a:rPr lang="en-US" smtClean="0"/>
              <a:pPr/>
              <a:t>4</a:t>
            </a:fld>
            <a:endParaRPr lang="en-US" dirty="0"/>
          </a:p>
        </p:txBody>
      </p:sp>
      <p:graphicFrame>
        <p:nvGraphicFramePr>
          <p:cNvPr id="5" name="Table 4">
            <a:extLst>
              <a:ext uri="{FF2B5EF4-FFF2-40B4-BE49-F238E27FC236}">
                <a16:creationId xmlns:a16="http://schemas.microsoft.com/office/drawing/2014/main" id="{D8571B13-0535-1E0B-FD2A-2E5A7090B31F}"/>
              </a:ext>
            </a:extLst>
          </p:cNvPr>
          <p:cNvGraphicFramePr>
            <a:graphicFrameLocks noGrp="1"/>
          </p:cNvGraphicFramePr>
          <p:nvPr>
            <p:extLst>
              <p:ext uri="{D42A27DB-BD31-4B8C-83A1-F6EECF244321}">
                <p14:modId xmlns:p14="http://schemas.microsoft.com/office/powerpoint/2010/main" val="1320130895"/>
              </p:ext>
            </p:extLst>
          </p:nvPr>
        </p:nvGraphicFramePr>
        <p:xfrm>
          <a:off x="1905000" y="3276600"/>
          <a:ext cx="7239000" cy="274320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4255820306"/>
                    </a:ext>
                  </a:extLst>
                </a:gridCol>
                <a:gridCol w="3657600">
                  <a:extLst>
                    <a:ext uri="{9D8B030D-6E8A-4147-A177-3AD203B41FA5}">
                      <a16:colId xmlns:a16="http://schemas.microsoft.com/office/drawing/2014/main" val="3720379108"/>
                    </a:ext>
                  </a:extLst>
                </a:gridCol>
              </a:tblGrid>
              <a:tr h="548640">
                <a:tc>
                  <a:txBody>
                    <a:bodyPr/>
                    <a:lstStyle/>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From Planning guide Section 5.3.5 (2):</a:t>
                      </a:r>
                    </a:p>
                    <a:p>
                      <a:pPr marL="0" marR="0" algn="ctr">
                        <a:spcBef>
                          <a:spcPts val="0"/>
                        </a:spcBef>
                        <a:spcAft>
                          <a:spcPts val="0"/>
                        </a:spcAft>
                      </a:pPr>
                      <a:r>
                        <a:rPr lang="en-US" sz="1200" b="1" dirty="0">
                          <a:effectLst/>
                          <a:latin typeface="Times New Roman" panose="02020603050405020304" pitchFamily="18" charset="0"/>
                          <a:ea typeface="Times New Roman" panose="02020603050405020304" pitchFamily="18" charset="0"/>
                        </a:rPr>
                        <a:t>Last Day for an IE to meet prerequisites as listed in paragraph (4) below</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200" dirty="0"/>
                        <a:t>45 day deadline</a:t>
                      </a:r>
                    </a:p>
                  </a:txBody>
                  <a:tcPr/>
                </a:tc>
                <a:extLst>
                  <a:ext uri="{0D108BD9-81ED-4DB2-BD59-A6C34878D82A}">
                    <a16:rowId xmlns:a16="http://schemas.microsoft.com/office/drawing/2014/main" val="1438125707"/>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August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June 17</a:t>
                      </a:r>
                    </a:p>
                  </a:txBody>
                  <a:tcPr/>
                </a:tc>
                <a:extLst>
                  <a:ext uri="{0D108BD9-81ED-4DB2-BD59-A6C34878D82A}">
                    <a16:rowId xmlns:a16="http://schemas.microsoft.com/office/drawing/2014/main" val="3802481515"/>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November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September 17</a:t>
                      </a:r>
                    </a:p>
                  </a:txBody>
                  <a:tcPr/>
                </a:tc>
                <a:extLst>
                  <a:ext uri="{0D108BD9-81ED-4DB2-BD59-A6C34878D82A}">
                    <a16:rowId xmlns:a16="http://schemas.microsoft.com/office/drawing/2014/main" val="2178404089"/>
                  </a:ext>
                </a:extLst>
              </a:tr>
              <a:tr h="548640">
                <a:tc>
                  <a:txBody>
                    <a:bodyPr/>
                    <a:lstStyle/>
                    <a:p>
                      <a:pPr marL="0" marR="0" algn="ctr">
                        <a:spcBef>
                          <a:spcPts val="0"/>
                        </a:spcBef>
                        <a:spcAft>
                          <a:spcPts val="0"/>
                        </a:spcAft>
                      </a:pPr>
                      <a:r>
                        <a:rPr lang="en-US" sz="1800">
                          <a:effectLst/>
                          <a:latin typeface="Times New Roman" panose="02020603050405020304" pitchFamily="18" charset="0"/>
                          <a:ea typeface="Times New Roman" panose="02020603050405020304" pitchFamily="18" charset="0"/>
                        </a:rPr>
                        <a:t>Prior February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December 18</a:t>
                      </a:r>
                    </a:p>
                  </a:txBody>
                  <a:tcPr/>
                </a:tc>
                <a:extLst>
                  <a:ext uri="{0D108BD9-81ED-4DB2-BD59-A6C34878D82A}">
                    <a16:rowId xmlns:a16="http://schemas.microsoft.com/office/drawing/2014/main" val="1314124461"/>
                  </a:ext>
                </a:extLst>
              </a:tr>
              <a:tr h="548640">
                <a:tc>
                  <a:txBody>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Prior May 1</a:t>
                      </a:r>
                    </a:p>
                  </a:txBody>
                  <a:tcPr marL="68580" marR="68580" marT="0" marB="0"/>
                </a:tc>
                <a:tc>
                  <a:txBody>
                    <a:bodyPr/>
                    <a:lstStyle/>
                    <a:p>
                      <a:pPr algn="ctr"/>
                      <a:r>
                        <a:rPr lang="en-US" dirty="0">
                          <a:latin typeface="Times New Roman" panose="02020603050405020304" pitchFamily="18" charset="0"/>
                          <a:cs typeface="Times New Roman" panose="02020603050405020304" pitchFamily="18" charset="0"/>
                        </a:rPr>
                        <a:t>March 17</a:t>
                      </a:r>
                    </a:p>
                  </a:txBody>
                  <a:tcPr/>
                </a:tc>
                <a:extLst>
                  <a:ext uri="{0D108BD9-81ED-4DB2-BD59-A6C34878D82A}">
                    <a16:rowId xmlns:a16="http://schemas.microsoft.com/office/drawing/2014/main" val="2842136401"/>
                  </a:ext>
                </a:extLst>
              </a:tr>
            </a:tbl>
          </a:graphicData>
        </a:graphic>
      </p:graphicFrame>
    </p:spTree>
    <p:extLst>
      <p:ext uri="{BB962C8B-B14F-4D97-AF65-F5344CB8AC3E}">
        <p14:creationId xmlns:p14="http://schemas.microsoft.com/office/powerpoint/2010/main" val="610491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C1208-4281-F53A-E77E-663BFF7F480E}"/>
              </a:ext>
            </a:extLst>
          </p:cNvPr>
          <p:cNvSpPr>
            <a:spLocks noGrp="1"/>
          </p:cNvSpPr>
          <p:nvPr>
            <p:ph type="title"/>
          </p:nvPr>
        </p:nvSpPr>
        <p:spPr/>
        <p:txBody>
          <a:bodyPr/>
          <a:lstStyle/>
          <a:p>
            <a:r>
              <a:rPr lang="en-US" dirty="0"/>
              <a:t>NPRR1254 Implementation</a:t>
            </a:r>
          </a:p>
        </p:txBody>
      </p:sp>
      <p:sp>
        <p:nvSpPr>
          <p:cNvPr id="3" name="Content Placeholder 2">
            <a:extLst>
              <a:ext uri="{FF2B5EF4-FFF2-40B4-BE49-F238E27FC236}">
                <a16:creationId xmlns:a16="http://schemas.microsoft.com/office/drawing/2014/main" id="{7EC1BF4E-89B7-2751-049E-D9DC772A1C5B}"/>
              </a:ext>
            </a:extLst>
          </p:cNvPr>
          <p:cNvSpPr>
            <a:spLocks noGrp="1"/>
          </p:cNvSpPr>
          <p:nvPr>
            <p:ph idx="1"/>
          </p:nvPr>
        </p:nvSpPr>
        <p:spPr>
          <a:xfrm>
            <a:off x="406400" y="914400"/>
            <a:ext cx="11379200" cy="5486399"/>
          </a:xfrm>
        </p:spPr>
        <p:txBody>
          <a:bodyPr/>
          <a:lstStyle/>
          <a:p>
            <a:r>
              <a:rPr lang="en-US" sz="2000" dirty="0"/>
              <a:t>This NPRR requires Resource Entities to submit the initial Resource Registration data for a Generator Interconnection or Modification (GIM) project, required by paragraph (6) of Planning Guide Section 6.8.1, Resource Registration, four months prior to target inclusion in the ERCOT Network Operations Model. </a:t>
            </a:r>
          </a:p>
          <a:p>
            <a:endParaRPr lang="en-US" sz="2000" dirty="0"/>
          </a:p>
          <a:p>
            <a:r>
              <a:rPr lang="en-US" sz="2000" dirty="0"/>
              <a:t>This new deadline provides a one-month period for ERCOT and the Resource Entities to address errors or deficiencies consistent with the process outlined in Planning Guide Section 6.8.2, Resource Registration Process. Without this period, ERCOT does not have sufficient time to process the initial data submissions, which often consist of voluminous and complicated data, requiring discussion with the submitter to correct errors or deficiencies prior to ERCOT modeling. </a:t>
            </a:r>
          </a:p>
          <a:p>
            <a:pPr lvl="1"/>
            <a:r>
              <a:rPr lang="en-US" sz="2000" dirty="0"/>
              <a:t>ERCOT has been receiving a growing number of these submissions 1-2 days before the current deadline in paragraph (3) of Section 3.10.1. </a:t>
            </a:r>
          </a:p>
          <a:p>
            <a:endParaRPr lang="en-US" sz="2000" dirty="0"/>
          </a:p>
          <a:p>
            <a:r>
              <a:rPr lang="en-US" sz="2000" dirty="0"/>
              <a:t>Language in Section 3.10.1 paragraph (3) has been revised to include a reference to an additional paragraph (4), including a table referencing the month out deadline and previous three-month timeline prior to the physical equipment change. </a:t>
            </a:r>
          </a:p>
          <a:p>
            <a:endParaRPr lang="en-US" dirty="0"/>
          </a:p>
        </p:txBody>
      </p:sp>
      <p:sp>
        <p:nvSpPr>
          <p:cNvPr id="4" name="Slide Number Placeholder 3">
            <a:extLst>
              <a:ext uri="{FF2B5EF4-FFF2-40B4-BE49-F238E27FC236}">
                <a16:creationId xmlns:a16="http://schemas.microsoft.com/office/drawing/2014/main" id="{98FF9F1F-1574-93CC-40F8-5FABB192CD98}"/>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1866093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0F06-3450-78FB-B454-6D1B2CB1BFCF}"/>
              </a:ext>
            </a:extLst>
          </p:cNvPr>
          <p:cNvSpPr>
            <a:spLocks noGrp="1"/>
          </p:cNvSpPr>
          <p:nvPr>
            <p:ph type="title"/>
          </p:nvPr>
        </p:nvSpPr>
        <p:spPr/>
        <p:txBody>
          <a:bodyPr/>
          <a:lstStyle/>
          <a:p>
            <a:r>
              <a:rPr lang="en-US" dirty="0"/>
              <a:t>NPRR1254 Implementation</a:t>
            </a:r>
          </a:p>
        </p:txBody>
      </p:sp>
      <p:sp>
        <p:nvSpPr>
          <p:cNvPr id="3" name="Content Placeholder 2">
            <a:extLst>
              <a:ext uri="{FF2B5EF4-FFF2-40B4-BE49-F238E27FC236}">
                <a16:creationId xmlns:a16="http://schemas.microsoft.com/office/drawing/2014/main" id="{63D55883-E1EB-A1A8-9BE2-F7CC9EBF4916}"/>
              </a:ext>
            </a:extLst>
          </p:cNvPr>
          <p:cNvSpPr>
            <a:spLocks noGrp="1"/>
          </p:cNvSpPr>
          <p:nvPr>
            <p:ph idx="1"/>
          </p:nvPr>
        </p:nvSpPr>
        <p:spPr/>
        <p:txBody>
          <a:bodyPr/>
          <a:lstStyle/>
          <a:p>
            <a:r>
              <a:rPr lang="en-US" sz="2000" dirty="0"/>
              <a:t>Status - Pending PUCT approval</a:t>
            </a:r>
          </a:p>
          <a:p>
            <a:r>
              <a:rPr lang="en-US" sz="2000" dirty="0"/>
              <a:t>Implementation Date - March 1</a:t>
            </a:r>
            <a:r>
              <a:rPr lang="en-US" sz="2000" baseline="30000" dirty="0"/>
              <a:t>st</a:t>
            </a:r>
            <a:r>
              <a:rPr lang="en-US" sz="2000" dirty="0"/>
              <a:t>, 2025</a:t>
            </a:r>
          </a:p>
          <a:p>
            <a:pPr lvl="1"/>
            <a:r>
              <a:rPr lang="en-US" sz="2000" dirty="0"/>
              <a:t>Per the </a:t>
            </a:r>
            <a:r>
              <a:rPr lang="en-US" sz="2000" dirty="0">
                <a:hlinkClick r:id="rId2"/>
              </a:rPr>
              <a:t>Production Load Schedule,</a:t>
            </a:r>
            <a:r>
              <a:rPr lang="en-US" sz="2000" dirty="0"/>
              <a:t> the March 1</a:t>
            </a:r>
            <a:r>
              <a:rPr lang="en-US" sz="2000" baseline="30000" dirty="0"/>
              <a:t>st</a:t>
            </a:r>
            <a:r>
              <a:rPr lang="en-US" sz="2000" dirty="0"/>
              <a:t> implementation date will affect 7/2/2025 Production Load Date (PLD) onwards. </a:t>
            </a:r>
          </a:p>
          <a:p>
            <a:pPr lvl="1"/>
            <a:r>
              <a:rPr lang="en-US" sz="2000" dirty="0"/>
              <a:t>According to NP 3.10.1 (4) Table, the 7/2/2025 PLD Full registration data must be submitted by March 1</a:t>
            </a:r>
            <a:r>
              <a:rPr lang="en-US" sz="2000" baseline="30000" dirty="0"/>
              <a:t>st</a:t>
            </a:r>
            <a:r>
              <a:rPr lang="en-US" sz="2000" dirty="0"/>
              <a:t> , 2025 for ERCOT review. </a:t>
            </a:r>
          </a:p>
          <a:p>
            <a:pPr lvl="1"/>
            <a:endParaRPr lang="en-US" dirty="0"/>
          </a:p>
        </p:txBody>
      </p:sp>
      <p:sp>
        <p:nvSpPr>
          <p:cNvPr id="4" name="Slide Number Placeholder 3">
            <a:extLst>
              <a:ext uri="{FF2B5EF4-FFF2-40B4-BE49-F238E27FC236}">
                <a16:creationId xmlns:a16="http://schemas.microsoft.com/office/drawing/2014/main" id="{A58876D0-1A10-787B-E9B2-C3F5C37528ED}"/>
              </a:ext>
            </a:extLst>
          </p:cNvPr>
          <p:cNvSpPr>
            <a:spLocks noGrp="1"/>
          </p:cNvSpPr>
          <p:nvPr>
            <p:ph type="sldNum" sz="quarter" idx="4"/>
          </p:nvPr>
        </p:nvSpPr>
        <p:spPr/>
        <p:txBody>
          <a:bodyPr/>
          <a:lstStyle/>
          <a:p>
            <a:fld id="{1D93BD3E-1E9A-4970-A6F7-E7AC52762E0C}" type="slidenum">
              <a:rPr lang="en-US" smtClean="0"/>
              <a:pPr/>
              <a:t>6</a:t>
            </a:fld>
            <a:endParaRPr lang="en-US" dirty="0"/>
          </a:p>
        </p:txBody>
      </p:sp>
      <p:graphicFrame>
        <p:nvGraphicFramePr>
          <p:cNvPr id="5" name="Table 4">
            <a:extLst>
              <a:ext uri="{FF2B5EF4-FFF2-40B4-BE49-F238E27FC236}">
                <a16:creationId xmlns:a16="http://schemas.microsoft.com/office/drawing/2014/main" id="{B770C1DE-92FF-19CB-30F8-EC7D8E3EB74F}"/>
              </a:ext>
            </a:extLst>
          </p:cNvPr>
          <p:cNvGraphicFramePr>
            <a:graphicFrameLocks noGrp="1"/>
          </p:cNvGraphicFramePr>
          <p:nvPr>
            <p:extLst>
              <p:ext uri="{D42A27DB-BD31-4B8C-83A1-F6EECF244321}">
                <p14:modId xmlns:p14="http://schemas.microsoft.com/office/powerpoint/2010/main" val="549267203"/>
              </p:ext>
            </p:extLst>
          </p:nvPr>
        </p:nvGraphicFramePr>
        <p:xfrm>
          <a:off x="914400" y="3175084"/>
          <a:ext cx="10489150" cy="3352800"/>
        </p:xfrm>
        <a:graphic>
          <a:graphicData uri="http://schemas.openxmlformats.org/drawingml/2006/table">
            <a:tbl>
              <a:tblPr firstRow="1" firstCol="1" lastRow="1" lastCol="1" bandRow="1" bandCol="1">
                <a:tableStyleId>{5C22544A-7EE6-4342-B048-85BDC9FD1C3A}</a:tableStyleId>
              </a:tblPr>
              <a:tblGrid>
                <a:gridCol w="1817448">
                  <a:extLst>
                    <a:ext uri="{9D8B030D-6E8A-4147-A177-3AD203B41FA5}">
                      <a16:colId xmlns:a16="http://schemas.microsoft.com/office/drawing/2014/main" val="924149579"/>
                    </a:ext>
                  </a:extLst>
                </a:gridCol>
                <a:gridCol w="1737698">
                  <a:extLst>
                    <a:ext uri="{9D8B030D-6E8A-4147-A177-3AD203B41FA5}">
                      <a16:colId xmlns:a16="http://schemas.microsoft.com/office/drawing/2014/main" val="2814836437"/>
                    </a:ext>
                  </a:extLst>
                </a:gridCol>
                <a:gridCol w="1733501">
                  <a:extLst>
                    <a:ext uri="{9D8B030D-6E8A-4147-A177-3AD203B41FA5}">
                      <a16:colId xmlns:a16="http://schemas.microsoft.com/office/drawing/2014/main" val="3461433220"/>
                    </a:ext>
                  </a:extLst>
                </a:gridCol>
                <a:gridCol w="1733501">
                  <a:extLst>
                    <a:ext uri="{9D8B030D-6E8A-4147-A177-3AD203B41FA5}">
                      <a16:colId xmlns:a16="http://schemas.microsoft.com/office/drawing/2014/main" val="1995526892"/>
                    </a:ext>
                  </a:extLst>
                </a:gridCol>
                <a:gridCol w="1733501">
                  <a:extLst>
                    <a:ext uri="{9D8B030D-6E8A-4147-A177-3AD203B41FA5}">
                      <a16:colId xmlns:a16="http://schemas.microsoft.com/office/drawing/2014/main" val="3259129402"/>
                    </a:ext>
                  </a:extLst>
                </a:gridCol>
                <a:gridCol w="1733501">
                  <a:extLst>
                    <a:ext uri="{9D8B030D-6E8A-4147-A177-3AD203B41FA5}">
                      <a16:colId xmlns:a16="http://schemas.microsoft.com/office/drawing/2014/main" val="1359546283"/>
                    </a:ext>
                  </a:extLst>
                </a:gridCol>
              </a:tblGrid>
              <a:tr h="1058745">
                <a:tc>
                  <a:txBody>
                    <a:bodyPr/>
                    <a:lstStyle/>
                    <a:p>
                      <a:pPr marL="0" marR="0">
                        <a:spcBef>
                          <a:spcPts val="0"/>
                        </a:spcBef>
                        <a:spcAft>
                          <a:spcPts val="1200"/>
                        </a:spcAft>
                      </a:pPr>
                      <a:r>
                        <a:rPr lang="en-US" sz="1000">
                          <a:effectLst/>
                        </a:rPr>
                        <a:t>Deadline for Resource Entity to Submit Complete Information to ERCOT </a:t>
                      </a:r>
                    </a:p>
                    <a:p>
                      <a:pPr marL="0" marR="0">
                        <a:spcBef>
                          <a:spcPts val="0"/>
                        </a:spcBef>
                        <a:spcAft>
                          <a:spcPts val="1200"/>
                        </a:spcAft>
                      </a:pPr>
                      <a:r>
                        <a:rPr lang="en-US" sz="1000">
                          <a:effectLst/>
                        </a:rPr>
                        <a:t>Note 1</a:t>
                      </a:r>
                      <a:endParaRPr lang="en-US" sz="1000" b="1">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1200"/>
                        </a:spcAft>
                      </a:pPr>
                      <a:r>
                        <a:rPr lang="en-US" sz="1000" dirty="0">
                          <a:effectLst/>
                        </a:rPr>
                        <a:t>Deadline for Resource Registration Data to Meet Criteria for ERCOT Acceptance</a:t>
                      </a:r>
                    </a:p>
                    <a:p>
                      <a:pPr marL="0" marR="0">
                        <a:spcBef>
                          <a:spcPts val="0"/>
                        </a:spcBef>
                        <a:spcAft>
                          <a:spcPts val="1200"/>
                        </a:spcAft>
                      </a:pPr>
                      <a:r>
                        <a:rPr lang="en-US" sz="1000" dirty="0">
                          <a:effectLst/>
                        </a:rPr>
                        <a:t>Note 2</a:t>
                      </a:r>
                      <a:endParaRPr lang="en-US" sz="1000" b="1"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1200"/>
                        </a:spcAft>
                      </a:pPr>
                      <a:r>
                        <a:rPr lang="en-US" sz="1000" dirty="0">
                          <a:effectLst/>
                        </a:rPr>
                        <a:t>Model Complete and Available for Test </a:t>
                      </a:r>
                    </a:p>
                    <a:p>
                      <a:pPr marL="0" marR="0">
                        <a:spcBef>
                          <a:spcPts val="0"/>
                        </a:spcBef>
                        <a:spcAft>
                          <a:spcPts val="1200"/>
                        </a:spcAft>
                      </a:pPr>
                      <a:r>
                        <a:rPr lang="en-US" sz="1000" dirty="0">
                          <a:effectLst/>
                        </a:rPr>
                        <a:t>Note 3</a:t>
                      </a:r>
                      <a:endParaRPr lang="en-US" sz="1000" b="1" dirty="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1200"/>
                        </a:spcAft>
                      </a:pPr>
                      <a:r>
                        <a:rPr lang="en-US" sz="1000">
                          <a:effectLst/>
                        </a:rPr>
                        <a:t>Updated Network Operations Model Testing Complete</a:t>
                      </a:r>
                    </a:p>
                    <a:p>
                      <a:pPr marL="0" marR="0">
                        <a:spcBef>
                          <a:spcPts val="0"/>
                        </a:spcBef>
                        <a:spcAft>
                          <a:spcPts val="1200"/>
                        </a:spcAft>
                      </a:pPr>
                      <a:r>
                        <a:rPr lang="en-US" sz="1000">
                          <a:effectLst/>
                        </a:rPr>
                        <a:t>Note 4</a:t>
                      </a:r>
                    </a:p>
                    <a:p>
                      <a:pPr marL="0" marR="0">
                        <a:spcBef>
                          <a:spcPts val="0"/>
                        </a:spcBef>
                        <a:spcAft>
                          <a:spcPts val="1200"/>
                        </a:spcAft>
                      </a:pPr>
                      <a:r>
                        <a:rPr lang="en-US" sz="1000">
                          <a:effectLst/>
                        </a:rPr>
                        <a:t>Paragraph (6)</a:t>
                      </a:r>
                      <a:endParaRPr lang="en-US" sz="1000" b="1">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1200"/>
                        </a:spcAft>
                      </a:pPr>
                      <a:r>
                        <a:rPr lang="en-US" sz="1000">
                          <a:effectLst/>
                        </a:rPr>
                        <a:t>Update Network Operations Model Production Environment</a:t>
                      </a:r>
                      <a:endParaRPr lang="en-US" sz="1000" b="1">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1200"/>
                        </a:spcAft>
                      </a:pPr>
                      <a:r>
                        <a:rPr lang="en-US" sz="1000">
                          <a:effectLst/>
                        </a:rPr>
                        <a:t>Target Physical Equipment included in Production Model </a:t>
                      </a:r>
                    </a:p>
                    <a:p>
                      <a:pPr marL="0" marR="0">
                        <a:spcBef>
                          <a:spcPts val="0"/>
                        </a:spcBef>
                        <a:spcAft>
                          <a:spcPts val="1200"/>
                        </a:spcAft>
                      </a:pPr>
                      <a:r>
                        <a:rPr lang="en-US" sz="1000">
                          <a:effectLst/>
                        </a:rPr>
                        <a:t>Note 5</a:t>
                      </a:r>
                      <a:endParaRPr lang="en-US" sz="1000" b="1">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624708446"/>
                  </a:ext>
                </a:extLst>
              </a:tr>
              <a:tr h="151249">
                <a:tc>
                  <a:txBody>
                    <a:bodyPr/>
                    <a:lstStyle/>
                    <a:p>
                      <a:pPr marL="0" marR="0">
                        <a:spcBef>
                          <a:spcPts val="0"/>
                        </a:spcBef>
                        <a:spcAft>
                          <a:spcPts val="300"/>
                        </a:spcAft>
                      </a:pPr>
                      <a:r>
                        <a:rPr lang="en-US" sz="1000">
                          <a:effectLst/>
                        </a:rPr>
                        <a:t>December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January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February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March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April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April</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669869286"/>
                  </a:ext>
                </a:extLst>
              </a:tr>
              <a:tr h="151249">
                <a:tc>
                  <a:txBody>
                    <a:bodyPr/>
                    <a:lstStyle/>
                    <a:p>
                      <a:pPr marL="0" marR="0">
                        <a:spcBef>
                          <a:spcPts val="0"/>
                        </a:spcBef>
                        <a:spcAft>
                          <a:spcPts val="300"/>
                        </a:spcAft>
                      </a:pPr>
                      <a:r>
                        <a:rPr lang="en-US" sz="1000">
                          <a:effectLst/>
                        </a:rPr>
                        <a:t>January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February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March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April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May</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246181138"/>
                  </a:ext>
                </a:extLst>
              </a:tr>
              <a:tr h="151249">
                <a:tc>
                  <a:txBody>
                    <a:bodyPr/>
                    <a:lstStyle/>
                    <a:p>
                      <a:pPr marL="0" marR="0">
                        <a:spcBef>
                          <a:spcPts val="0"/>
                        </a:spcBef>
                        <a:spcAft>
                          <a:spcPts val="300"/>
                        </a:spcAft>
                      </a:pPr>
                      <a:r>
                        <a:rPr lang="en-US" sz="1000">
                          <a:effectLst/>
                        </a:rPr>
                        <a:t>February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March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April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June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June</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071429355"/>
                  </a:ext>
                </a:extLst>
              </a:tr>
              <a:tr h="151249">
                <a:tc>
                  <a:txBody>
                    <a:bodyPr/>
                    <a:lstStyle/>
                    <a:p>
                      <a:pPr marL="0" marR="0">
                        <a:spcBef>
                          <a:spcPts val="0"/>
                        </a:spcBef>
                        <a:spcAft>
                          <a:spcPts val="300"/>
                        </a:spcAft>
                      </a:pPr>
                      <a:r>
                        <a:rPr lang="en-US" sz="1000">
                          <a:effectLst/>
                        </a:rPr>
                        <a:t>March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April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June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July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July</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488005118"/>
                  </a:ext>
                </a:extLst>
              </a:tr>
              <a:tr h="151249">
                <a:tc>
                  <a:txBody>
                    <a:bodyPr/>
                    <a:lstStyle/>
                    <a:p>
                      <a:pPr marL="0" marR="0">
                        <a:spcBef>
                          <a:spcPts val="0"/>
                        </a:spcBef>
                        <a:spcAft>
                          <a:spcPts val="300"/>
                        </a:spcAft>
                      </a:pPr>
                      <a:r>
                        <a:rPr lang="en-US" sz="1000">
                          <a:effectLst/>
                        </a:rPr>
                        <a:t>April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June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July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August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August</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956340089"/>
                  </a:ext>
                </a:extLst>
              </a:tr>
              <a:tr h="151249">
                <a:tc>
                  <a:txBody>
                    <a:bodyPr/>
                    <a:lstStyle/>
                    <a:p>
                      <a:pPr marL="0" marR="0">
                        <a:spcBef>
                          <a:spcPts val="0"/>
                        </a:spcBef>
                        <a:spcAft>
                          <a:spcPts val="300"/>
                        </a:spcAft>
                      </a:pPr>
                      <a:r>
                        <a:rPr lang="en-US" sz="1000">
                          <a:effectLst/>
                        </a:rPr>
                        <a:t>May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June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July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August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September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September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387318745"/>
                  </a:ext>
                </a:extLst>
              </a:tr>
              <a:tr h="151249">
                <a:tc>
                  <a:txBody>
                    <a:bodyPr/>
                    <a:lstStyle/>
                    <a:p>
                      <a:pPr marL="0" marR="0">
                        <a:spcBef>
                          <a:spcPts val="0"/>
                        </a:spcBef>
                        <a:spcAft>
                          <a:spcPts val="300"/>
                        </a:spcAft>
                      </a:pPr>
                      <a:r>
                        <a:rPr lang="en-US" sz="1000">
                          <a:effectLst/>
                        </a:rPr>
                        <a:t>June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July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August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September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October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October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782934256"/>
                  </a:ext>
                </a:extLst>
              </a:tr>
              <a:tr h="151249">
                <a:tc>
                  <a:txBody>
                    <a:bodyPr/>
                    <a:lstStyle/>
                    <a:p>
                      <a:pPr marL="0" marR="0">
                        <a:spcBef>
                          <a:spcPts val="0"/>
                        </a:spcBef>
                        <a:spcAft>
                          <a:spcPts val="300"/>
                        </a:spcAft>
                      </a:pPr>
                      <a:r>
                        <a:rPr lang="en-US" sz="1000">
                          <a:effectLst/>
                        </a:rPr>
                        <a:t>July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August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September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October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November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November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172176179"/>
                  </a:ext>
                </a:extLst>
              </a:tr>
              <a:tr h="151249">
                <a:tc>
                  <a:txBody>
                    <a:bodyPr/>
                    <a:lstStyle/>
                    <a:p>
                      <a:pPr marL="0" marR="0">
                        <a:spcBef>
                          <a:spcPts val="0"/>
                        </a:spcBef>
                        <a:spcAft>
                          <a:spcPts val="300"/>
                        </a:spcAft>
                      </a:pPr>
                      <a:r>
                        <a:rPr lang="en-US" sz="1000">
                          <a:effectLst/>
                        </a:rPr>
                        <a:t>August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September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October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November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December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December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584068451"/>
                  </a:ext>
                </a:extLst>
              </a:tr>
              <a:tr h="302499">
                <a:tc>
                  <a:txBody>
                    <a:bodyPr/>
                    <a:lstStyle/>
                    <a:p>
                      <a:pPr marL="0" marR="0">
                        <a:spcBef>
                          <a:spcPts val="0"/>
                        </a:spcBef>
                        <a:spcAft>
                          <a:spcPts val="300"/>
                        </a:spcAft>
                      </a:pPr>
                      <a:r>
                        <a:rPr lang="en-US" sz="1000">
                          <a:effectLst/>
                        </a:rPr>
                        <a:t>September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October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November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December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January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January (the next year)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2590078622"/>
                  </a:ext>
                </a:extLst>
              </a:tr>
              <a:tr h="302499">
                <a:tc>
                  <a:txBody>
                    <a:bodyPr/>
                    <a:lstStyle/>
                    <a:p>
                      <a:pPr marL="0" marR="0">
                        <a:spcBef>
                          <a:spcPts val="0"/>
                        </a:spcBef>
                        <a:spcAft>
                          <a:spcPts val="300"/>
                        </a:spcAft>
                      </a:pPr>
                      <a:r>
                        <a:rPr lang="en-US" sz="1000">
                          <a:effectLst/>
                        </a:rPr>
                        <a:t>October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November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December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January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February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Month of February (the next year)</a:t>
                      </a:r>
                      <a:endParaRPr lang="en-US" sz="100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882950563"/>
                  </a:ext>
                </a:extLst>
              </a:tr>
              <a:tr h="302499">
                <a:tc>
                  <a:txBody>
                    <a:bodyPr/>
                    <a:lstStyle/>
                    <a:p>
                      <a:pPr marL="0" marR="0">
                        <a:spcBef>
                          <a:spcPts val="0"/>
                        </a:spcBef>
                        <a:spcAft>
                          <a:spcPts val="300"/>
                        </a:spcAft>
                      </a:pPr>
                      <a:r>
                        <a:rPr lang="en-US" sz="1000">
                          <a:effectLst/>
                        </a:rPr>
                        <a:t>November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December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January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February 15</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a:effectLst/>
                        </a:rPr>
                        <a:t>March 1</a:t>
                      </a:r>
                      <a:endParaRPr lang="en-US" sz="1000">
                        <a:effectLst/>
                        <a:latin typeface="Times New Roman" panose="02020603050405020304" pitchFamily="18" charset="0"/>
                        <a:ea typeface="Times New Roman" panose="02020603050405020304" pitchFamily="18" charset="0"/>
                      </a:endParaRPr>
                    </a:p>
                  </a:txBody>
                  <a:tcPr marL="73025" marR="73025" marT="0" marB="0"/>
                </a:tc>
                <a:tc>
                  <a:txBody>
                    <a:bodyPr/>
                    <a:lstStyle/>
                    <a:p>
                      <a:pPr marL="0" marR="0">
                        <a:spcBef>
                          <a:spcPts val="0"/>
                        </a:spcBef>
                        <a:spcAft>
                          <a:spcPts val="300"/>
                        </a:spcAft>
                      </a:pPr>
                      <a:r>
                        <a:rPr lang="en-US" sz="1000" dirty="0">
                          <a:effectLst/>
                        </a:rPr>
                        <a:t>Month of March (the next year)</a:t>
                      </a:r>
                      <a:endParaRPr lang="en-US" sz="1000" dirty="0">
                        <a:effectLst/>
                        <a:latin typeface="Times New Roman" panose="02020603050405020304" pitchFamily="18" charset="0"/>
                        <a:ea typeface="Times New Roman" panose="02020603050405020304" pitchFamily="18" charset="0"/>
                      </a:endParaRPr>
                    </a:p>
                  </a:txBody>
                  <a:tcPr marL="73025" marR="73025" marT="0" marB="0"/>
                </a:tc>
                <a:extLst>
                  <a:ext uri="{0D108BD9-81ED-4DB2-BD59-A6C34878D82A}">
                    <a16:rowId xmlns:a16="http://schemas.microsoft.com/office/drawing/2014/main" val="3191446689"/>
                  </a:ext>
                </a:extLst>
              </a:tr>
            </a:tbl>
          </a:graphicData>
        </a:graphic>
      </p:graphicFrame>
    </p:spTree>
    <p:extLst>
      <p:ext uri="{BB962C8B-B14F-4D97-AF65-F5344CB8AC3E}">
        <p14:creationId xmlns:p14="http://schemas.microsoft.com/office/powerpoint/2010/main" val="841459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44395-5DCB-7817-D4D7-16EC61BB2F5A}"/>
              </a:ext>
            </a:extLst>
          </p:cNvPr>
          <p:cNvSpPr>
            <a:spLocks noGrp="1"/>
          </p:cNvSpPr>
          <p:nvPr>
            <p:ph type="title"/>
          </p:nvPr>
        </p:nvSpPr>
        <p:spPr/>
        <p:txBody>
          <a:bodyPr/>
          <a:lstStyle/>
          <a:p>
            <a:r>
              <a:rPr lang="en-US" sz="3000" dirty="0"/>
              <a:t>Commissioning Requests Submission- Clarification</a:t>
            </a:r>
          </a:p>
        </p:txBody>
      </p:sp>
      <p:sp>
        <p:nvSpPr>
          <p:cNvPr id="3" name="Content Placeholder 2">
            <a:extLst>
              <a:ext uri="{FF2B5EF4-FFF2-40B4-BE49-F238E27FC236}">
                <a16:creationId xmlns:a16="http://schemas.microsoft.com/office/drawing/2014/main" id="{5A957A6D-F827-6DC6-3B7B-2DAD16884ED2}"/>
              </a:ext>
            </a:extLst>
          </p:cNvPr>
          <p:cNvSpPr>
            <a:spLocks noGrp="1"/>
          </p:cNvSpPr>
          <p:nvPr>
            <p:ph idx="1"/>
          </p:nvPr>
        </p:nvSpPr>
        <p:spPr>
          <a:xfrm>
            <a:off x="406400" y="914400"/>
            <a:ext cx="11557000" cy="5486400"/>
          </a:xfrm>
        </p:spPr>
        <p:txBody>
          <a:bodyPr/>
          <a:lstStyle/>
          <a:p>
            <a:r>
              <a:rPr lang="en-US" sz="2800" dirty="0"/>
              <a:t>ERCOT has established a new, dedicated email address for Market Participants to submit new generator Commissioning Checklist for review. </a:t>
            </a:r>
          </a:p>
          <a:p>
            <a:r>
              <a:rPr lang="en-US" sz="2800" dirty="0"/>
              <a:t>Starting June 10, 2024, all new Commissioning Checklists (Parts 1-3) should be emailed to </a:t>
            </a:r>
            <a:r>
              <a:rPr lang="en-US" sz="2800" dirty="0">
                <a:hlinkClick r:id="rId2"/>
              </a:rPr>
              <a:t>CommissioningRequests@ercot.com</a:t>
            </a:r>
            <a:r>
              <a:rPr lang="en-US" sz="2800" dirty="0"/>
              <a:t> in addition to being submitted to RIOO-IS.</a:t>
            </a:r>
          </a:p>
          <a:p>
            <a:r>
              <a:rPr lang="en-US" sz="2800" dirty="0"/>
              <a:t>Commissioning Checklists (Parts 1-3) submitted to </a:t>
            </a:r>
            <a:r>
              <a:rPr lang="en-US" sz="2800" dirty="0">
                <a:hlinkClick r:id="rId3"/>
              </a:rPr>
              <a:t>ResourceIntegrationDepartment@ercot.com</a:t>
            </a:r>
            <a:r>
              <a:rPr lang="en-US" sz="2800" dirty="0"/>
              <a:t> after June 21, 2024, will not be processed. </a:t>
            </a:r>
          </a:p>
          <a:p>
            <a:r>
              <a:rPr lang="en-US" sz="2800" dirty="0"/>
              <a:t>Commissioning Plans should not be emailed for review to the new Commissioning Request email address. </a:t>
            </a:r>
          </a:p>
          <a:p>
            <a:pPr marL="0" indent="0">
              <a:buNone/>
            </a:pPr>
            <a:endParaRPr lang="en-US" dirty="0"/>
          </a:p>
        </p:txBody>
      </p:sp>
      <p:sp>
        <p:nvSpPr>
          <p:cNvPr id="4" name="Slide Number Placeholder 3">
            <a:extLst>
              <a:ext uri="{FF2B5EF4-FFF2-40B4-BE49-F238E27FC236}">
                <a16:creationId xmlns:a16="http://schemas.microsoft.com/office/drawing/2014/main" id="{8C3E62AA-1D48-6D1D-850C-F47CEE23BFE0}"/>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2015107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D3B56-EE43-0781-EFEE-7CB0700F1E30}"/>
              </a:ext>
            </a:extLst>
          </p:cNvPr>
          <p:cNvSpPr>
            <a:spLocks noGrp="1"/>
          </p:cNvSpPr>
          <p:nvPr>
            <p:ph type="title"/>
          </p:nvPr>
        </p:nvSpPr>
        <p:spPr/>
        <p:txBody>
          <a:bodyPr/>
          <a:lstStyle/>
          <a:p>
            <a:r>
              <a:rPr lang="en-US" sz="2800" dirty="0"/>
              <a:t>Commissioning Requests Submission- Clarification</a:t>
            </a:r>
            <a:endParaRPr lang="en-US" dirty="0"/>
          </a:p>
        </p:txBody>
      </p:sp>
      <p:sp>
        <p:nvSpPr>
          <p:cNvPr id="3" name="Content Placeholder 2">
            <a:extLst>
              <a:ext uri="{FF2B5EF4-FFF2-40B4-BE49-F238E27FC236}">
                <a16:creationId xmlns:a16="http://schemas.microsoft.com/office/drawing/2014/main" id="{AB8ABC41-F5ED-B905-1A83-A8E512FFC773}"/>
              </a:ext>
            </a:extLst>
          </p:cNvPr>
          <p:cNvSpPr>
            <a:spLocks noGrp="1"/>
          </p:cNvSpPr>
          <p:nvPr>
            <p:ph idx="1"/>
          </p:nvPr>
        </p:nvSpPr>
        <p:spPr>
          <a:xfrm>
            <a:off x="406400" y="1066801"/>
            <a:ext cx="11379200" cy="5547516"/>
          </a:xfrm>
        </p:spPr>
        <p:txBody>
          <a:bodyPr/>
          <a:lstStyle/>
          <a:p>
            <a:r>
              <a:rPr lang="en-US" sz="2400" dirty="0"/>
              <a:t>Emails to the Commissioning Request inbox should only include to Part 1, Part 2&lt;20 MVA, Part 2&gt;20MVA and Part 3 approval request. </a:t>
            </a:r>
          </a:p>
          <a:p>
            <a:pPr lvl="1"/>
            <a:r>
              <a:rPr lang="en-US" sz="2400" dirty="0"/>
              <a:t>Format subject line as follows:</a:t>
            </a:r>
          </a:p>
          <a:p>
            <a:pPr marL="914400" lvl="2" indent="0">
              <a:buNone/>
            </a:pPr>
            <a:r>
              <a:rPr lang="en-US" sz="2000" dirty="0"/>
              <a:t>Subject line: </a:t>
            </a:r>
            <a:r>
              <a:rPr lang="en-US" sz="2000" dirty="0" err="1"/>
              <a:t>INR#_Project</a:t>
            </a:r>
            <a:r>
              <a:rPr lang="en-US" sz="2000" dirty="0"/>
              <a:t> </a:t>
            </a:r>
            <a:r>
              <a:rPr lang="en-US" sz="2000" dirty="0" err="1"/>
              <a:t>name_Commissioning</a:t>
            </a:r>
            <a:r>
              <a:rPr lang="en-US" sz="2000" dirty="0"/>
              <a:t> Part #_ Approval request.</a:t>
            </a:r>
          </a:p>
          <a:p>
            <a:r>
              <a:rPr lang="en-US" sz="2400" dirty="0"/>
              <a:t>The following requests should not be sent to the Commissioning Request Inbox:</a:t>
            </a:r>
          </a:p>
          <a:p>
            <a:pPr lvl="1"/>
            <a:r>
              <a:rPr lang="en-US" sz="2400" dirty="0"/>
              <a:t>Commissioning Plan review requests</a:t>
            </a:r>
          </a:p>
          <a:p>
            <a:pPr lvl="1"/>
            <a:r>
              <a:rPr lang="en-US" sz="2400" dirty="0"/>
              <a:t>Commissioning call requests</a:t>
            </a:r>
          </a:p>
          <a:p>
            <a:pPr lvl="1"/>
            <a:r>
              <a:rPr lang="en-US" sz="2400" dirty="0"/>
              <a:t>Ancillary test review requests</a:t>
            </a:r>
          </a:p>
          <a:p>
            <a:pPr lvl="1"/>
            <a:r>
              <a:rPr lang="en-US" sz="2400" dirty="0"/>
              <a:t>Part 3 Test review requests</a:t>
            </a:r>
          </a:p>
          <a:p>
            <a:pPr lvl="1"/>
            <a:r>
              <a:rPr lang="en-US" sz="2400" dirty="0"/>
              <a:t>PMU review request</a:t>
            </a:r>
          </a:p>
          <a:p>
            <a:pPr lvl="1"/>
            <a:r>
              <a:rPr lang="en-US" sz="2400" dirty="0"/>
              <a:t>PGRR109 review requests</a:t>
            </a:r>
          </a:p>
          <a:p>
            <a:pPr lvl="1"/>
            <a:r>
              <a:rPr lang="en-US" sz="2400" dirty="0"/>
              <a:t>Weatherization review requests</a:t>
            </a:r>
          </a:p>
          <a:p>
            <a:pPr lvl="1"/>
            <a:r>
              <a:rPr lang="en-US" sz="2400" dirty="0"/>
              <a:t>4 Quadrant Telemetry check for BESS</a:t>
            </a:r>
          </a:p>
        </p:txBody>
      </p:sp>
      <p:sp>
        <p:nvSpPr>
          <p:cNvPr id="4" name="Slide Number Placeholder 3">
            <a:extLst>
              <a:ext uri="{FF2B5EF4-FFF2-40B4-BE49-F238E27FC236}">
                <a16:creationId xmlns:a16="http://schemas.microsoft.com/office/drawing/2014/main" id="{B1D3863E-72EC-5F31-F265-43B1CF218D5B}"/>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286882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6A220-9074-F99F-8AA9-C84A96A84C35}"/>
              </a:ext>
            </a:extLst>
          </p:cNvPr>
          <p:cNvSpPr>
            <a:spLocks noGrp="1"/>
          </p:cNvSpPr>
          <p:nvPr>
            <p:ph type="title"/>
          </p:nvPr>
        </p:nvSpPr>
        <p:spPr/>
        <p:txBody>
          <a:bodyPr/>
          <a:lstStyle/>
          <a:p>
            <a:r>
              <a:rPr lang="en-US" dirty="0"/>
              <a:t>QSA: Proposal checklist for future QSA</a:t>
            </a:r>
          </a:p>
        </p:txBody>
      </p:sp>
      <p:sp>
        <p:nvSpPr>
          <p:cNvPr id="3" name="Content Placeholder 2">
            <a:extLst>
              <a:ext uri="{FF2B5EF4-FFF2-40B4-BE49-F238E27FC236}">
                <a16:creationId xmlns:a16="http://schemas.microsoft.com/office/drawing/2014/main" id="{FB17348B-481D-2A53-1C85-88E9792CED4D}"/>
              </a:ext>
            </a:extLst>
          </p:cNvPr>
          <p:cNvSpPr>
            <a:spLocks noGrp="1"/>
          </p:cNvSpPr>
          <p:nvPr>
            <p:ph idx="1"/>
          </p:nvPr>
        </p:nvSpPr>
        <p:spPr>
          <a:xfrm>
            <a:off x="406400" y="1066801"/>
            <a:ext cx="11379200" cy="5257799"/>
          </a:xfrm>
        </p:spPr>
        <p:txBody>
          <a:bodyPr/>
          <a:lstStyle/>
          <a:p>
            <a:r>
              <a:rPr lang="en-US" dirty="0"/>
              <a:t>Resource Integration will publish QSA checklist for the Interconnecting Entity (IE) to verify that all requirements for QSA have been submitted:</a:t>
            </a:r>
          </a:p>
          <a:p>
            <a:pPr lvl="1"/>
            <a:r>
              <a:rPr lang="en-US" dirty="0"/>
              <a:t>Checklist for PGRR112</a:t>
            </a:r>
          </a:p>
          <a:p>
            <a:pPr lvl="1"/>
            <a:r>
              <a:rPr lang="en-US" dirty="0"/>
              <a:t>Checklist for the final QSA</a:t>
            </a:r>
          </a:p>
          <a:p>
            <a:r>
              <a:rPr lang="en-US" dirty="0"/>
              <a:t>IE will be required to submit the checklist along with the dynamic model submission and final QSA submission for ERCOT review prior to the deadlines. </a:t>
            </a:r>
          </a:p>
          <a:p>
            <a:r>
              <a:rPr lang="en-US" dirty="0"/>
              <a:t>Resource Integration will no longer send initial QSA status emails. </a:t>
            </a:r>
          </a:p>
          <a:p>
            <a:endParaRPr lang="en-US" dirty="0"/>
          </a:p>
        </p:txBody>
      </p:sp>
      <p:sp>
        <p:nvSpPr>
          <p:cNvPr id="4" name="Slide Number Placeholder 3">
            <a:extLst>
              <a:ext uri="{FF2B5EF4-FFF2-40B4-BE49-F238E27FC236}">
                <a16:creationId xmlns:a16="http://schemas.microsoft.com/office/drawing/2014/main" id="{63B3AF5B-3116-4225-6FA7-BB5653B52A31}"/>
              </a:ext>
            </a:extLst>
          </p:cNvPr>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236413976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flat"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968CB8-5FF8-44D7-A459-A3FC34AC4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94649</TotalTime>
  <Words>1228</Words>
  <Application>Microsoft Office PowerPoint</Application>
  <PresentationFormat>Widescreen</PresentationFormat>
  <Paragraphs>215</Paragraphs>
  <Slides>16</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Tahoma</vt:lpstr>
      <vt:lpstr>Times New Roman</vt:lpstr>
      <vt:lpstr>1_Custom Design</vt:lpstr>
      <vt:lpstr>Inside pages</vt:lpstr>
      <vt:lpstr>2_Custom Design</vt:lpstr>
      <vt:lpstr>PowerPoint Presentation</vt:lpstr>
      <vt:lpstr>Quarterly Stability Assessment (QSA)  </vt:lpstr>
      <vt:lpstr>Quarterly Stability Assessment (QSA)  </vt:lpstr>
      <vt:lpstr>PGRR112: Feb 1,2025 QSA implementation</vt:lpstr>
      <vt:lpstr>NPRR1254 Implementation</vt:lpstr>
      <vt:lpstr>NPRR1254 Implementation</vt:lpstr>
      <vt:lpstr>Commissioning Requests Submission- Clarification</vt:lpstr>
      <vt:lpstr>Commissioning Requests Submission- Clarification</vt:lpstr>
      <vt:lpstr>QSA: Proposal checklist for future QSA</vt:lpstr>
      <vt:lpstr>Generation Interconnection Requests</vt:lpstr>
      <vt:lpstr>Generation Interconnection Requests</vt:lpstr>
      <vt:lpstr>Other contact information</vt:lpstr>
      <vt:lpstr>Questions?</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Fernandes, Jenifer</cp:lastModifiedBy>
  <cp:revision>804</cp:revision>
  <cp:lastPrinted>2018-07-25T14:31:19Z</cp:lastPrinted>
  <dcterms:created xsi:type="dcterms:W3CDTF">2016-01-21T15:20:31Z</dcterms:created>
  <dcterms:modified xsi:type="dcterms:W3CDTF">2024-12-18T17:03:49Z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