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7"/>
  </p:notesMasterIdLst>
  <p:handoutMasterIdLst>
    <p:handoutMasterId r:id="rId48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315" r:id="rId45"/>
    <p:sldId id="290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80308" autoAdjust="0"/>
  </p:normalViewPr>
  <p:slideViewPr>
    <p:cSldViewPr showGuides="1">
      <p:cViewPr varScale="1">
        <p:scale>
          <a:sx n="68" d="100"/>
          <a:sy n="68" d="100"/>
        </p:scale>
        <p:origin x="1930" y="5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-547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trike="noStrike" baseline="0" dirty="0"/>
              <a:t>Total regulation deployed comparison in the last 3 months.</a:t>
            </a:r>
            <a:endParaRPr lang="en-US" b="0" u="sng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levels of reg up deployment overall, with higher deployments during HE 17 compared to previous years.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Regulation down deployment in  November 2024 is consistent with that of the previous two years. </a:t>
            </a:r>
            <a:endParaRPr lang="en-US" b="0" u="none" strike="no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Zero crossing regulation is generally lower to the last two years. The lower zero crossing percentages are seen during the early morning and end hours.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Overall, we see that it is above 65% for all hours and lower compared to previous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Average regulation up exhaustion rate for all hours is 2.61% which is more than last November but still generally low. FFRS originally wasn’t accounted for in the regulation calculations but is now included.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Average regulation down exhaustion rate for all hours is 5.97%, which is higher than the previous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up bias occurrence for consecutive SCED intervals for all hours is 123 and peak hours is 56.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down bias occurrence for consecutive SCED intervals for all hours is 179 and peak hours is 35.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The load is generally more than the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load is more than the last year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hourly load ramp trend increased compared to the last couple of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higher in the later hours. Zero crossing lower during the later 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Net Capacity on Start-Up/</a:t>
            </a:r>
            <a:r>
              <a:rPr lang="en-US" strike="noStrike" dirty="0" err="1"/>
              <a:t>ShutDown</a:t>
            </a:r>
            <a:r>
              <a:rPr lang="en-US" strike="noStrike" dirty="0"/>
              <a:t> are generally following the trends of the last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strike="noStrike" baseline="0" dirty="0"/>
              <a:t>-</a:t>
            </a:r>
            <a:r>
              <a:rPr lang="en-US" strike="noStrike" baseline="0" dirty="0" err="1"/>
              <a:t>ve</a:t>
            </a:r>
            <a:r>
              <a:rPr lang="en-US" strike="noStrike" baseline="0" dirty="0"/>
              <a:t> Error +&gt; Under forecasted load</a:t>
            </a:r>
          </a:p>
          <a:p>
            <a:endParaRPr lang="en-US" strike="noStrike" baseline="0" dirty="0"/>
          </a:p>
          <a:p>
            <a:r>
              <a:rPr lang="en-US" strike="noStrike" baseline="0" dirty="0"/>
              <a:t>HE 9 had significant under forecasted load, and HE 18 had significant over forecasted load</a:t>
            </a:r>
          </a:p>
          <a:p>
            <a:r>
              <a:rPr lang="en-US" strike="noStrike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11/10/2024 HE18 -&gt;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485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aseline="0" dirty="0"/>
              <a:t>MW</a:t>
            </a:r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11/30/2024 HE10 -&gt;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-538</a:t>
            </a:r>
            <a:r>
              <a:rPr lang="en-US" baseline="0" dirty="0"/>
              <a:t>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Largest expected generation deviation occurs during solar ramps. We see a positive average expected generation deviation in November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Late October – K5 changed to 1 to correct the time error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Expected Generation Deviation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1-min NSFL ramp values were examined in bins of 10 MWs  (as tracked on x-axis) and the average rate of intervals during which regulation was exhausted (i.e. remaining regulation was less than 5 MW) was computed (as tracked on y-axis).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NSFL includes Large Loads and Steel Mills that are not following SCED dispatch.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Trend is the same: we see low correlation between regulation exhaustion and NSFL ramp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wind ramp forecast, SCED PWRR MAE is consistent and smaller than the persistence forecast across the board. More errors occur during ramping hours.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to wind, generally we see greater forecast errors during ramping periods. </a:t>
            </a:r>
            <a:endParaRPr lang="en-US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November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December 17,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3C8FE-1404-E0EC-E5A5-9727AEDCA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4451" y="1163340"/>
            <a:ext cx="8446643" cy="45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31ACD-0F61-98D9-3082-5EA5E161B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605" y="1109750"/>
            <a:ext cx="6272786" cy="463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08FC4-8005-9099-F5B6-00DA648C4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5387" y="990600"/>
            <a:ext cx="8409423" cy="51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AF370-1DA3-AD77-1320-97B7443A1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0149" y="1014759"/>
            <a:ext cx="8399899" cy="51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4402F-04D8-1F1B-4EB7-ECB998677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2448" y="1017841"/>
            <a:ext cx="8635301" cy="48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D5FEF-BE48-35B6-5404-402AC4BE3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137" y="983451"/>
            <a:ext cx="5329722" cy="489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2022, 2023, and 2024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086F3-46C5-A854-6B69-469540A02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902" y="2565101"/>
            <a:ext cx="6216193" cy="172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C87D8-7653-74C7-70FC-A5C70F702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43135" y="1189205"/>
            <a:ext cx="6848197" cy="4479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5F98B-3688-C093-A918-3A2D707B5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4337" y="1631683"/>
            <a:ext cx="1938272" cy="978279"/>
          </a:xfrm>
          <a:prstGeom prst="rect">
            <a:avLst/>
          </a:prstGeom>
          <a:ln>
            <a:solidFill>
              <a:srgbClr val="5B6770">
                <a:alpha val="30196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8E287-5748-E26C-50FA-B12D3A024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0844" y="1168765"/>
            <a:ext cx="6902308" cy="4520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B6314-B563-0D95-932F-8D523E0BC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3784" y="1692228"/>
            <a:ext cx="1703782" cy="835817"/>
          </a:xfrm>
          <a:prstGeom prst="rect">
            <a:avLst/>
          </a:prstGeom>
          <a:ln>
            <a:solidFill>
              <a:srgbClr val="5B6770">
                <a:alpha val="25098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D4D29-0770-198D-F334-B85410A15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3728" y="1386253"/>
            <a:ext cx="7212742" cy="4402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B0CC5-09A4-9F85-AABB-67008A224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00" y="1689378"/>
            <a:ext cx="1564605" cy="729056"/>
          </a:xfrm>
          <a:prstGeom prst="rect">
            <a:avLst/>
          </a:prstGeom>
          <a:ln>
            <a:solidFill>
              <a:schemeClr val="tx2">
                <a:alpha val="28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EBA6CF-348B-061A-D603-B1CEC5E4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7969" y="1152891"/>
            <a:ext cx="7964259" cy="4552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B537CA-BA1A-66BE-B937-8F1F577A4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390603"/>
            <a:ext cx="1647667" cy="724628"/>
          </a:xfrm>
          <a:prstGeom prst="rect">
            <a:avLst/>
          </a:prstGeom>
          <a:ln>
            <a:solidFill>
              <a:schemeClr val="tx2">
                <a:alpha val="31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6AEB5-0ACB-5676-7634-F95B4D9E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3129" y="1124746"/>
            <a:ext cx="7657739" cy="460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4AA3F-8D20-E1D0-8C7A-F6D6E0B03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0329" y="1133325"/>
            <a:ext cx="7768657" cy="45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787614"/>
            <a:ext cx="6838950" cy="4181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BDF1D-CB1E-2732-9011-4A9CE8881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542" y="4969089"/>
            <a:ext cx="3458058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F3F53-F706-F936-4C5F-2F28CEB31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000" y="1110870"/>
            <a:ext cx="7841996" cy="463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10875-D253-BB36-3E8D-23E17CB51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0043" y="1117840"/>
            <a:ext cx="7803910" cy="462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A3CD2-D4A2-FC78-7217-8AED6B58C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6099" y="1131821"/>
            <a:ext cx="7611800" cy="45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71000-000C-9E81-E27E-56E8C3ECE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4373" y="1199664"/>
            <a:ext cx="7495249" cy="445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D83FF-34DC-1C39-94BA-C08BB085A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8605" y="1138252"/>
            <a:ext cx="7706785" cy="458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31777-13C8-CDEA-3C4C-135AA91A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7917" y="1261011"/>
            <a:ext cx="8268145" cy="43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7BC10-05B3-F3D2-66CA-3BEC61DF2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55711" y="1155274"/>
            <a:ext cx="7508774" cy="4547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05362-C7C2-DF66-3AC2-14BECEFB7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5459" y="4324122"/>
            <a:ext cx="1591841" cy="803429"/>
          </a:xfrm>
          <a:prstGeom prst="rect">
            <a:avLst/>
          </a:prstGeom>
          <a:ln>
            <a:solidFill>
              <a:srgbClr val="5B6770">
                <a:alpha val="27843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D727B-5AAC-6F5C-22EE-E3C93B5B7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6816" y="1509091"/>
            <a:ext cx="7906565" cy="38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446F7-840D-2299-9726-628CF7C3F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8932" y="1614455"/>
            <a:ext cx="7902331" cy="36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EFC-1C9F-C206-CB08-100FB8E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Non-SCED Qualified Flexible Load (NSFL) Ramping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000DFA-67A7-36C8-C2E9-BC0E756C7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25" y="793531"/>
            <a:ext cx="8215149" cy="49290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188E-16E1-E63B-B8CA-14A88C76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3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AC127-55AF-268F-8AF9-63BA8238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6712" y="1082514"/>
            <a:ext cx="7530572" cy="469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7113E-7DFF-06DC-DBD8-A589BE0BB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7267" y="1086201"/>
            <a:ext cx="7389465" cy="46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0DA91-12EB-2EDE-4D3A-EB5B7FD5B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0522" y="1155766"/>
            <a:ext cx="7262954" cy="45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21C14-68D2-40FC-B085-3C1C92D6E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1453" y="1122611"/>
            <a:ext cx="7357292" cy="46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B9FE9-DB4D-D1F1-F6EA-83D814A8D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4956" y="2426981"/>
            <a:ext cx="5734083" cy="200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113393</TotalTime>
  <Words>1510</Words>
  <Application>Microsoft Office PowerPoint</Application>
  <PresentationFormat>On-screen Show (4:3)</PresentationFormat>
  <Paragraphs>207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Non-SCED Qualified Flexible Load (NSFL) Ramping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Lowe, Steven</cp:lastModifiedBy>
  <cp:revision>1223</cp:revision>
  <cp:lastPrinted>2016-01-21T20:53:15Z</cp:lastPrinted>
  <dcterms:created xsi:type="dcterms:W3CDTF">2016-01-21T15:20:31Z</dcterms:created>
  <dcterms:modified xsi:type="dcterms:W3CDTF">2024-12-18T03:13:11Z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