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2"/>
  </p:notesMasterIdLst>
  <p:handoutMasterIdLst>
    <p:handoutMasterId r:id="rId13"/>
  </p:handoutMasterIdLst>
  <p:sldIdLst>
    <p:sldId id="260" r:id="rId6"/>
    <p:sldId id="281" r:id="rId7"/>
    <p:sldId id="279" r:id="rId8"/>
    <p:sldId id="331" r:id="rId9"/>
    <p:sldId id="332" r:id="rId10"/>
    <p:sldId id="285"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7" d="100"/>
          <a:sy n="107" d="100"/>
        </p:scale>
        <p:origin x="1734" y="102"/>
      </p:cViewPr>
      <p:guideLst>
        <p:guide orient="horz" pos="2160"/>
        <p:guide pos="2880"/>
      </p:guideLst>
    </p:cSldViewPr>
  </p:slideViewPr>
  <p:notesTextViewPr>
    <p:cViewPr>
      <p:scale>
        <a:sx n="3" d="2"/>
        <a:sy n="3" d="2"/>
      </p:scale>
      <p:origin x="0" y="0"/>
    </p:cViewPr>
  </p:notesTextViewPr>
  <p:notesViewPr>
    <p:cSldViewPr showGuides="1">
      <p:cViewPr varScale="1">
        <p:scale>
          <a:sx n="88" d="100"/>
          <a:sy n="88" d="100"/>
        </p:scale>
        <p:origin x="3684"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12/17/2024</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12/17/2024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781547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3003976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2833638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8952942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dirty="0"/>
          </a:p>
        </p:txBody>
      </p:sp>
    </p:spTree>
    <p:extLst>
      <p:ext uri="{BB962C8B-B14F-4D97-AF65-F5344CB8AC3E}">
        <p14:creationId xmlns:p14="http://schemas.microsoft.com/office/powerpoint/2010/main" val="2248038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774125" cy="246221"/>
          </a:xfrm>
          <a:prstGeom prst="rect">
            <a:avLst/>
          </a:prstGeom>
          <a:noFill/>
        </p:spPr>
        <p:txBody>
          <a:bodyPr wrap="square" rtlCol="0">
            <a:spAutoFit/>
          </a:bodyPr>
          <a:lstStyle/>
          <a:p>
            <a:pPr algn="l"/>
            <a:r>
              <a:rPr lang="en-US" sz="1000" b="1" baseline="0" dirty="0">
                <a:solidFill>
                  <a:schemeClr val="tx2"/>
                </a:solidFill>
              </a:rPr>
              <a:t>PUBLIC – 12/19/24 MWG</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ercot.com/about/governance/index.html"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ercot.com/calendar/12192024-MWG-Meeting-_-Webex"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819400"/>
            <a:ext cx="5257800" cy="1231106"/>
          </a:xfrm>
          <a:prstGeom prst="rect">
            <a:avLst/>
          </a:prstGeom>
          <a:noFill/>
        </p:spPr>
        <p:txBody>
          <a:bodyPr wrap="square" rtlCol="0">
            <a:spAutoFit/>
          </a:bodyPr>
          <a:lstStyle/>
          <a:p>
            <a:r>
              <a:rPr lang="en-US" sz="2000" b="1" dirty="0">
                <a:solidFill>
                  <a:schemeClr val="tx2"/>
                </a:solidFill>
                <a:latin typeface="TradeGothic LT" panose="020B0506030503020504" pitchFamily="34" charset="0"/>
                <a:ea typeface="TradeGothic LT" panose="020B0506030503020504" pitchFamily="34" charset="0"/>
              </a:rPr>
              <a:t>Metering Working Group</a:t>
            </a:r>
          </a:p>
          <a:p>
            <a:endParaRPr lang="en-US" dirty="0">
              <a:solidFill>
                <a:schemeClr val="tx2"/>
              </a:solidFill>
            </a:endParaRPr>
          </a:p>
          <a:p>
            <a:endParaRPr lang="en-US" dirty="0">
              <a:solidFill>
                <a:schemeClr val="tx2"/>
              </a:solidFill>
            </a:endParaRPr>
          </a:p>
          <a:p>
            <a:r>
              <a:rPr lang="en-US" dirty="0">
                <a:solidFill>
                  <a:schemeClr val="tx2"/>
                </a:solidFill>
                <a:latin typeface="TradeGothic LT" panose="020B0506030503020504" pitchFamily="34" charset="0"/>
                <a:ea typeface="TradeGothic LT" panose="020B0506030503020504" pitchFamily="34" charset="0"/>
              </a:rPr>
              <a:t>Dec 19, 2024</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Anti-Trust Admonition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
        <p:nvSpPr>
          <p:cNvPr id="3" name="TextBox 2"/>
          <p:cNvSpPr txBox="1"/>
          <p:nvPr/>
        </p:nvSpPr>
        <p:spPr>
          <a:xfrm>
            <a:off x="381000" y="762000"/>
            <a:ext cx="8458200" cy="5078313"/>
          </a:xfrm>
          <a:prstGeom prst="rect">
            <a:avLst/>
          </a:prstGeom>
          <a:noFill/>
        </p:spPr>
        <p:txBody>
          <a:bodyPr wrap="square" rtlCol="0">
            <a:spAutoFit/>
          </a:bodyPr>
          <a:lstStyle/>
          <a:p>
            <a:pPr marL="0" lvl="1"/>
            <a:r>
              <a:rPr lang="en-US" altLang="en-US" sz="2000" b="1" u="sng" kern="0" dirty="0">
                <a:solidFill>
                  <a:srgbClr val="000000"/>
                </a:solidFill>
                <a:latin typeface="TradeGothic LT" panose="020B0506030503020504" pitchFamily="34" charset="0"/>
                <a:ea typeface="TradeGothic LT" panose="020B0506030503020504" pitchFamily="34" charset="0"/>
              </a:rPr>
              <a:t>Antitrust Admonition</a:t>
            </a:r>
            <a:endParaRPr lang="en-US" sz="2000" kern="0" dirty="0">
              <a:solidFill>
                <a:srgbClr val="000000"/>
              </a:solidFill>
              <a:latin typeface="TradeGothic LT" panose="020B0506030503020504" pitchFamily="34" charset="0"/>
              <a:ea typeface="TradeGothic LT" panose="020B0506030503020504" pitchFamily="34" charset="0"/>
            </a:endParaRPr>
          </a:p>
          <a:p>
            <a:pPr marL="0" lvl="1"/>
            <a:r>
              <a:rPr lang="en-US" sz="2000" kern="0" dirty="0">
                <a:solidFill>
                  <a:srgbClr val="000000"/>
                </a:solidFill>
                <a:latin typeface="TradeGothic LT" panose="020B0506030503020504" pitchFamily="34" charset="0"/>
                <a:ea typeface="TradeGothic LT" panose="020B0506030503020504" pitchFamily="34" charset="0"/>
              </a:rPr>
              <a:t>To avoid raising concerns about antitrust liability, participants in ERCOT activities should refrain from proposing any action or measure that would exceed ERCOT’s authority under federal or state law. For additional information, stakeholders should consult the </a:t>
            </a:r>
            <a:r>
              <a:rPr lang="en-US" sz="2000" i="1" kern="0" dirty="0">
                <a:solidFill>
                  <a:srgbClr val="000000"/>
                </a:solidFill>
                <a:latin typeface="TradeGothic LT" panose="020B0506030503020504" pitchFamily="34" charset="0"/>
                <a:ea typeface="TradeGothic LT" panose="020B0506030503020504" pitchFamily="34" charset="0"/>
              </a:rPr>
              <a:t>Statement of Position on Antitrust Issues for Members of ERCOT Committees, Subcommittees, and Working Groups</a:t>
            </a:r>
            <a:r>
              <a:rPr lang="en-US" sz="2000" kern="0" dirty="0">
                <a:solidFill>
                  <a:srgbClr val="000000"/>
                </a:solidFill>
                <a:latin typeface="TradeGothic LT" panose="020B0506030503020504" pitchFamily="34" charset="0"/>
                <a:ea typeface="TradeGothic LT" panose="020B0506030503020504" pitchFamily="34" charset="0"/>
              </a:rPr>
              <a:t>, which is posted on the ERCOT website. </a:t>
            </a:r>
            <a:br>
              <a:rPr lang="en-US" sz="2000" kern="0" dirty="0">
                <a:solidFill>
                  <a:srgbClr val="000000"/>
                </a:solidFill>
                <a:latin typeface="TradeGothic LT" panose="020B0506030503020504" pitchFamily="34" charset="0"/>
                <a:ea typeface="TradeGothic LT" panose="020B0506030503020504" pitchFamily="34" charset="0"/>
              </a:rPr>
            </a:br>
            <a:r>
              <a:rPr lang="en-US" sz="2000" kern="0" dirty="0">
                <a:solidFill>
                  <a:srgbClr val="000000"/>
                </a:solidFill>
                <a:latin typeface="TradeGothic LT" panose="020B0506030503020504" pitchFamily="34" charset="0"/>
                <a:ea typeface="TradeGothic LT" panose="020B0506030503020504" pitchFamily="34" charset="0"/>
                <a:hlinkClick r:id="rId3"/>
              </a:rPr>
              <a:t>http://www.ercot.com/about/governance/index.html</a:t>
            </a: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lvl="0">
              <a:defRPr/>
            </a:pPr>
            <a:r>
              <a:rPr lang="en-US" altLang="en-US" sz="2400" b="1" u="sng" kern="0" dirty="0">
                <a:solidFill>
                  <a:srgbClr val="000000"/>
                </a:solidFill>
                <a:latin typeface="TradeGothic LT" panose="020B0506030503020504" pitchFamily="34" charset="0"/>
                <a:ea typeface="TradeGothic LT" panose="020B0506030503020504" pitchFamily="34" charset="0"/>
              </a:rPr>
              <a:t>Disclaimer</a:t>
            </a:r>
          </a:p>
          <a:p>
            <a:pPr lvl="0">
              <a:lnSpc>
                <a:spcPct val="80000"/>
              </a:lnSpc>
              <a:defRPr/>
            </a:pPr>
            <a:r>
              <a:rPr lang="en-US" altLang="en-US" sz="2000" kern="0" dirty="0">
                <a:solidFill>
                  <a:srgbClr val="000000"/>
                </a:solidFill>
                <a:latin typeface="TradeGothic LT" panose="020B0506030503020504" pitchFamily="34" charset="0"/>
                <a:ea typeface="TradeGothic LT" panose="020B0506030503020504" pitchFamily="34" charset="0"/>
              </a:rPr>
              <a:t>All presentations and materials submitted by Market Participants or any other Entity to ERCOT staff for this meeting are received and posted with the acknowledgement that the information will be considered public in accordance with the ERCOT Websites Content Management Operating Procedure.</a:t>
            </a: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597254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Meeting Notes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
        <p:nvSpPr>
          <p:cNvPr id="3" name="Rectangle 2">
            <a:extLst>
              <a:ext uri="{FF2B5EF4-FFF2-40B4-BE49-F238E27FC236}">
                <a16:creationId xmlns:a16="http://schemas.microsoft.com/office/drawing/2014/main" id="{F270C4B4-208C-CB37-B799-D47385D43FBE}"/>
              </a:ext>
            </a:extLst>
          </p:cNvPr>
          <p:cNvSpPr/>
          <p:nvPr/>
        </p:nvSpPr>
        <p:spPr>
          <a:xfrm>
            <a:off x="381000" y="762000"/>
            <a:ext cx="8305800" cy="2677656"/>
          </a:xfrm>
          <a:prstGeom prst="rect">
            <a:avLst/>
          </a:prstGeom>
        </p:spPr>
        <p:txBody>
          <a:bodyPr wrap="square">
            <a:spAutoFit/>
          </a:bodyPr>
          <a:lstStyle/>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Review previous 11/20/24 MWG meeting notes </a:t>
            </a:r>
          </a:p>
          <a:p>
            <a:pPr marL="285750" lvl="1" indent="-285750">
              <a:buFont typeface="Arial" panose="020B0604020202020204" pitchFamily="34" charset="0"/>
              <a:buChar char="•"/>
            </a:pPr>
            <a:endParaRPr lang="en-US" altLang="en-US" sz="24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015055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SMOGRR028</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
        <p:nvSpPr>
          <p:cNvPr id="3" name="Rectangle 2"/>
          <p:cNvSpPr/>
          <p:nvPr/>
        </p:nvSpPr>
        <p:spPr>
          <a:xfrm>
            <a:off x="381000" y="762000"/>
            <a:ext cx="8305800" cy="2677656"/>
          </a:xfrm>
          <a:prstGeom prst="rect">
            <a:avLst/>
          </a:prstGeom>
        </p:spPr>
        <p:txBody>
          <a:bodyPr wrap="square">
            <a:spAutoFit/>
          </a:bodyPr>
          <a:lstStyle/>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Discussion</a:t>
            </a:r>
          </a:p>
          <a:p>
            <a:pPr marL="285750" lvl="1" indent="-285750">
              <a:buFont typeface="Arial" panose="020B0604020202020204" pitchFamily="34" charset="0"/>
              <a:buChar char="•"/>
            </a:pPr>
            <a:endParaRPr lang="en-US" altLang="en-US" sz="24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845377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New or Other Business Items</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
        <p:nvSpPr>
          <p:cNvPr id="3" name="Rectangle 2"/>
          <p:cNvSpPr/>
          <p:nvPr/>
        </p:nvSpPr>
        <p:spPr>
          <a:xfrm>
            <a:off x="381000" y="914400"/>
            <a:ext cx="8305800" cy="1938992"/>
          </a:xfrm>
          <a:prstGeom prst="rect">
            <a:avLst/>
          </a:prstGeom>
        </p:spPr>
        <p:txBody>
          <a:bodyPr wrap="square">
            <a:spAutoFit/>
          </a:bodyPr>
          <a:lstStyle/>
          <a:p>
            <a:pPr marL="285750" lvl="1"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Request for any new or other business items</a:t>
            </a: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4279999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Meeting Summary and Closing Remarks</a:t>
            </a: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
        <p:nvSpPr>
          <p:cNvPr id="3" name="Rectangle 2"/>
          <p:cNvSpPr/>
          <p:nvPr/>
        </p:nvSpPr>
        <p:spPr>
          <a:xfrm>
            <a:off x="381000" y="914400"/>
            <a:ext cx="8001000" cy="1938992"/>
          </a:xfrm>
          <a:prstGeom prst="rect">
            <a:avLst/>
          </a:prstGeom>
        </p:spPr>
        <p:txBody>
          <a:bodyPr wrap="square">
            <a:spAutoFit/>
          </a:bodyPr>
          <a:lstStyle/>
          <a:p>
            <a:pPr marL="285750" lvl="1"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Thank you for your attendance and participation.</a:t>
            </a: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sz="2000" kern="0" dirty="0">
                <a:solidFill>
                  <a:srgbClr val="000000"/>
                </a:solidFill>
                <a:latin typeface="TradeGothic LT" panose="020B0506030503020504" pitchFamily="34" charset="0"/>
                <a:ea typeface="TradeGothic LT" panose="020B0506030503020504" pitchFamily="34" charset="0"/>
              </a:rPr>
              <a:t>Notes from this meeting will be posted on the ERCOT website under the key documents for this meeting.</a:t>
            </a:r>
          </a:p>
          <a:p>
            <a:pPr marL="742950" lvl="2" indent="-285750">
              <a:buFont typeface="Arial" panose="020B0604020202020204" pitchFamily="34" charset="0"/>
              <a:buChar char="•"/>
            </a:pPr>
            <a:r>
              <a:rPr lang="en-US" sz="2000" dirty="0">
                <a:hlinkClick r:id="rId3"/>
              </a:rPr>
              <a:t>https://www.ercot.com/calendar/12192024-MWG-Meeting-_-Webex</a:t>
            </a:r>
            <a:r>
              <a:rPr lang="en-US" sz="2000" dirty="0"/>
              <a:t> </a:t>
            </a:r>
          </a:p>
        </p:txBody>
      </p:sp>
    </p:spTree>
    <p:extLst>
      <p:ext uri="{BB962C8B-B14F-4D97-AF65-F5344CB8AC3E}">
        <p14:creationId xmlns:p14="http://schemas.microsoft.com/office/powerpoint/2010/main" val="2036713606"/>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73B813C5-B896-4665-8CDA-23C23DD459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c34af464-7aa1-4edd-9be4-83dffc1cb926"/>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12927</TotalTime>
  <Words>214</Words>
  <Application>Microsoft Office PowerPoint</Application>
  <PresentationFormat>On-screen Show (4:3)</PresentationFormat>
  <Paragraphs>46</Paragraphs>
  <Slides>6</Slides>
  <Notes>5</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6</vt:i4>
      </vt:variant>
    </vt:vector>
  </HeadingPairs>
  <TitlesOfParts>
    <vt:vector size="11" baseType="lpstr">
      <vt:lpstr>Arial</vt:lpstr>
      <vt:lpstr>Calibri</vt:lpstr>
      <vt:lpstr>TradeGothic LT</vt:lpstr>
      <vt:lpstr>1_Custom Design</vt:lpstr>
      <vt:lpstr>Office Theme</vt:lpstr>
      <vt:lpstr>PowerPoint Presentation</vt:lpstr>
      <vt:lpstr>Anti-Trust Admonition</vt:lpstr>
      <vt:lpstr>Meeting Notes</vt:lpstr>
      <vt:lpstr>SMOGRR028</vt:lpstr>
      <vt:lpstr>New or Other Business Items</vt:lpstr>
      <vt:lpstr>Meeting Summary and Closing Remarks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Zamarripa-Ulloa, Isay</cp:lastModifiedBy>
  <cp:revision>355</cp:revision>
  <cp:lastPrinted>2016-01-21T20:53:15Z</cp:lastPrinted>
  <dcterms:created xsi:type="dcterms:W3CDTF">2016-01-21T15:20:31Z</dcterms:created>
  <dcterms:modified xsi:type="dcterms:W3CDTF">2024-12-17T16:39:54Z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y fmtid="{D5CDD505-2E9C-101B-9397-08002B2CF9AE}" pid="3" name="MSIP_Label_7084cbda-52b8-46fb-a7b7-cb5bd465ed85_Enabled">
    <vt:lpwstr>true</vt:lpwstr>
  </property>
  <property fmtid="{D5CDD505-2E9C-101B-9397-08002B2CF9AE}" pid="4" name="MSIP_Label_7084cbda-52b8-46fb-a7b7-cb5bd465ed85_SetDate">
    <vt:lpwstr>2023-10-19T12:53:30Z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9cb86894-6c01-44dd-96c7-ac59748ed38e</vt:lpwstr>
  </property>
  <property fmtid="{D5CDD505-2E9C-101B-9397-08002B2CF9AE}" pid="9" name="MSIP_Label_7084cbda-52b8-46fb-a7b7-cb5bd465ed85_ContentBits">
    <vt:lpwstr>0</vt:lpwstr>
  </property>
</Properties>
</file>