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5" d="100"/>
          <a:sy n="125" d="100"/>
        </p:scale>
        <p:origin x="11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December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October 2023 - October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F5407CF-85BA-B258-E8E8-4222866E1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243" y="1137250"/>
            <a:ext cx="8120703" cy="24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October 2023 - October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C5674F1-DFB3-F88E-3D36-26523C745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63327"/>
            <a:ext cx="8077200" cy="244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October 2023 - October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7C5DCFC-3AF6-8778-739F-84F89FE43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668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October 2023 - October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0AE7B5C-D2B1-65BC-D17D-AC9C47DB0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35" y="1049464"/>
            <a:ext cx="8153400" cy="29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October 2023 - October 2024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C41A1C1-8B25-3130-FA30-E4BBC53DA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4094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October 2023 - October 2024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6655A43-BE71-183F-7D34-22CF30947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59787"/>
            <a:ext cx="8091054" cy="244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</a:t>
            </a:r>
            <a:r>
              <a:rPr lang="en-US" sz="1800" dirty="0">
                <a:cs typeface="Times New Roman" panose="02020603050405020304" pitchFamily="18" charset="0"/>
              </a:rPr>
              <a:t>October 2024 – November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decreased from $1.73 billion in October 2024 to $1.62 billion in November 2024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due to lower real-time forward adjustment factors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$3.82 billion in October 2024 to $3.99 billion in November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One trade-only entity defaulted on collateral requirements (no uplift to the market)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November 2023 – November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3CE2BF-DD5B-613E-FC6F-C8E98A0BC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46" y="1720511"/>
            <a:ext cx="7860107" cy="341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November 2023 – November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8A1DFF-FF0B-004C-A2A6-E93D3A418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898" y="1981200"/>
            <a:ext cx="7880776" cy="340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November 2023 – November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042405-6C05-FBC1-8084-ECE28FDF5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1524000"/>
            <a:ext cx="8005356" cy="373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End-November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November 30,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35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382E71-E5B8-1156-9D11-CF15BAE81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4" y="1812903"/>
            <a:ext cx="8003344" cy="271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October 2024 – November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DAA2A4-0353-C802-D12C-E2A6F0C53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77" y="1981200"/>
            <a:ext cx="8257484" cy="319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November 2022 - November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2159E9-4967-1CA0-A7EB-562539DA1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84798"/>
            <a:ext cx="8001000" cy="3483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November 2024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8B9D0F-8BEF-3FFE-7469-5DFF06711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54601"/>
            <a:ext cx="6657349" cy="357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181052</TotalTime>
  <Words>802</Words>
  <Application>Microsoft Office PowerPoint</Application>
  <PresentationFormat>On-screen 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October 2024 – November 2024</vt:lpstr>
      <vt:lpstr>TPE and Forward Adjustment Factors: November 2023 – November 2024 </vt:lpstr>
      <vt:lpstr>TPE/Real-Time &amp; Day-Ahead Daily Average Settlement Point Prices for HB_NORT:H November 2023 – November 2024 </vt:lpstr>
      <vt:lpstr>Available Credit by Type Compared to Total Potential Exposure (TPE):  November 2023 – November 2024</vt:lpstr>
      <vt:lpstr>Issuer Credit Limits vs Total LC Amounts Per Issuer: End-November 2024</vt:lpstr>
      <vt:lpstr>Discretionary Collateral October 2024 – November 2024</vt:lpstr>
      <vt:lpstr>Discretionary Collateral by Market Segment November 2022 - November 2024</vt:lpstr>
      <vt:lpstr>TPE and Discretionary Collateral by Market Segment - November 2024</vt:lpstr>
      <vt:lpstr>TPEA Coverage of Settlements October 2023 - October 2024 </vt:lpstr>
      <vt:lpstr>TPEA Coverage of Settlements October 2023 - October 2024 </vt:lpstr>
      <vt:lpstr>TPEA Coverage of Settlements October 2023 - October 2024 </vt:lpstr>
      <vt:lpstr>TPEA Coverage of Settlements October 2023 - October 2024 </vt:lpstr>
      <vt:lpstr>TPEA Coverage of Settlements October 2023 - October 2024 </vt:lpstr>
      <vt:lpstr>TPEA Coverage of Settlements October 2023 - October 2024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Rizaldy Zapanta</cp:lastModifiedBy>
  <cp:revision>1174</cp:revision>
  <cp:lastPrinted>2019-06-18T19:02:16Z</cp:lastPrinted>
  <dcterms:created xsi:type="dcterms:W3CDTF">2016-01-21T15:20:31Z</dcterms:created>
  <dcterms:modified xsi:type="dcterms:W3CDTF">2024-12-16T22:32:53Z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