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3"/>
  </p:notesMasterIdLst>
  <p:handoutMasterIdLst>
    <p:handoutMasterId r:id="rId24"/>
  </p:handoutMasterIdLst>
  <p:sldIdLst>
    <p:sldId id="260" r:id="rId7"/>
    <p:sldId id="330" r:id="rId8"/>
    <p:sldId id="338" r:id="rId9"/>
    <p:sldId id="337" r:id="rId10"/>
    <p:sldId id="356" r:id="rId11"/>
    <p:sldId id="357" r:id="rId12"/>
    <p:sldId id="314" r:id="rId13"/>
    <p:sldId id="347" r:id="rId14"/>
    <p:sldId id="295" r:id="rId15"/>
    <p:sldId id="355" r:id="rId16"/>
    <p:sldId id="343" r:id="rId17"/>
    <p:sldId id="351" r:id="rId18"/>
    <p:sldId id="344" r:id="rId19"/>
    <p:sldId id="341" r:id="rId20"/>
    <p:sldId id="345" r:id="rId21"/>
    <p:sldId id="322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130" autoAdjust="0"/>
  </p:normalViewPr>
  <p:slideViewPr>
    <p:cSldViewPr showGuides="1">
      <p:cViewPr varScale="1">
        <p:scale>
          <a:sx n="125" d="100"/>
          <a:sy n="125" d="100"/>
        </p:scale>
        <p:origin x="115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8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68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Market 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December 19,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October 2023 - October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" y="5334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B677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TPEA closely approximates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433832F-97AD-AEA2-D4D4-02EF027DA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10650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and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F5407CF-85BA-B258-E8E8-4222866E1E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243" y="1137250"/>
            <a:ext cx="8120703" cy="245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3846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October 2023 - October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730141"/>
            <a:ext cx="2444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626E3E8B-6010-800F-1BD6-4DB94143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68088"/>
              </p:ext>
            </p:extLst>
          </p:nvPr>
        </p:nvGraphicFramePr>
        <p:xfrm>
          <a:off x="495300" y="452402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7C5674F1-DFB3-F88E-3D36-26523C7450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163327"/>
            <a:ext cx="8077200" cy="2441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October 2023 - October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437971"/>
            <a:ext cx="3237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1221B2-FE49-3408-EF37-5D62C7A88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8308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17C5DCFC-3AF6-8778-739F-84F89FE435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6" y="1066800"/>
            <a:ext cx="8153400" cy="24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October 2023 - October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638800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7540B6-0235-C24B-AD87-6281E6FBE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425860"/>
              </p:ext>
            </p:extLst>
          </p:nvPr>
        </p:nvGraphicFramePr>
        <p:xfrm>
          <a:off x="609600" y="4341622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0AE7B5C-D2B1-65BC-D17D-AC9C47DB0F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835" y="1049464"/>
            <a:ext cx="8153400" cy="298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October 2023 - October 2024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485379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57885C-C0E8-AEBC-3628-E87D4EA65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73795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C41A1C1-8B25-3130-FA30-E4BBC53DA0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6" y="1040942"/>
            <a:ext cx="8153400" cy="24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October 2023 - October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230388-AAD6-835E-12ED-0806CDA38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49201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6655A43-BE71-183F-7D34-22CF30947A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6" y="1059787"/>
            <a:ext cx="8091054" cy="244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Highlights: </a:t>
            </a:r>
            <a:r>
              <a:rPr lang="en-US" sz="1800" dirty="0">
                <a:cs typeface="Times New Roman" panose="02020603050405020304" pitchFamily="18" charset="0"/>
              </a:rPr>
              <a:t>October 2024 – November 2024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Total Potential Exposure (TPE) decreased from $1.73 billion in October 2024 to $1.62 billion in November 2024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decreased due to lower real-time forward adjustment factors</a:t>
            </a:r>
          </a:p>
          <a:p>
            <a:pPr marL="344488" lvl="2" indent="-344488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increased from $3.82 billion in October 2024 to $3.99 billion in November 2024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One trade-only entity defaulted on collateral requirements (no uplift to the market)</a:t>
            </a: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22319"/>
          </a:xfrm>
        </p:spPr>
        <p:txBody>
          <a:bodyPr/>
          <a:lstStyle/>
          <a:p>
            <a:pPr algn="just"/>
            <a:r>
              <a:rPr lang="en-US" sz="1600" dirty="0">
                <a:cs typeface="Times New Roman" panose="02020603050405020304" pitchFamily="18" charset="0"/>
              </a:rPr>
              <a:t>TPE and Forward Adjustment Factors: November 2023 – November 2024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E3CE2BF-DD5B-613E-FC6F-C8E98A0BC5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946" y="1720511"/>
            <a:ext cx="7860107" cy="3416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HB_NORT:H November 2023 – November 2024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8A1DFF-FF0B-004C-A2A6-E93D3A4185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898" y="1981200"/>
            <a:ext cx="7880776" cy="340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7"/>
          </a:xfrm>
        </p:spPr>
        <p:txBody>
          <a:bodyPr/>
          <a:lstStyle/>
          <a:p>
            <a:r>
              <a:rPr lang="en-US" sz="1600" dirty="0"/>
              <a:t>Available Credit by Type Compared to Total Potential Exposure (TPE): </a:t>
            </a:r>
            <a:br>
              <a:rPr lang="en-US" sz="1600" dirty="0"/>
            </a:br>
            <a:r>
              <a:rPr lang="en-US" sz="1600" dirty="0">
                <a:cs typeface="Times New Roman" panose="02020603050405020304" pitchFamily="18" charset="0"/>
              </a:rPr>
              <a:t>November 2023 – November 2024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7700" y="54864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042405-6C05-FBC1-8084-ECE28FDF5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" y="1524000"/>
            <a:ext cx="8005356" cy="3736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08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81587"/>
          </a:xfrm>
        </p:spPr>
        <p:txBody>
          <a:bodyPr/>
          <a:lstStyle/>
          <a:p>
            <a:r>
              <a:rPr lang="en-US" sz="1600" dirty="0"/>
              <a:t>Issuer Credit Limits vs Total LC Amounts Per Issuer: End-November 2024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7284" y="52578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As of November 30, 2024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There are a total of 35 banks that have issued LCs.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382E71-E5B8-1156-9D11-CF15BAE81C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284" y="1812903"/>
            <a:ext cx="8003344" cy="271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4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October 2024 – November 2024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DAA2A4-0353-C802-D12C-E2A6F0C53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177" y="1981200"/>
            <a:ext cx="8257484" cy="319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Discretionary Collateral by Market Segment November 2022 - November 2024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2159E9-4967-1CA0-A7EB-562539DA18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584798"/>
            <a:ext cx="8001000" cy="3483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 - November 2024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950" y="795253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8B9D0F-8BEF-3FFE-7469-5DFF06711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654601"/>
            <a:ext cx="6657349" cy="357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181052</TotalTime>
  <Words>802</Words>
  <Application>Microsoft Office PowerPoint</Application>
  <PresentationFormat>On-screen Show (4:3)</PresentationFormat>
  <Paragraphs>142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Monthly Highlights: October 2024 – November 2024</vt:lpstr>
      <vt:lpstr>TPE and Forward Adjustment Factors: November 2023 – November 2024 </vt:lpstr>
      <vt:lpstr>TPE/Real-Time &amp; Day-Ahead Daily Average Settlement Point Prices for HB_NORT:H November 2023 – November 2024 </vt:lpstr>
      <vt:lpstr>Available Credit by Type Compared to Total Potential Exposure (TPE):  November 2023 – November 2024</vt:lpstr>
      <vt:lpstr>Issuer Credit Limits vs Total LC Amounts Per Issuer: End-November 2024</vt:lpstr>
      <vt:lpstr>Discretionary Collateral October 2024 – November 2024</vt:lpstr>
      <vt:lpstr>Discretionary Collateral by Market Segment November 2022 - November 2024</vt:lpstr>
      <vt:lpstr>TPE and Discretionary Collateral by Market Segment - November 2024</vt:lpstr>
      <vt:lpstr>TPEA Coverage of Settlements October 2023 - October 2024 </vt:lpstr>
      <vt:lpstr>TPEA Coverage of Settlements October 2023 - October 2024 </vt:lpstr>
      <vt:lpstr>TPEA Coverage of Settlements October 2023 - October 2024 </vt:lpstr>
      <vt:lpstr>TPEA Coverage of Settlements October 2023 - October 2024 </vt:lpstr>
      <vt:lpstr>TPEA Coverage of Settlements October 2023 - October 2024 </vt:lpstr>
      <vt:lpstr>TPEA Coverage of Settlements October 2023 - October 2024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Rizaldy Zapanta</cp:lastModifiedBy>
  <cp:revision>1174</cp:revision>
  <cp:lastPrinted>2019-06-18T19:02:16Z</cp:lastPrinted>
  <dcterms:created xsi:type="dcterms:W3CDTF">2016-01-21T15:20:31Z</dcterms:created>
  <dcterms:modified xsi:type="dcterms:W3CDTF">2024-12-16T22:32:53Z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2023-08-11T03:22:48Z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8f01147a-d64c-431b-8326-71285533d140</vt:lpwstr>
  </property>
  <property fmtid="{D5CDD505-2E9C-101B-9397-08002B2CF9AE}" pid="9" name="MSIP_Label_7084cbda-52b8-46fb-a7b7-cb5bd465ed85_ContentBits">
    <vt:lpwstr>0</vt:lpwstr>
  </property>
</Properties>
</file>