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0" r:id="rId5"/>
    <p:sldId id="571" r:id="rId6"/>
    <p:sldId id="5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673B51-BA20-46E6-8BD3-B7FBB8B6BF29}" v="1493" dt="2024-12-10T20:16:11.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81" d="100"/>
          <a:sy n="81" d="100"/>
        </p:scale>
        <p:origin x="1315" y="67"/>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4B9ED9E8-9A07-40A4-9691-E8E87EE64E97}"/>
    <pc:docChg chg="undo custSel addSld modSld">
      <pc:chgData name="Mago, Nitika" userId="eb4dfd7f-5a13-4bd1-acb0-2d627733e6c8" providerId="ADAL" clId="{4B9ED9E8-9A07-40A4-9691-E8E87EE64E97}" dt="2024-12-10T22:36:36.681" v="1813" actId="20577"/>
      <pc:docMkLst>
        <pc:docMk/>
      </pc:docMkLst>
      <pc:sldChg chg="modSp mod">
        <pc:chgData name="Mago, Nitika" userId="eb4dfd7f-5a13-4bd1-acb0-2d627733e6c8" providerId="ADAL" clId="{4B9ED9E8-9A07-40A4-9691-E8E87EE64E97}" dt="2024-12-10T22:26:40.209" v="1060" actId="20577"/>
        <pc:sldMkLst>
          <pc:docMk/>
          <pc:sldMk cId="3014508496" sldId="570"/>
        </pc:sldMkLst>
        <pc:spChg chg="mod">
          <ac:chgData name="Mago, Nitika" userId="eb4dfd7f-5a13-4bd1-acb0-2d627733e6c8" providerId="ADAL" clId="{4B9ED9E8-9A07-40A4-9691-E8E87EE64E97}" dt="2024-12-10T22:26:40.209" v="1060" actId="20577"/>
          <ac:spMkLst>
            <pc:docMk/>
            <pc:sldMk cId="3014508496" sldId="570"/>
            <ac:spMk id="4" creationId="{00000000-0000-0000-0000-000000000000}"/>
          </ac:spMkLst>
        </pc:spChg>
      </pc:sldChg>
      <pc:sldChg chg="modSp mod">
        <pc:chgData name="Mago, Nitika" userId="eb4dfd7f-5a13-4bd1-acb0-2d627733e6c8" providerId="ADAL" clId="{4B9ED9E8-9A07-40A4-9691-E8E87EE64E97}" dt="2024-12-10T22:36:36.681" v="1813" actId="20577"/>
        <pc:sldMkLst>
          <pc:docMk/>
          <pc:sldMk cId="967227221" sldId="571"/>
        </pc:sldMkLst>
        <pc:spChg chg="mod">
          <ac:chgData name="Mago, Nitika" userId="eb4dfd7f-5a13-4bd1-acb0-2d627733e6c8" providerId="ADAL" clId="{4B9ED9E8-9A07-40A4-9691-E8E87EE64E97}" dt="2024-12-10T22:29:01.338" v="1507" actId="20577"/>
          <ac:spMkLst>
            <pc:docMk/>
            <pc:sldMk cId="967227221" sldId="571"/>
            <ac:spMk id="3" creationId="{00000000-0000-0000-0000-000000000000}"/>
          </ac:spMkLst>
        </pc:spChg>
        <pc:spChg chg="mod">
          <ac:chgData name="Mago, Nitika" userId="eb4dfd7f-5a13-4bd1-acb0-2d627733e6c8" providerId="ADAL" clId="{4B9ED9E8-9A07-40A4-9691-E8E87EE64E97}" dt="2024-12-10T22:36:36.681" v="1813" actId="20577"/>
          <ac:spMkLst>
            <pc:docMk/>
            <pc:sldMk cId="967227221" sldId="571"/>
            <ac:spMk id="4" creationId="{00000000-0000-0000-0000-000000000000}"/>
          </ac:spMkLst>
        </pc:spChg>
      </pc:sldChg>
      <pc:sldChg chg="modSp new mod">
        <pc:chgData name="Mago, Nitika" userId="eb4dfd7f-5a13-4bd1-acb0-2d627733e6c8" providerId="ADAL" clId="{4B9ED9E8-9A07-40A4-9691-E8E87EE64E97}" dt="2024-12-10T22:29:39.975" v="1594" actId="20577"/>
        <pc:sldMkLst>
          <pc:docMk/>
          <pc:sldMk cId="548945536" sldId="572"/>
        </pc:sldMkLst>
        <pc:spChg chg="mod">
          <ac:chgData name="Mago, Nitika" userId="eb4dfd7f-5a13-4bd1-acb0-2d627733e6c8" providerId="ADAL" clId="{4B9ED9E8-9A07-40A4-9691-E8E87EE64E97}" dt="2024-12-10T22:29:07.811" v="1518" actId="20577"/>
          <ac:spMkLst>
            <pc:docMk/>
            <pc:sldMk cId="548945536" sldId="572"/>
            <ac:spMk id="2" creationId="{EF14F4DB-1418-1844-BE71-70D112FD6335}"/>
          </ac:spMkLst>
        </pc:spChg>
        <pc:spChg chg="mod">
          <ac:chgData name="Mago, Nitika" userId="eb4dfd7f-5a13-4bd1-acb0-2d627733e6c8" providerId="ADAL" clId="{4B9ED9E8-9A07-40A4-9691-E8E87EE64E97}" dt="2024-12-10T22:29:39.975" v="1594" actId="20577"/>
          <ac:spMkLst>
            <pc:docMk/>
            <pc:sldMk cId="548945536" sldId="572"/>
            <ac:spMk id="3" creationId="{AA046CFE-FB34-5B17-1D8B-73A4225B425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12/10/2024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12/10/2024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ECRS &amp; Non-SPIN Ancillary Service Qualification Under RTC</a:t>
            </a:r>
          </a:p>
        </p:txBody>
      </p:sp>
      <p:sp>
        <p:nvSpPr>
          <p:cNvPr id="3" name="Text Placeholder 2"/>
          <p:cNvSpPr>
            <a:spLocks noGrp="1"/>
          </p:cNvSpPr>
          <p:nvPr>
            <p:ph type="body" sz="quarter" idx="3"/>
          </p:nvPr>
        </p:nvSpPr>
        <p:spPr/>
        <p:txBody>
          <a:bodyPr/>
          <a:lstStyle/>
          <a:p>
            <a:r>
              <a:rPr lang="en-US" dirty="0"/>
              <a:t>December 11, 2024</a:t>
            </a:r>
          </a:p>
          <a:p>
            <a:r>
              <a:rPr lang="en-US" dirty="0"/>
              <a:t>RTCTF</a:t>
            </a:r>
          </a:p>
        </p:txBody>
      </p:sp>
      <p:sp>
        <p:nvSpPr>
          <p:cNvPr id="4" name="Text Placeholder 3"/>
          <p:cNvSpPr>
            <a:spLocks noGrp="1"/>
          </p:cNvSpPr>
          <p:nvPr>
            <p:ph type="body" sz="quarter" idx="10"/>
          </p:nvPr>
        </p:nvSpPr>
        <p:spPr>
          <a:xfrm>
            <a:off x="3550883" y="3797824"/>
            <a:ext cx="4465283" cy="923544"/>
          </a:xfrm>
        </p:spPr>
        <p:txBody>
          <a:bodyPr/>
          <a:lstStyle/>
          <a:p>
            <a:r>
              <a:rPr lang="en-US" dirty="0"/>
              <a:t>Balancing Operations Planning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Introduction</a:t>
            </a:r>
          </a:p>
        </p:txBody>
      </p:sp>
      <p:sp>
        <p:nvSpPr>
          <p:cNvPr id="4" name="Content Placeholder 3"/>
          <p:cNvSpPr>
            <a:spLocks noGrp="1"/>
          </p:cNvSpPr>
          <p:nvPr>
            <p:ph idx="1"/>
          </p:nvPr>
        </p:nvSpPr>
        <p:spPr/>
        <p:txBody>
          <a:bodyPr/>
          <a:lstStyle/>
          <a:p>
            <a:pPr marL="0" indent="0">
              <a:buNone/>
            </a:pPr>
            <a:r>
              <a:rPr lang="en-US" sz="1600" dirty="0"/>
              <a:t>NPRR1011 Introduced the following language into the Protocols</a:t>
            </a:r>
          </a:p>
          <a:p>
            <a:pPr marL="0" indent="0">
              <a:buNone/>
            </a:pPr>
            <a:endParaRPr lang="en-US" sz="1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sz="1600" dirty="0"/>
              <a:t>The language above allows all SCED dispatchable Resources to be automatically qualified to provide ECRS and Non-Spin using online capacity. The maximum capacity a Resource is qualified to provide is limited based on ramping capability of the Resource and expected response time of the product. </a:t>
            </a:r>
          </a:p>
          <a:p>
            <a:pPr marL="0" indent="0">
              <a:buNone/>
            </a:pPr>
            <a:endParaRPr lang="en-US" sz="1600" dirty="0"/>
          </a:p>
          <a:p>
            <a:pPr marL="0" indent="0">
              <a:buNone/>
            </a:pPr>
            <a:r>
              <a:rPr lang="en-US" sz="1600" dirty="0"/>
              <a:t>ERCOT appreciates all the feedback from Stakeholders on this topic. In the next slide, ERCOT will share its recommended changes in this context.</a:t>
            </a:r>
          </a:p>
          <a:p>
            <a:endParaRPr lang="en-US" dirty="0"/>
          </a:p>
        </p:txBody>
      </p:sp>
      <p:sp>
        <p:nvSpPr>
          <p:cNvPr id="2" name="Slide Number Placeholder 1"/>
          <p:cNvSpPr>
            <a:spLocks noGrp="1"/>
          </p:cNvSpPr>
          <p:nvPr>
            <p:ph type="sldNum" sz="quarter" idx="4"/>
          </p:nvPr>
        </p:nvSpPr>
        <p:spPr/>
        <p:txBody>
          <a:bodyPr/>
          <a:lstStyle/>
          <a:p>
            <a:fld id="{2066355A-084C-D24E-9AD2-7E4FC41EA627}" type="slidenum">
              <a:rPr lang="en-US" smtClean="0"/>
              <a:t>2</a:t>
            </a:fld>
            <a:endParaRPr lang="en-US" dirty="0"/>
          </a:p>
        </p:txBody>
      </p:sp>
      <p:sp>
        <p:nvSpPr>
          <p:cNvPr id="5" name="Content Placeholder 9">
            <a:extLst>
              <a:ext uri="{FF2B5EF4-FFF2-40B4-BE49-F238E27FC236}">
                <a16:creationId xmlns:a16="http://schemas.microsoft.com/office/drawing/2014/main" id="{AAF53AFF-EBE3-E57F-DFDD-ACA344CC8B07}"/>
              </a:ext>
            </a:extLst>
          </p:cNvPr>
          <p:cNvSpPr txBox="1">
            <a:spLocks/>
          </p:cNvSpPr>
          <p:nvPr/>
        </p:nvSpPr>
        <p:spPr>
          <a:xfrm>
            <a:off x="603314" y="1206631"/>
            <a:ext cx="8073654" cy="2677212"/>
          </a:xfrm>
          <a:prstGeom prst="rect">
            <a:avLst/>
          </a:prstGeom>
          <a:solidFill>
            <a:schemeClr val="bg1">
              <a:lumMod val="85000"/>
            </a:schemeClr>
          </a:solidFill>
          <a:ln>
            <a:solidFill>
              <a:schemeClr val="bg1">
                <a:lumMod val="85000"/>
              </a:schemeClr>
            </a:solidFill>
          </a:ln>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lvl="1" indent="0">
              <a:buNone/>
            </a:pPr>
            <a:r>
              <a:rPr lang="en-US" sz="1400" b="1" u="sng" dirty="0"/>
              <a:t>8.1.1.2.1.3 Non-Spinning Reserve Qualification </a:t>
            </a:r>
          </a:p>
          <a:p>
            <a:pPr marL="339725" lvl="1" indent="-339725">
              <a:buNone/>
            </a:pPr>
            <a:r>
              <a:rPr lang="en-US" sz="1400" dirty="0"/>
              <a:t>(2) </a:t>
            </a:r>
            <a:r>
              <a:rPr lang="en-US" sz="1400" b="1" dirty="0"/>
              <a:t>All Resources qualified to participate in SCED are also qualified to provide Non-Spin when the Resource is On-Line</a:t>
            </a:r>
            <a:r>
              <a:rPr lang="en-US" sz="1400" dirty="0"/>
              <a:t>. The amount of Non-Spin for which the Resource is qualified when On-Line is limited to the amount of capacity that can be ramped or unloaded within 30 minutes. </a:t>
            </a:r>
          </a:p>
          <a:p>
            <a:pPr marL="300038" lvl="1" indent="0">
              <a:buNone/>
            </a:pPr>
            <a:endParaRPr lang="en-US" sz="1400" dirty="0"/>
          </a:p>
          <a:p>
            <a:pPr marL="0" lvl="1" indent="0">
              <a:buNone/>
            </a:pPr>
            <a:r>
              <a:rPr lang="en-US" sz="1400" b="1" u="sng" dirty="0"/>
              <a:t>8.1.1.2.1.7 ERCOT Contingency Reserve Service Qualification</a:t>
            </a:r>
          </a:p>
          <a:p>
            <a:pPr marL="339725" lvl="1" indent="-339725">
              <a:buNone/>
            </a:pPr>
            <a:r>
              <a:rPr lang="en-US" sz="1400" dirty="0"/>
              <a:t>(2) </a:t>
            </a:r>
            <a:r>
              <a:rPr lang="en-US" sz="1400" b="1" dirty="0"/>
              <a:t>All Resources qualified to participate in SCED or qualified to telemeter a Resource Status of ONSC are also qualified to provide ECRS when the Resource is On-Line.</a:t>
            </a:r>
            <a:r>
              <a:rPr lang="en-US" sz="1400" dirty="0"/>
              <a:t> The amount of ECRS for which the Resource is qualified when On-Line will be limited to the amount of capacity that can be ramped or unloaded within ten minutes. Off-Line ECRS can only be provided by qualified QSGRs. </a:t>
            </a:r>
            <a:endParaRPr lang="en-US" sz="1600" dirty="0">
              <a:solidFill>
                <a:schemeClr val="tx2"/>
              </a:solidFill>
            </a:endParaRPr>
          </a:p>
        </p:txBody>
      </p:sp>
    </p:spTree>
    <p:extLst>
      <p:ext uri="{BB962C8B-B14F-4D97-AF65-F5344CB8AC3E}">
        <p14:creationId xmlns:p14="http://schemas.microsoft.com/office/powerpoint/2010/main" val="301450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ERCOT’s Perspective</a:t>
            </a:r>
          </a:p>
        </p:txBody>
      </p:sp>
      <p:sp>
        <p:nvSpPr>
          <p:cNvPr id="4" name="Content Placeholder 3"/>
          <p:cNvSpPr>
            <a:spLocks noGrp="1"/>
          </p:cNvSpPr>
          <p:nvPr>
            <p:ph idx="1"/>
          </p:nvPr>
        </p:nvSpPr>
        <p:spPr/>
        <p:txBody>
          <a:bodyPr/>
          <a:lstStyle/>
          <a:p>
            <a:r>
              <a:rPr lang="en-US" sz="1400" dirty="0"/>
              <a:t>Ancillary Services (AS) play an important role in maintaining reliability in Real Time operations.</a:t>
            </a:r>
          </a:p>
          <a:p>
            <a:endParaRPr lang="en-US" sz="500" dirty="0"/>
          </a:p>
          <a:p>
            <a:r>
              <a:rPr lang="en-US" sz="1400" dirty="0"/>
              <a:t>ERCOT is of the opinion that Resources seeking to provide AS should be subject to a qualification process regardless of the AS type. </a:t>
            </a:r>
          </a:p>
          <a:p>
            <a:pPr lvl="1"/>
            <a:r>
              <a:rPr lang="en-US" sz="1400" dirty="0"/>
              <a:t>The AS qualification process allows ERCOT to verify Resource’ telemetry setup to send and receive AS related data, ability to submit offer/bids into the Market and respond to ERCOT instructions. </a:t>
            </a:r>
          </a:p>
          <a:p>
            <a:pPr lvl="1"/>
            <a:r>
              <a:rPr lang="en-US" sz="1400" dirty="0"/>
              <a:t>Further this approach helps streamline the process of evaluating a Resource’s capability and assigning maximum MW the Resource is qualified to provide for each AS type it is seeking qualification.</a:t>
            </a:r>
          </a:p>
          <a:p>
            <a:r>
              <a:rPr lang="en-US" sz="500" dirty="0"/>
              <a:t>\</a:t>
            </a:r>
          </a:p>
          <a:p>
            <a:r>
              <a:rPr lang="en-US" sz="1400" dirty="0"/>
              <a:t>Hence, ERCOT is considering to </a:t>
            </a:r>
          </a:p>
          <a:p>
            <a:pPr marL="685800" lvl="1" indent="-342900">
              <a:buFont typeface="+mj-lt"/>
              <a:buAutoNum type="arabicPeriod"/>
            </a:pPr>
            <a:r>
              <a:rPr lang="en-US" sz="1400" dirty="0"/>
              <a:t>revise Paragraph (2) in Sections 8.1.1.2.1.3 and 8.1.1.2.1.7 to remove the automatic qualification language.</a:t>
            </a:r>
          </a:p>
          <a:p>
            <a:pPr marL="685800" lvl="1" indent="-342900">
              <a:buFont typeface="+mj-lt"/>
              <a:buAutoNum type="arabicPeriod"/>
            </a:pPr>
            <a:r>
              <a:rPr lang="en-US" sz="1400" dirty="0"/>
              <a:t>include additional validations to verify the ECRS and Non-Spin capability telemetry received from Resources to ensure that the capacity being offered is deliverable per the duration requirements of the service. </a:t>
            </a:r>
          </a:p>
          <a:p>
            <a:pPr marL="685800" lvl="1" indent="-342900">
              <a:buFont typeface="+mj-lt"/>
              <a:buAutoNum type="arabicPeriod"/>
            </a:pPr>
            <a:endParaRPr lang="en-US" sz="500" dirty="0"/>
          </a:p>
          <a:p>
            <a:pPr marL="385762" indent="-342900"/>
            <a:r>
              <a:rPr lang="en-US" sz="1400" dirty="0"/>
              <a:t>ERCOT notes (2) above will require software changes that are not currently in scope of the RTC effort. Further this change is needed even under the automatic qualification approach as currently contemplated in the protocols.</a:t>
            </a:r>
          </a:p>
          <a:p>
            <a:pPr marL="385762" indent="-342900"/>
            <a:endParaRPr lang="en-US" sz="1400" dirty="0"/>
          </a:p>
          <a:p>
            <a:pPr marL="385762" indent="-342900"/>
            <a:r>
              <a:rPr lang="en-US" sz="1400" dirty="0"/>
              <a:t>Additionally, ERCOT is open to revisiting the automatic qualification approach down the road after sufficient experience has been gained with operating under </a:t>
            </a:r>
            <a:r>
              <a:rPr lang="en-US" sz="1400"/>
              <a:t>RTC paradigm. </a:t>
            </a:r>
            <a:endParaRPr lang="en-US" sz="1400" dirty="0"/>
          </a:p>
          <a:p>
            <a:pPr marL="385762" indent="-342900"/>
            <a:endParaRPr lang="en-US" sz="1600" dirty="0"/>
          </a:p>
        </p:txBody>
      </p:sp>
      <p:sp>
        <p:nvSpPr>
          <p:cNvPr id="2" name="Slide Number Placeholder 1"/>
          <p:cNvSpPr>
            <a:spLocks noGrp="1"/>
          </p:cNvSpPr>
          <p:nvPr>
            <p:ph type="sldNum" sz="quarter" idx="4"/>
          </p:nvPr>
        </p:nvSpPr>
        <p:spPr/>
        <p:txBody>
          <a:bodyPr/>
          <a:lstStyle/>
          <a:p>
            <a:fld id="{2066355A-084C-D24E-9AD2-7E4FC41EA627}" type="slidenum">
              <a:rPr lang="en-US" smtClean="0"/>
              <a:t>3</a:t>
            </a:fld>
            <a:endParaRPr lang="en-US" dirty="0"/>
          </a:p>
        </p:txBody>
      </p:sp>
    </p:spTree>
    <p:extLst>
      <p:ext uri="{BB962C8B-B14F-4D97-AF65-F5344CB8AC3E}">
        <p14:creationId xmlns:p14="http://schemas.microsoft.com/office/powerpoint/2010/main" val="967227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4F4DB-1418-1844-BE71-70D112FD633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AA046CFE-FB34-5B17-1D8B-73A4225B425E}"/>
              </a:ext>
            </a:extLst>
          </p:cNvPr>
          <p:cNvSpPr>
            <a:spLocks noGrp="1"/>
          </p:cNvSpPr>
          <p:nvPr>
            <p:ph idx="1"/>
          </p:nvPr>
        </p:nvSpPr>
        <p:spPr/>
        <p:txBody>
          <a:bodyPr/>
          <a:lstStyle/>
          <a:p>
            <a:r>
              <a:rPr lang="en-US" dirty="0"/>
              <a:t>ERCOT will bring draft protocol changes to the next RTCTF meeting.</a:t>
            </a:r>
          </a:p>
          <a:p>
            <a:endParaRPr lang="en-US" dirty="0"/>
          </a:p>
          <a:p>
            <a:endParaRPr lang="en-US" dirty="0"/>
          </a:p>
        </p:txBody>
      </p:sp>
      <p:sp>
        <p:nvSpPr>
          <p:cNvPr id="4" name="Slide Number Placeholder 3">
            <a:extLst>
              <a:ext uri="{FF2B5EF4-FFF2-40B4-BE49-F238E27FC236}">
                <a16:creationId xmlns:a16="http://schemas.microsoft.com/office/drawing/2014/main" id="{599CFC0C-C114-C72B-A436-354CEDBF268B}"/>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54894553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25057</TotalTime>
  <Words>478</Words>
  <Application>Microsoft Office PowerPoint</Application>
  <PresentationFormat>On-screen Show (4:3)</PresentationFormat>
  <Paragraphs>43</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Introduction</vt:lpstr>
      <vt:lpstr>ERCOT’s Perspective</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 2</cp:lastModifiedBy>
  <cp:revision>578</cp:revision>
  <dcterms:created xsi:type="dcterms:W3CDTF">2016-04-16T13:25:21Z</dcterms:created>
  <dcterms:modified xsi:type="dcterms:W3CDTF">2024-12-10T22:36:37Z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2024-12-10T16:42:35Z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4df23290-4d2e-4b20-ab85-631e2808c552</vt:lpwstr>
  </property>
  <property fmtid="{D5CDD505-2E9C-101B-9397-08002B2CF9AE}" pid="8" name="MSIP_Label_7084cbda-52b8-46fb-a7b7-cb5bd465ed85_ContentBits">
    <vt:lpwstr>0</vt:lpwstr>
  </property>
</Properties>
</file>