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2"/>
  </p:notesMasterIdLst>
  <p:handoutMasterIdLst>
    <p:handoutMasterId r:id="rId13"/>
  </p:handoutMasterIdLst>
  <p:sldIdLst>
    <p:sldId id="542" r:id="rId6"/>
    <p:sldId id="561" r:id="rId7"/>
    <p:sldId id="588" r:id="rId8"/>
    <p:sldId id="585" r:id="rId9"/>
    <p:sldId id="586" r:id="rId10"/>
    <p:sldId id="58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9" d="100"/>
          <a:sy n="59" d="100"/>
        </p:scale>
        <p:origin x="893" y="53"/>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12/10/2024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12/10/2024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4154984"/>
          </a:xfrm>
          <a:prstGeom prst="rect">
            <a:avLst/>
          </a:prstGeom>
          <a:noFill/>
        </p:spPr>
        <p:txBody>
          <a:bodyPr wrap="square" rtlCol="0">
            <a:spAutoFit/>
          </a:bodyPr>
          <a:lstStyle/>
          <a:p>
            <a:endParaRPr lang="en-US" sz="2400" b="1" dirty="0"/>
          </a:p>
          <a:p>
            <a:r>
              <a:rPr lang="en-US" sz="2400" b="1" dirty="0"/>
              <a:t>NPRR for RTC+B policy issues</a:t>
            </a: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RTCBTF</a:t>
            </a:r>
          </a:p>
          <a:p>
            <a:endParaRPr lang="en-US" dirty="0">
              <a:solidFill>
                <a:schemeClr val="tx2"/>
              </a:solidFill>
            </a:endParaRPr>
          </a:p>
          <a:p>
            <a:endParaRPr lang="en-US" dirty="0">
              <a:solidFill>
                <a:schemeClr val="tx2"/>
              </a:solidFill>
            </a:endParaRPr>
          </a:p>
          <a:p>
            <a:r>
              <a:rPr lang="en-US" dirty="0">
                <a:solidFill>
                  <a:schemeClr val="tx2"/>
                </a:solidFill>
              </a:rPr>
              <a:t>December 11,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pPr marL="0" indent="0">
              <a:buNone/>
            </a:pPr>
            <a:r>
              <a:rPr lang="en-US" sz="1800" dirty="0"/>
              <a:t>ERCOT will work with RTCBTF to sponsor a single NPRR to incorporate the TAC- and Board-approved items and values into the Protocols: </a:t>
            </a:r>
          </a:p>
          <a:p>
            <a:endParaRPr lang="en-US" sz="1800" dirty="0"/>
          </a:p>
          <a:p>
            <a:r>
              <a:rPr lang="en-US" sz="1800" dirty="0"/>
              <a:t>AS Proxy Offer Floors</a:t>
            </a:r>
          </a:p>
          <a:p>
            <a:r>
              <a:rPr lang="en-US" sz="1800" dirty="0"/>
              <a:t>Ramp Rate Sharing </a:t>
            </a:r>
          </a:p>
          <a:p>
            <a:r>
              <a:rPr lang="en-US" sz="1800" dirty="0"/>
              <a:t>ASDCs for RUC</a:t>
            </a:r>
          </a:p>
          <a:p>
            <a:r>
              <a:rPr lang="en-US" sz="1800" dirty="0"/>
              <a:t>Ancillary Services Duration Requirements (State of Charge)</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Parameters/Policy Needing NPRR</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224069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2000" dirty="0"/>
              <a:t>AS Proxy Offer Floors- Dave leading discussion</a:t>
            </a:r>
          </a:p>
          <a:p>
            <a:pPr lvl="1"/>
            <a:r>
              <a:rPr lang="en-US" sz="1600" dirty="0"/>
              <a:t>Grey-boxed Protocol  6.5.7.3 (5) (d) Proxy Ancillary Service Offer price </a:t>
            </a:r>
            <a:r>
              <a:rPr lang="en-US" sz="1600" dirty="0">
                <a:solidFill>
                  <a:srgbClr val="C00000"/>
                </a:solidFill>
              </a:rPr>
              <a:t>floors shall be approved by TAC and posted on the ERCOT website.</a:t>
            </a:r>
          </a:p>
          <a:p>
            <a:pPr lvl="1"/>
            <a:r>
              <a:rPr lang="en-US" sz="1600" dirty="0"/>
              <a:t>Targeting Sept-Dec 2024</a:t>
            </a:r>
          </a:p>
          <a:p>
            <a:pPr lvl="2"/>
            <a:r>
              <a:rPr lang="en-US" sz="1400" dirty="0"/>
              <a:t>On agenda today (also interdependency with IMM ASDC discussion)</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Parameters/Policy Needing NPRR</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5" name="Rectangle 3">
            <a:extLst>
              <a:ext uri="{FF2B5EF4-FFF2-40B4-BE49-F238E27FC236}">
                <a16:creationId xmlns:a16="http://schemas.microsoft.com/office/drawing/2014/main" id="{24C9E13E-C098-606C-74EF-860756E01F36}"/>
              </a:ext>
            </a:extLst>
          </p:cNvPr>
          <p:cNvSpPr>
            <a:spLocks noChangeArrowheads="1"/>
          </p:cNvSpPr>
          <p:nvPr/>
        </p:nvSpPr>
        <p:spPr bwMode="auto">
          <a:xfrm>
            <a:off x="0" y="24844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23775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80621"/>
            <a:ext cx="8001000" cy="5181600"/>
          </a:xfrm>
        </p:spPr>
        <p:txBody>
          <a:bodyPr/>
          <a:lstStyle/>
          <a:p>
            <a:r>
              <a:rPr lang="en-US" sz="1800" dirty="0"/>
              <a:t>Scaling Factors/Ramp Rate Sharing- Abhi leading discussion</a:t>
            </a:r>
          </a:p>
          <a:p>
            <a:pPr lvl="1"/>
            <a:r>
              <a:rPr lang="en-US" sz="1400" dirty="0"/>
              <a:t>Note this was not a TAC-approved item, rather a loose-end to confirm, and RTCBTF provided feedback that protocols would be best.</a:t>
            </a:r>
          </a:p>
          <a:p>
            <a:pPr lvl="1"/>
            <a:r>
              <a:rPr lang="en-US" sz="1400" dirty="0"/>
              <a:t>Targeting discussion Sept 2024-Dec 2024</a:t>
            </a:r>
          </a:p>
          <a:p>
            <a:pPr marL="457200" lvl="1" indent="0">
              <a:buNone/>
            </a:pPr>
            <a:r>
              <a:rPr lang="en-US" sz="1800" dirty="0"/>
              <a:t> </a:t>
            </a:r>
          </a:p>
          <a:p>
            <a:pPr marL="0" indent="0">
              <a:buNone/>
            </a:pPr>
            <a:r>
              <a:rPr lang="en-US" sz="1800" dirty="0"/>
              <a:t>Potentially additional language in grey-boxed Section 6.5.7.3 (12) grey box </a:t>
            </a:r>
          </a:p>
          <a:p>
            <a:pPr marL="0" indent="0">
              <a:buNone/>
            </a:pPr>
            <a:r>
              <a:rPr lang="en-US" sz="1400" dirty="0"/>
              <a:t>(12)        SCED will enforce Resource-specific Ancillary Service constraints to ensure that Ancillary Service awards are aligned with a Resource’s qualifications and telemetered Ancillary Service capabilities.</a:t>
            </a:r>
          </a:p>
          <a:p>
            <a:pPr lvl="1" indent="-342900">
              <a:buFont typeface="+mj-lt"/>
              <a:buAutoNum type="alphaLcParenR"/>
            </a:pPr>
            <a:r>
              <a:rPr lang="en-US" sz="1400" dirty="0">
                <a:solidFill>
                  <a:srgbClr val="C00000"/>
                </a:solidFill>
              </a:rPr>
              <a:t>A scaling factor of 5/7 shall be used for Regulation Up award when ensuring that the SCED Base Point plus the product of this scaling factor and the Regulation Up award does not exceed HDL</a:t>
            </a:r>
          </a:p>
          <a:p>
            <a:pPr lvl="1" indent="-342900">
              <a:buFont typeface="+mj-lt"/>
              <a:buAutoNum type="alphaLcParenR"/>
            </a:pPr>
            <a:r>
              <a:rPr lang="en-US" sz="1400" dirty="0">
                <a:solidFill>
                  <a:srgbClr val="C00000"/>
                </a:solidFill>
              </a:rPr>
              <a:t>A scaling factor of 5/7 shall be used for Regulation Down award when ensuring that the SCED Base Point minus the product of this scaling factor and the Regulation Down award does not go below LDL</a:t>
            </a:r>
          </a:p>
          <a:p>
            <a:endParaRPr lang="en-US" sz="14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Parameters/Policy Needing NPRR</a:t>
            </a:r>
            <a:endParaRPr lang="en-US" dirty="0">
              <a:solidFill>
                <a:srgbClr val="FF0000"/>
              </a:solidFill>
            </a:endParaRPr>
          </a:p>
        </p:txBody>
      </p:sp>
    </p:spTree>
    <p:extLst>
      <p:ext uri="{BB962C8B-B14F-4D97-AF65-F5344CB8AC3E}">
        <p14:creationId xmlns:p14="http://schemas.microsoft.com/office/powerpoint/2010/main" val="2932693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2000" dirty="0"/>
              <a:t>ASDCs for RUC</a:t>
            </a:r>
          </a:p>
          <a:p>
            <a:pPr lvl="1"/>
            <a:r>
              <a:rPr lang="en-US" sz="1600" dirty="0"/>
              <a:t>Targeting Dec 2024 – Feb 2025 (may move a month later)</a:t>
            </a:r>
          </a:p>
          <a:p>
            <a:pPr lvl="1"/>
            <a:r>
              <a:rPr lang="en-US" sz="1600" dirty="0"/>
              <a:t>TBD, likely Protocol section 5.5.2 </a:t>
            </a:r>
          </a:p>
          <a:p>
            <a:pPr marL="457200" lvl="1" indent="0">
              <a:buNone/>
            </a:pPr>
            <a:endParaRPr lang="en-US" sz="1600" dirty="0"/>
          </a:p>
          <a:p>
            <a:pPr marL="457200" lvl="1" indent="0">
              <a:buNone/>
            </a:pPr>
            <a:endParaRPr lang="en-US" sz="1600" dirty="0"/>
          </a:p>
          <a:p>
            <a:r>
              <a:rPr lang="en-US" sz="2000" dirty="0"/>
              <a:t>Ancillary Services Duration Requirements (State of Charge)</a:t>
            </a:r>
          </a:p>
          <a:p>
            <a:pPr lvl="1"/>
            <a:r>
              <a:rPr lang="en-US" sz="1600" dirty="0"/>
              <a:t>Targeting Jan-Feb/March 2025</a:t>
            </a:r>
          </a:p>
          <a:p>
            <a:pPr lvl="1"/>
            <a:r>
              <a:rPr lang="en-US" sz="1600" dirty="0"/>
              <a:t>Revisit and/or confirm current posture of AS duration requirements</a:t>
            </a:r>
          </a:p>
          <a:p>
            <a:pPr lvl="2"/>
            <a:r>
              <a:rPr lang="en-US" sz="1400" dirty="0"/>
              <a:t>NPRR1096- Require Sustained Two-Hour Capability for ECRS and Four-Hour Capability for Non-Spin</a:t>
            </a:r>
          </a:p>
          <a:p>
            <a:pPr lvl="2"/>
            <a:r>
              <a:rPr lang="en-US" sz="1400" dirty="0"/>
              <a:t>NPRR1186- Improvements Prior to the RTC+B Project for Better ESR State of Charge Awareness, Accounting, and Monitoring </a:t>
            </a:r>
          </a:p>
          <a:p>
            <a:pPr marL="457200" lvl="1" indent="0">
              <a:buNone/>
            </a:pPr>
            <a:endParaRPr lang="en-US" sz="1600" dirty="0"/>
          </a:p>
          <a:p>
            <a:pPr lvl="1"/>
            <a:endParaRPr lang="en-US" sz="1400" dirty="0"/>
          </a:p>
          <a:p>
            <a:pPr lvl="1"/>
            <a:endParaRPr lang="en-US" sz="14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Parameters/Policy Needing NPRR</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5" name="Rectangle 3">
            <a:extLst>
              <a:ext uri="{FF2B5EF4-FFF2-40B4-BE49-F238E27FC236}">
                <a16:creationId xmlns:a16="http://schemas.microsoft.com/office/drawing/2014/main" id="{24C9E13E-C098-606C-74EF-860756E01F36}"/>
              </a:ext>
            </a:extLst>
          </p:cNvPr>
          <p:cNvSpPr>
            <a:spLocks noChangeArrowheads="1"/>
          </p:cNvSpPr>
          <p:nvPr/>
        </p:nvSpPr>
        <p:spPr bwMode="auto">
          <a:xfrm>
            <a:off x="0" y="24844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89248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r>
              <a:rPr lang="en-US" sz="2000" dirty="0"/>
              <a:t>Timeline</a:t>
            </a:r>
          </a:p>
          <a:p>
            <a:pPr lvl="1"/>
            <a:r>
              <a:rPr lang="en-US" sz="1600" dirty="0"/>
              <a:t>ERCOT will frame up the applicable sections of protocols and file NPRR in January 2025</a:t>
            </a:r>
          </a:p>
          <a:p>
            <a:pPr lvl="1"/>
            <a:r>
              <a:rPr lang="en-US" sz="1600" dirty="0"/>
              <a:t>In parallel, RTCBTF can be vetting the values and filling in the blanks/values</a:t>
            </a:r>
          </a:p>
          <a:p>
            <a:pPr lvl="1"/>
            <a:r>
              <a:rPr lang="en-US" sz="1600" dirty="0"/>
              <a:t>MP can document positions in NPRR formal comments</a:t>
            </a:r>
          </a:p>
          <a:p>
            <a:pPr lvl="1"/>
            <a:r>
              <a:rPr lang="en-US" sz="1600" dirty="0"/>
              <a:t>Target completing RTCBTF analysis by March to then move NPRR though stakeholder process.</a:t>
            </a:r>
          </a:p>
          <a:p>
            <a:pPr lvl="1"/>
            <a:r>
              <a:rPr lang="en-US" sz="2000" dirty="0"/>
              <a:t>Best before trials start in early May 2025):</a:t>
            </a:r>
          </a:p>
          <a:p>
            <a:pPr lvl="2"/>
            <a:r>
              <a:rPr lang="en-US" sz="1800" dirty="0"/>
              <a:t>RTCBTF discussions in meetings (Nov2024-Feb2024)</a:t>
            </a:r>
          </a:p>
          <a:p>
            <a:pPr lvl="2"/>
            <a:r>
              <a:rPr lang="en-US" sz="1800" dirty="0"/>
              <a:t>Potentially add a RTCBTF meeting in early March</a:t>
            </a:r>
          </a:p>
          <a:p>
            <a:pPr lvl="2"/>
            <a:r>
              <a:rPr lang="en-US" sz="1800" dirty="0">
                <a:highlight>
                  <a:srgbClr val="FFFF00"/>
                </a:highlight>
              </a:rPr>
              <a:t>PRS Approval March 12, 2025 (assumes Urgent status)</a:t>
            </a:r>
          </a:p>
          <a:p>
            <a:pPr lvl="2"/>
            <a:r>
              <a:rPr lang="en-US" sz="1800" dirty="0">
                <a:highlight>
                  <a:srgbClr val="FFFF00"/>
                </a:highlight>
              </a:rPr>
              <a:t>TAC approval March 26, 2025 </a:t>
            </a:r>
          </a:p>
          <a:p>
            <a:pPr lvl="2"/>
            <a:r>
              <a:rPr lang="en-US" sz="1800" dirty="0">
                <a:highlight>
                  <a:srgbClr val="FFFF00"/>
                </a:highlight>
              </a:rPr>
              <a:t>Board approval April 8, 2025 </a:t>
            </a:r>
          </a:p>
          <a:p>
            <a:pPr lvl="2"/>
            <a:r>
              <a:rPr lang="en-US" sz="1800" dirty="0">
                <a:highlight>
                  <a:srgbClr val="FFFF00"/>
                </a:highlight>
              </a:rPr>
              <a:t>PUCT consideration May 15, 2025</a:t>
            </a:r>
          </a:p>
          <a:p>
            <a:pPr lvl="1"/>
            <a:endParaRPr lang="en-US" sz="1800" dirty="0"/>
          </a:p>
          <a:p>
            <a:pPr lvl="1"/>
            <a:endParaRPr lang="en-US" sz="14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Timeline for NPRR</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4117402613"/>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Props1.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docProps/app.xml><?xml version="1.0" encoding="utf-8"?>
<Properties xmlns="http://schemas.openxmlformats.org/officeDocument/2006/extended-properties" xmlns:vt="http://schemas.openxmlformats.org/officeDocument/2006/docPropsVTypes">
  <Template/>
  <TotalTime>22999</TotalTime>
  <Words>464</Words>
  <Application>Microsoft Office PowerPoint</Application>
  <PresentationFormat>On-screen Show (4:3)</PresentationFormat>
  <Paragraphs>59</Paragraphs>
  <Slides>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Cover Slide</vt:lpstr>
      <vt:lpstr>Horizontal Theme</vt:lpstr>
      <vt:lpstr>PowerPoint Presentation</vt:lpstr>
      <vt:lpstr>Parameters/Policy Needing NPRR</vt:lpstr>
      <vt:lpstr>Parameters/Policy Needing NPRR</vt:lpstr>
      <vt:lpstr>Parameters/Policy Needing NPRR</vt:lpstr>
      <vt:lpstr>Parameters/Policy Needing NPRR</vt:lpstr>
      <vt:lpstr>Timeline for NPRR</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611</cp:revision>
  <cp:lastPrinted>2017-10-10T21:31:05Z</cp:lastPrinted>
  <dcterms:created xsi:type="dcterms:W3CDTF">2016-01-21T15:20:31Z</dcterms:created>
  <dcterms:modified xsi:type="dcterms:W3CDTF">2024-12-10T21:22:47Z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