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3" r:id="rId8"/>
    <p:sldId id="580" r:id="rId9"/>
    <p:sldId id="561" r:id="rId10"/>
    <p:sldId id="574" r:id="rId11"/>
    <p:sldId id="575" r:id="rId12"/>
    <p:sldId id="566" r:id="rId13"/>
    <p:sldId id="5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73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11,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(no change)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 (no change)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 Review </a:t>
            </a:r>
          </a:p>
          <a:p>
            <a:pPr>
              <a:buFontTx/>
              <a:buChar char="-"/>
            </a:pPr>
            <a:r>
              <a:rPr lang="en-US" sz="1800" dirty="0"/>
              <a:t>Proceed with rest of RTCBTF Agenda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December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8F698-B2AB-0F74-30D5-851B54684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4941"/>
            <a:ext cx="9144000" cy="49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161011" y="3983466"/>
            <a:ext cx="3207450" cy="4646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Optional: QSE/Vendor Submission Sandbox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6410ABE-C4BA-DDD1-FC71-62C1DC3EE00C}"/>
              </a:ext>
            </a:extLst>
          </p:cNvPr>
          <p:cNvSpPr/>
          <p:nvPr/>
        </p:nvSpPr>
        <p:spPr>
          <a:xfrm>
            <a:off x="697714" y="1164582"/>
            <a:ext cx="1405928" cy="566434"/>
          </a:xfrm>
          <a:prstGeom prst="leftArrow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248400" cy="4956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8599F2-3725-C6E3-9755-6AA33BD942C5}"/>
              </a:ext>
            </a:extLst>
          </p:cNvPr>
          <p:cNvSpPr/>
          <p:nvPr/>
        </p:nvSpPr>
        <p:spPr>
          <a:xfrm rot="20320578">
            <a:off x="1509102" y="2046850"/>
            <a:ext cx="5301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change from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last month</a:t>
            </a:r>
          </a:p>
        </p:txBody>
      </p:sp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875751"/>
          </a:xfrm>
        </p:spPr>
        <p:txBody>
          <a:bodyPr/>
          <a:lstStyle/>
          <a:p>
            <a:r>
              <a:rPr lang="en-US" sz="1800" dirty="0"/>
              <a:t>Policy issues to be Protocol/Board/PUCT approval</a:t>
            </a:r>
          </a:p>
          <a:p>
            <a:r>
              <a:rPr lang="en-US" sz="1800" dirty="0"/>
              <a:t>TAC approval for Handbooks, or working Docs?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629400" y="15621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B860AF-05EA-F772-7A3C-E949564A8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8610600" cy="425508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DB51DDB-03BC-CB3A-F2E2-33A451E452EC}"/>
              </a:ext>
            </a:extLst>
          </p:cNvPr>
          <p:cNvSpPr/>
          <p:nvPr/>
        </p:nvSpPr>
        <p:spPr>
          <a:xfrm>
            <a:off x="5029200" y="4914901"/>
            <a:ext cx="685800" cy="723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Proceed with rest of meeting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4864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100" dirty="0"/>
              <a:t>3.	</a:t>
            </a:r>
            <a:r>
              <a:rPr lang="en-US" sz="1100" b="1" u="sng" dirty="0"/>
              <a:t>Training Update</a:t>
            </a:r>
          </a:p>
          <a:p>
            <a:pPr lvl="2">
              <a:buFontTx/>
              <a:buChar char="-"/>
            </a:pPr>
            <a:r>
              <a:rPr lang="en-US" sz="1100" dirty="0"/>
              <a:t>Dave share slides for RTC+B Basics video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4.	</a:t>
            </a:r>
            <a:r>
              <a:rPr lang="en-US" sz="1100" b="1" u="sng" dirty="0"/>
              <a:t>Discussion of NPRR(s) for RTC+B Parameters</a:t>
            </a:r>
          </a:p>
          <a:p>
            <a:pPr lvl="2">
              <a:buFontTx/>
              <a:buChar char="-"/>
            </a:pPr>
            <a:r>
              <a:rPr lang="en-US" sz="1050" dirty="0"/>
              <a:t>Outline issues to be codified in protocols</a:t>
            </a:r>
          </a:p>
          <a:p>
            <a:pPr lvl="2">
              <a:buFontTx/>
              <a:buChar char="-"/>
            </a:pPr>
            <a:r>
              <a:rPr lang="en-US" sz="1050" dirty="0"/>
              <a:t>Discuss RUC ASDC approach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5.	</a:t>
            </a:r>
            <a:r>
              <a:rPr lang="en-US" sz="1100" u="sng" dirty="0"/>
              <a:t>RTC Operations Feedback and Approach to 2 Issues</a:t>
            </a:r>
            <a:endParaRPr lang="en-US" sz="1100" b="1" u="sng" dirty="0"/>
          </a:p>
          <a:p>
            <a:pPr lvl="2">
              <a:buFontTx/>
              <a:buChar char="-"/>
            </a:pPr>
            <a:r>
              <a:rPr lang="en-US" sz="1050" dirty="0"/>
              <a:t>AS Deliverability (Freddy Garcia)</a:t>
            </a:r>
          </a:p>
          <a:p>
            <a:pPr lvl="2">
              <a:buFontTx/>
              <a:buChar char="-"/>
            </a:pPr>
            <a:r>
              <a:rPr lang="en-US" sz="1050" dirty="0"/>
              <a:t>IRR AS Qualification (Nitika Mago)</a:t>
            </a:r>
          </a:p>
          <a:p>
            <a:pPr lvl="2">
              <a:buFontTx/>
              <a:buChar char="-"/>
            </a:pPr>
            <a:r>
              <a:rPr lang="en-US" sz="1050" dirty="0" err="1"/>
              <a:t>Vistra</a:t>
            </a:r>
            <a:r>
              <a:rPr lang="en-US" sz="1050" dirty="0"/>
              <a:t> Comments on both topics 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6.	</a:t>
            </a:r>
            <a:r>
              <a:rPr lang="en-US" sz="1100" b="1" u="sng" dirty="0"/>
              <a:t>Draft Market Trial Handbooks</a:t>
            </a:r>
          </a:p>
          <a:p>
            <a:pPr lvl="2">
              <a:buFontTx/>
              <a:buChar char="-"/>
            </a:pPr>
            <a:r>
              <a:rPr lang="en-US" sz="1100" dirty="0"/>
              <a:t>QSE Market Submissions </a:t>
            </a:r>
          </a:p>
          <a:p>
            <a:pPr lvl="2">
              <a:buFontTx/>
              <a:buChar char="-"/>
            </a:pPr>
            <a:r>
              <a:rPr lang="en-US" sz="1100" dirty="0"/>
              <a:t>QSE Telemetry Check-Out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7.	</a:t>
            </a:r>
            <a:r>
              <a:rPr lang="en-US" sz="1100" b="1" u="sng" dirty="0"/>
              <a:t>Review of Parameters for AS Proxy Offer Curves   </a:t>
            </a:r>
          </a:p>
          <a:p>
            <a:pPr lvl="2">
              <a:buFontTx/>
              <a:buChar char="-"/>
            </a:pPr>
            <a:r>
              <a:rPr lang="en-US" sz="1100" dirty="0"/>
              <a:t>If needed, ERCOT/Dave to review proposed concept from last meeting</a:t>
            </a:r>
          </a:p>
          <a:p>
            <a:pPr lvl="2">
              <a:buFontTx/>
              <a:buChar char="-"/>
            </a:pPr>
            <a:r>
              <a:rPr lang="en-US" sz="1100" dirty="0" err="1"/>
              <a:t>Vistra</a:t>
            </a:r>
            <a:r>
              <a:rPr lang="en-US" sz="1100" dirty="0"/>
              <a:t> comments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8.	</a:t>
            </a:r>
            <a:r>
              <a:rPr lang="en-US" sz="1100" b="1" u="sng" dirty="0"/>
              <a:t>Discussion of AS Demand Curves  </a:t>
            </a:r>
          </a:p>
          <a:p>
            <a:pPr lvl="2">
              <a:buFontTx/>
              <a:buChar char="-"/>
            </a:pPr>
            <a:r>
              <a:rPr lang="en-US" sz="1050" dirty="0"/>
              <a:t>IMM ASDC Proposal from Nov meeting</a:t>
            </a:r>
          </a:p>
          <a:p>
            <a:pPr lvl="2">
              <a:buFontTx/>
              <a:buChar char="-"/>
            </a:pPr>
            <a:r>
              <a:rPr lang="en-US" sz="1050" dirty="0"/>
              <a:t>Market commenters: </a:t>
            </a:r>
            <a:r>
              <a:rPr lang="en-US" sz="1050" dirty="0" err="1"/>
              <a:t>Vistra</a:t>
            </a:r>
            <a:r>
              <a:rPr lang="en-US" sz="1050" dirty="0"/>
              <a:t>, Shams, Shell</a:t>
            </a:r>
          </a:p>
          <a:p>
            <a:pPr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100" dirty="0"/>
              <a:t>8.	</a:t>
            </a:r>
            <a:r>
              <a:rPr lang="en-US" sz="1100" b="1" u="sng" dirty="0"/>
              <a:t>RTC Simulator update                                                 </a:t>
            </a:r>
          </a:p>
          <a:p>
            <a:pPr lvl="2">
              <a:buFontTx/>
              <a:buChar char="-"/>
            </a:pPr>
            <a:r>
              <a:rPr lang="en-US" sz="1050" dirty="0"/>
              <a:t>Deferred to January</a:t>
            </a:r>
          </a:p>
          <a:p>
            <a:pPr lvl="2">
              <a:buFontTx/>
              <a:buChar char="-"/>
            </a:pPr>
            <a:r>
              <a:rPr lang="en-US" sz="1050" dirty="0"/>
              <a:t>Request to post support data files for Oct RTBTF analysis</a:t>
            </a:r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14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010400" y="533400"/>
            <a:ext cx="457200" cy="685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513E69-5207-CD86-3AFE-0143D3877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19200"/>
            <a:ext cx="8610600" cy="425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22929</TotalTime>
  <Words>705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December Board T&amp;S RTC Update)</vt:lpstr>
      <vt:lpstr>PowerPoint Presentation</vt:lpstr>
      <vt:lpstr>Plans for Meetings and Review Cycles</vt:lpstr>
      <vt:lpstr>Reminder of Details Scope of RTC+B Program  (Excel version posted with meeting)</vt:lpstr>
      <vt:lpstr>RTCBTF Issues List</vt:lpstr>
      <vt:lpstr>Proceed with rest of meeting</vt:lpstr>
      <vt:lpstr>January 14th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610</cp:revision>
  <cp:lastPrinted>2017-10-10T21:31:05Z</cp:lastPrinted>
  <dcterms:created xsi:type="dcterms:W3CDTF">2016-01-21T15:20:31Z</dcterms:created>
  <dcterms:modified xsi:type="dcterms:W3CDTF">2024-12-10T21:51:10Z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