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8"/>
  </p:notesMasterIdLst>
  <p:handoutMasterIdLst>
    <p:handoutMasterId r:id="rId9"/>
  </p:handoutMasterIdLst>
  <p:sldIdLst>
    <p:sldId id="256" r:id="rId2"/>
    <p:sldId id="407" r:id="rId3"/>
    <p:sldId id="410" r:id="rId4"/>
    <p:sldId id="412" r:id="rId5"/>
    <p:sldId id="411" r:id="rId6"/>
    <p:sldId id="413" r:id="rId7"/>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58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166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E6966-3D31-6A88-D27D-66ADC4B7D1A1}"/>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9D740117-1DFF-008A-3651-D38C712388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FCEE102E-F0D6-D0DA-6E6B-BB7091DA237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294DEF0-41B3-C522-6DA0-8A779A1B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211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3859B-2D2F-63DD-BC9B-93B59C54328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060FD744-8E67-C71B-EAF9-4007E1427C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520456C7-7253-30B6-3A1A-52A281A3EEBC}"/>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81F11920-0F52-666C-2138-B43250D165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3332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E1606-648E-759F-2079-5DE0E5DC0C57}"/>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29EB0E14-B4DA-D4C0-2178-F1F8F71C4F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6</a:t>
            </a:fld>
            <a:endParaRPr lang="en-US" altLang="en-US"/>
          </a:p>
        </p:txBody>
      </p:sp>
      <p:sp>
        <p:nvSpPr>
          <p:cNvPr id="10243" name="Rectangle 2">
            <a:extLst>
              <a:ext uri="{FF2B5EF4-FFF2-40B4-BE49-F238E27FC236}">
                <a16:creationId xmlns:a16="http://schemas.microsoft.com/office/drawing/2014/main" id="{5F953816-F5AA-584C-8AF6-D0183B23BAF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9D37845C-3DA3-CAAD-B58F-3CCA0D85AF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322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December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December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December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CARD and CRRBA Allocation to Entities that pay TCOS (4-CP) &amp; Transition to System-Wide CARD</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City of Georgetown Utilities</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WMWG Meeting</a:t>
            </a:r>
          </a:p>
          <a:p>
            <a:pPr eaLnBrk="1" hangingPunct="1">
              <a:lnSpc>
                <a:spcPct val="90000"/>
              </a:lnSpc>
            </a:pPr>
            <a:r>
              <a:rPr lang="en-US" altLang="en-US" sz="2000" dirty="0"/>
              <a:t>December 10,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Background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610600" cy="4530725"/>
          </a:xfrm>
        </p:spPr>
        <p:txBody>
          <a:bodyPr/>
          <a:lstStyle/>
          <a:p>
            <a:pPr marL="346075" indent="-285750">
              <a:lnSpc>
                <a:spcPct val="95000"/>
              </a:lnSpc>
              <a:spcBef>
                <a:spcPct val="25000"/>
              </a:spcBef>
              <a:buClr>
                <a:schemeClr val="tx1"/>
              </a:buClr>
            </a:pPr>
            <a:r>
              <a:rPr lang="en-US" altLang="en-US" sz="1600" dirty="0"/>
              <a:t>ERCOT is concerned that flexible and controllable load will increase consumption during monthly Coincident Peak (CP) intervals to generate an increased share of the CARD and CRRBA payments.</a:t>
            </a:r>
          </a:p>
          <a:p>
            <a:pPr marL="346075" indent="-285750">
              <a:lnSpc>
                <a:spcPct val="95000"/>
              </a:lnSpc>
              <a:spcBef>
                <a:spcPct val="25000"/>
              </a:spcBef>
              <a:buClr>
                <a:schemeClr val="tx1"/>
              </a:buClr>
            </a:pPr>
            <a:r>
              <a:rPr lang="en-US" altLang="en-US" sz="1600" dirty="0"/>
              <a:t>Since Transmission Cost of Service (TCOS) is allocated to Load on Summer 4-CP and TCOS greatly exceeds CARD and CRRBA, this issue currently does not exist during the Summer months.</a:t>
            </a:r>
          </a:p>
          <a:p>
            <a:pPr marL="346075" indent="-285750">
              <a:lnSpc>
                <a:spcPct val="95000"/>
              </a:lnSpc>
              <a:spcBef>
                <a:spcPct val="25000"/>
              </a:spcBef>
              <a:buClr>
                <a:schemeClr val="tx1"/>
              </a:buClr>
            </a:pPr>
            <a:r>
              <a:rPr lang="en-US" altLang="en-US" sz="1600" dirty="0"/>
              <a:t>Allocation using any other method than CP for the Summer months actually creates perverse incentives and RT energy price distortions that will inefficiently impact the behavior of price sensitive Load. As little as $10/MWh CARD and CRRBA artificial price increase may result in modified LFL responses</a:t>
            </a:r>
          </a:p>
          <a:p>
            <a:pPr marL="346075" indent="-285750">
              <a:lnSpc>
                <a:spcPct val="95000"/>
              </a:lnSpc>
              <a:spcBef>
                <a:spcPct val="25000"/>
              </a:spcBef>
              <a:buClr>
                <a:schemeClr val="tx1"/>
              </a:buClr>
            </a:pPr>
            <a:r>
              <a:rPr lang="en-US" altLang="en-US" sz="1600" dirty="0"/>
              <a:t>Sending such distorted energy prices and then admonishing Entities not to respond to such price signals is terribly flawed market design. </a:t>
            </a:r>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Obvious Solution (No Analysis Needed!)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There is an obvious solution that </a:t>
            </a:r>
            <a:r>
              <a:rPr lang="en-US" altLang="en-US" sz="1600" b="1" dirty="0"/>
              <a:t>eliminates</a:t>
            </a:r>
            <a:r>
              <a:rPr lang="en-US" altLang="en-US" sz="1600" dirty="0"/>
              <a:t> price distortion caused by CARD and CRRBA while also </a:t>
            </a:r>
            <a:r>
              <a:rPr lang="en-US" altLang="en-US" sz="1600" b="1" dirty="0"/>
              <a:t>minimizing</a:t>
            </a:r>
            <a:r>
              <a:rPr lang="en-US" altLang="en-US" sz="1600" dirty="0"/>
              <a:t> 4-CP allocation price distortion: </a:t>
            </a:r>
          </a:p>
          <a:p>
            <a:pPr marL="346075">
              <a:lnSpc>
                <a:spcPct val="95000"/>
              </a:lnSpc>
              <a:spcBef>
                <a:spcPct val="25000"/>
              </a:spcBef>
              <a:buClr>
                <a:schemeClr val="tx1"/>
              </a:buClr>
            </a:pPr>
            <a:r>
              <a:rPr lang="en-US" altLang="en-US" sz="1600" b="1" u="sng" dirty="0"/>
              <a:t>Allocate CARD and CRRBA using the same Allocation as TCOS </a:t>
            </a:r>
            <a:r>
              <a:rPr lang="en-US" altLang="en-US" sz="1600" dirty="0"/>
              <a:t>– i.e., allocate CARD and CRRBA using 4-CP Allocation</a:t>
            </a:r>
          </a:p>
          <a:p>
            <a:pPr marL="346075">
              <a:lnSpc>
                <a:spcPct val="95000"/>
              </a:lnSpc>
              <a:spcBef>
                <a:spcPct val="25000"/>
              </a:spcBef>
              <a:buClr>
                <a:schemeClr val="tx1"/>
              </a:buClr>
            </a:pPr>
            <a:r>
              <a:rPr lang="en-US" altLang="en-US" sz="1600" dirty="0"/>
              <a:t>This is also the most equitable solution – Entities that pay for the transmission system receive the benefits of CARD and CRRBA</a:t>
            </a:r>
          </a:p>
          <a:p>
            <a:pPr marL="346075">
              <a:lnSpc>
                <a:spcPct val="95000"/>
              </a:lnSpc>
              <a:spcBef>
                <a:spcPct val="25000"/>
              </a:spcBef>
              <a:buClr>
                <a:schemeClr val="tx1"/>
              </a:buClr>
            </a:pPr>
            <a:r>
              <a:rPr lang="en-US" altLang="en-US" sz="1600" dirty="0"/>
              <a:t>All other proposals to date further reward 4-CP avoidance and not paying towards TCOS by not allocating CARD and CRRBA on CP basis for Summer months – worsening price distortion with no justification. </a:t>
            </a:r>
          </a:p>
          <a:p>
            <a:pPr marL="346075">
              <a:lnSpc>
                <a:spcPct val="95000"/>
              </a:lnSpc>
              <a:spcBef>
                <a:spcPct val="25000"/>
              </a:spcBef>
              <a:buClr>
                <a:schemeClr val="tx1"/>
              </a:buClr>
            </a:pPr>
            <a:r>
              <a:rPr lang="en-US" altLang="en-US" sz="1600" dirty="0"/>
              <a:t>Apart from 4-CP, any other allocation in non-Summer months significantly distorts energy prices in those hours and would result in inefficient LFL </a:t>
            </a:r>
            <a:r>
              <a:rPr lang="en-US" altLang="en-US" sz="1600" dirty="0" err="1"/>
              <a:t>behaviour</a:t>
            </a:r>
            <a:r>
              <a:rPr lang="en-US" altLang="en-US" sz="1600" dirty="0"/>
              <a:t> – makes no sense!</a:t>
            </a:r>
          </a:p>
          <a:p>
            <a:pPr marL="346075">
              <a:lnSpc>
                <a:spcPct val="95000"/>
              </a:lnSpc>
              <a:spcBef>
                <a:spcPct val="25000"/>
              </a:spcBef>
              <a:buClr>
                <a:schemeClr val="tx1"/>
              </a:buClr>
            </a:pPr>
            <a:r>
              <a:rPr lang="en-US" altLang="en-US" sz="1600" dirty="0"/>
              <a:t>Allocating using 4-CP greatly reduces the incentive for chasing 4-CP and for generation and load netting</a:t>
            </a:r>
          </a:p>
          <a:p>
            <a:pPr marL="346075">
              <a:lnSpc>
                <a:spcPct val="95000"/>
              </a:lnSpc>
              <a:spcBef>
                <a:spcPct val="25000"/>
              </a:spcBef>
              <a:buClr>
                <a:schemeClr val="tx1"/>
              </a:buClr>
            </a:pPr>
            <a:r>
              <a:rPr lang="en-US" altLang="en-US" sz="1600" dirty="0"/>
              <a:t>This is the market’s opportunity to minimize the price distortion of 4-CP and eliminate any price distortion from CARD and CRRBA allocation – this is a no-brainer – no additional analysis is required!</a:t>
            </a:r>
          </a:p>
          <a:p>
            <a:pPr marL="346075">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294377469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8594D-F8CC-E19C-A5E9-5C8E985F846B}"/>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BE040E99-78BE-87BC-10B4-8BB76F0F31F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879EE32C-53D2-B08F-C0D0-AF69B590A8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dirty="0"/>
          </a:p>
        </p:txBody>
      </p:sp>
      <p:sp>
        <p:nvSpPr>
          <p:cNvPr id="9220" name="Rectangle 2">
            <a:extLst>
              <a:ext uri="{FF2B5EF4-FFF2-40B4-BE49-F238E27FC236}">
                <a16:creationId xmlns:a16="http://schemas.microsoft.com/office/drawing/2014/main" id="{14710C2B-7CA6-B9CD-94B8-2F968A976C01}"/>
              </a:ext>
            </a:extLst>
          </p:cNvPr>
          <p:cNvSpPr>
            <a:spLocks noGrp="1" noChangeArrowheads="1"/>
          </p:cNvSpPr>
          <p:nvPr>
            <p:ph type="title"/>
          </p:nvPr>
        </p:nvSpPr>
        <p:spPr>
          <a:xfrm>
            <a:off x="457200" y="277813"/>
            <a:ext cx="8458200" cy="1139825"/>
          </a:xfrm>
        </p:spPr>
        <p:txBody>
          <a:bodyPr/>
          <a:lstStyle/>
          <a:p>
            <a:pPr eaLnBrk="1" hangingPunct="1"/>
            <a:r>
              <a:rPr lang="en-US" altLang="en-US" sz="3600" dirty="0"/>
              <a:t>Cap Allocation of Zonal CARD to TCOS</a:t>
            </a:r>
          </a:p>
        </p:txBody>
      </p:sp>
      <p:sp>
        <p:nvSpPr>
          <p:cNvPr id="9221" name="Rectangle 3">
            <a:extLst>
              <a:ext uri="{FF2B5EF4-FFF2-40B4-BE49-F238E27FC236}">
                <a16:creationId xmlns:a16="http://schemas.microsoft.com/office/drawing/2014/main" id="{28AC0933-B625-1523-F574-65544A01169E}"/>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Eliminating Zonal CARD allocation in favor of system-wide CARD allocation would be a sudden huge redistribution of CARD between the Zones</a:t>
            </a:r>
          </a:p>
          <a:p>
            <a:pPr marL="346075">
              <a:lnSpc>
                <a:spcPct val="95000"/>
              </a:lnSpc>
              <a:spcBef>
                <a:spcPct val="25000"/>
              </a:spcBef>
              <a:buClr>
                <a:schemeClr val="tx1"/>
              </a:buClr>
            </a:pPr>
            <a:r>
              <a:rPr lang="en-US" altLang="en-US" sz="1600" dirty="0"/>
              <a:t>As shown in ERCOT analysis, 4CP method is by far the closest allocation to the current allocation without any CARD related energy price distortion</a:t>
            </a:r>
          </a:p>
          <a:p>
            <a:pPr marL="346075">
              <a:lnSpc>
                <a:spcPct val="95000"/>
              </a:lnSpc>
              <a:spcBef>
                <a:spcPct val="25000"/>
              </a:spcBef>
              <a:buClr>
                <a:schemeClr val="tx1"/>
              </a:buClr>
            </a:pPr>
            <a:r>
              <a:rPr lang="en-US" altLang="en-US" sz="1600" dirty="0"/>
              <a:t>Thus, in order for the COG proposal to maintain the current distribution of CARD as closely as possible and gradually transition to system-wide CARD allocation:</a:t>
            </a:r>
          </a:p>
          <a:p>
            <a:pPr marL="746125" lvl="1">
              <a:lnSpc>
                <a:spcPct val="95000"/>
              </a:lnSpc>
              <a:spcBef>
                <a:spcPct val="25000"/>
              </a:spcBef>
              <a:buClr>
                <a:schemeClr val="tx1"/>
              </a:buClr>
            </a:pPr>
            <a:r>
              <a:rPr lang="en-US" altLang="en-US" sz="1600" dirty="0"/>
              <a:t>Cap CARD allocation to any Zone by its allocation of TCOS</a:t>
            </a:r>
          </a:p>
          <a:p>
            <a:pPr marL="746125" lvl="1">
              <a:lnSpc>
                <a:spcPct val="95000"/>
              </a:lnSpc>
              <a:spcBef>
                <a:spcPct val="25000"/>
              </a:spcBef>
              <a:buClr>
                <a:schemeClr val="tx1"/>
              </a:buClr>
            </a:pPr>
            <a:r>
              <a:rPr lang="en-US" altLang="en-US" sz="1600" dirty="0"/>
              <a:t>Once the CARD allocation cap is reached in one or more Zones within a year, distribute CARD to the Zones that have not reached their caps for the remainder of the year</a:t>
            </a:r>
          </a:p>
          <a:p>
            <a:pPr marL="746125" lvl="1">
              <a:lnSpc>
                <a:spcPct val="95000"/>
              </a:lnSpc>
              <a:spcBef>
                <a:spcPct val="25000"/>
              </a:spcBef>
              <a:buClr>
                <a:schemeClr val="tx1"/>
              </a:buClr>
            </a:pPr>
            <a:r>
              <a:rPr lang="en-US" altLang="en-US" sz="1600" dirty="0"/>
              <a:t>[System is far from reaching this milestone – so maybe addressed in a separate NPRR if needed in the future] Once all Zones reach their CARD allocation cap, distribute CARD on a monthly system-wide LRS for the remainder of the year</a:t>
            </a:r>
          </a:p>
        </p:txBody>
      </p:sp>
    </p:spTree>
    <p:extLst>
      <p:ext uri="{BB962C8B-B14F-4D97-AF65-F5344CB8AC3E}">
        <p14:creationId xmlns:p14="http://schemas.microsoft.com/office/powerpoint/2010/main" val="2708339971"/>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E6F0F-E6BC-F560-A380-1D462B197E80}"/>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FD308800-1032-9370-60F2-0E015ED656A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A45BBE44-8ED0-7230-C369-FAD966CE4D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dirty="0"/>
          </a:p>
        </p:txBody>
      </p:sp>
      <p:sp>
        <p:nvSpPr>
          <p:cNvPr id="9220" name="Rectangle 2">
            <a:extLst>
              <a:ext uri="{FF2B5EF4-FFF2-40B4-BE49-F238E27FC236}">
                <a16:creationId xmlns:a16="http://schemas.microsoft.com/office/drawing/2014/main" id="{4EA322E2-E964-292A-82B9-9FAFDBEDE454}"/>
              </a:ext>
            </a:extLst>
          </p:cNvPr>
          <p:cNvSpPr>
            <a:spLocks noGrp="1" noChangeArrowheads="1"/>
          </p:cNvSpPr>
          <p:nvPr>
            <p:ph type="title"/>
          </p:nvPr>
        </p:nvSpPr>
        <p:spPr/>
        <p:txBody>
          <a:bodyPr/>
          <a:lstStyle/>
          <a:p>
            <a:pPr eaLnBrk="1" hangingPunct="1"/>
            <a:r>
              <a:rPr lang="en-US" altLang="en-US" sz="3600" dirty="0"/>
              <a:t>Details of COG Proposed Solution</a:t>
            </a:r>
          </a:p>
        </p:txBody>
      </p:sp>
      <p:sp>
        <p:nvSpPr>
          <p:cNvPr id="9221" name="Rectangle 3">
            <a:extLst>
              <a:ext uri="{FF2B5EF4-FFF2-40B4-BE49-F238E27FC236}">
                <a16:creationId xmlns:a16="http://schemas.microsoft.com/office/drawing/2014/main" id="{00796723-6250-6585-D518-52B1C5F39A0B}"/>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800" dirty="0"/>
              <a:t>CARD/CRRBA allocation using the 4CP method (prior-year 4CP) is:</a:t>
            </a:r>
          </a:p>
          <a:p>
            <a:pPr marL="346075">
              <a:lnSpc>
                <a:spcPct val="95000"/>
              </a:lnSpc>
              <a:spcBef>
                <a:spcPct val="25000"/>
              </a:spcBef>
              <a:buClr>
                <a:schemeClr val="tx1"/>
              </a:buClr>
              <a:buFont typeface="+mj-lt"/>
              <a:buAutoNum type="arabicPeriod"/>
            </a:pPr>
            <a:r>
              <a:rPr lang="en-US" altLang="en-US" sz="1600" dirty="0"/>
              <a:t>Pull load by LSE for the prior-year four summer 4CP intervals (excluding DC Tie exports, BLT Exports &amp; WSL). </a:t>
            </a:r>
            <a:r>
              <a:rPr lang="en-US" altLang="en-US" sz="1400" dirty="0"/>
              <a:t>[Note: no change to NPRR1030 allocation of CARD/CRRBA for DC Tie exports since transmission charge is a flat hourly rate for the entire year for DC Tie exports]</a:t>
            </a:r>
          </a:p>
          <a:p>
            <a:pPr marL="346075">
              <a:lnSpc>
                <a:spcPct val="95000"/>
              </a:lnSpc>
              <a:spcBef>
                <a:spcPct val="25000"/>
              </a:spcBef>
              <a:buClr>
                <a:schemeClr val="tx1"/>
              </a:buClr>
              <a:buFont typeface="+mj-lt"/>
              <a:buAutoNum type="arabicPeriod"/>
            </a:pPr>
            <a:r>
              <a:rPr lang="en-US" altLang="en-US" sz="1600" dirty="0"/>
              <a:t>Remove LSE data for terminated LSEs.</a:t>
            </a:r>
          </a:p>
          <a:p>
            <a:pPr marL="346075">
              <a:lnSpc>
                <a:spcPct val="95000"/>
              </a:lnSpc>
              <a:spcBef>
                <a:spcPct val="25000"/>
              </a:spcBef>
              <a:buClr>
                <a:schemeClr val="tx1"/>
              </a:buClr>
              <a:buFont typeface="+mj-lt"/>
              <a:buAutoNum type="arabicPeriod"/>
            </a:pPr>
            <a:r>
              <a:rPr lang="en-US" altLang="en-US" sz="1600" dirty="0"/>
              <a:t>Add a QSE attribute to the data based upon current LSE to QSE relationship.</a:t>
            </a:r>
          </a:p>
          <a:p>
            <a:pPr marL="346075">
              <a:lnSpc>
                <a:spcPct val="95000"/>
              </a:lnSpc>
              <a:spcBef>
                <a:spcPct val="25000"/>
              </a:spcBef>
              <a:buClr>
                <a:schemeClr val="tx1"/>
              </a:buClr>
              <a:buFont typeface="+mj-lt"/>
              <a:buAutoNum type="arabicPeriod"/>
            </a:pPr>
            <a:r>
              <a:rPr lang="en-US" altLang="en-US" sz="1600" dirty="0"/>
              <a:t>Aggregate 4CP load volumes by QSE.</a:t>
            </a:r>
          </a:p>
          <a:p>
            <a:pPr marL="346075">
              <a:lnSpc>
                <a:spcPct val="95000"/>
              </a:lnSpc>
              <a:spcBef>
                <a:spcPct val="25000"/>
              </a:spcBef>
              <a:buClr>
                <a:schemeClr val="tx1"/>
              </a:buClr>
              <a:buFont typeface="+mj-lt"/>
              <a:buAutoNum type="arabicPeriod"/>
            </a:pPr>
            <a:r>
              <a:rPr lang="en-US" altLang="en-US" sz="1600" dirty="0"/>
              <a:t>Create QSE level 4CP Load Ratio Share (LRS) (each QSE’s Settlement extracts will show the allocation at LSE level as well).</a:t>
            </a:r>
          </a:p>
          <a:p>
            <a:pPr marL="346075">
              <a:lnSpc>
                <a:spcPct val="95000"/>
              </a:lnSpc>
              <a:spcBef>
                <a:spcPct val="25000"/>
              </a:spcBef>
              <a:buClr>
                <a:schemeClr val="tx1"/>
              </a:buClr>
              <a:buFont typeface="+mj-lt"/>
              <a:buAutoNum type="arabicPeriod"/>
            </a:pPr>
            <a:r>
              <a:rPr lang="en-US" altLang="en-US" sz="1600" dirty="0"/>
              <a:t>Allocate monthly CARD/CRRBA to QSEs based on this QSE-level 4CP LRS.</a:t>
            </a:r>
          </a:p>
          <a:p>
            <a:pPr marL="346075">
              <a:lnSpc>
                <a:spcPct val="95000"/>
              </a:lnSpc>
              <a:spcBef>
                <a:spcPct val="25000"/>
              </a:spcBef>
              <a:buClr>
                <a:schemeClr val="tx1"/>
              </a:buClr>
            </a:pPr>
            <a:r>
              <a:rPr lang="en-US" altLang="en-US" sz="1800" dirty="0"/>
              <a:t>Transition to system-wide CARD allocation by capping CARD allocation for each Zone based on that Zone’s TCOS allocation</a:t>
            </a:r>
          </a:p>
        </p:txBody>
      </p:sp>
    </p:spTree>
    <p:extLst>
      <p:ext uri="{BB962C8B-B14F-4D97-AF65-F5344CB8AC3E}">
        <p14:creationId xmlns:p14="http://schemas.microsoft.com/office/powerpoint/2010/main" val="4006235599"/>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91B4C-C84A-2F2B-2F60-825E745B5888}"/>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68FFDA16-4D9C-12E4-902C-5C1C03A5173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December 2024</a:t>
            </a:r>
            <a:endParaRPr lang="en-US" altLang="en-US" sz="1000" dirty="0"/>
          </a:p>
        </p:txBody>
      </p:sp>
      <p:sp>
        <p:nvSpPr>
          <p:cNvPr id="9219" name="Slide Number Placeholder 5">
            <a:extLst>
              <a:ext uri="{FF2B5EF4-FFF2-40B4-BE49-F238E27FC236}">
                <a16:creationId xmlns:a16="http://schemas.microsoft.com/office/drawing/2014/main" id="{68315C5D-83A2-9558-BCD0-D3AAD9CA88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6</a:t>
            </a:fld>
            <a:endParaRPr lang="en-US" altLang="en-US" sz="1000" dirty="0"/>
          </a:p>
        </p:txBody>
      </p:sp>
      <p:sp>
        <p:nvSpPr>
          <p:cNvPr id="9220" name="Rectangle 2">
            <a:extLst>
              <a:ext uri="{FF2B5EF4-FFF2-40B4-BE49-F238E27FC236}">
                <a16:creationId xmlns:a16="http://schemas.microsoft.com/office/drawing/2014/main" id="{06CF3AF3-BFBD-B8E7-D321-F71E9A3CC1A9}"/>
              </a:ext>
            </a:extLst>
          </p:cNvPr>
          <p:cNvSpPr>
            <a:spLocks noGrp="1" noChangeArrowheads="1"/>
          </p:cNvSpPr>
          <p:nvPr>
            <p:ph type="title"/>
          </p:nvPr>
        </p:nvSpPr>
        <p:spPr/>
        <p:txBody>
          <a:bodyPr/>
          <a:lstStyle/>
          <a:p>
            <a:pPr eaLnBrk="1" hangingPunct="1"/>
            <a:r>
              <a:rPr lang="en-US" altLang="en-US" sz="3600" dirty="0"/>
              <a:t>Comparison of Competing Proposals</a:t>
            </a:r>
          </a:p>
        </p:txBody>
      </p:sp>
      <p:graphicFrame>
        <p:nvGraphicFramePr>
          <p:cNvPr id="3" name="Table 2">
            <a:extLst>
              <a:ext uri="{FF2B5EF4-FFF2-40B4-BE49-F238E27FC236}">
                <a16:creationId xmlns:a16="http://schemas.microsoft.com/office/drawing/2014/main" id="{02DED7EE-3759-1FCD-F6C6-37383F5B2C4F}"/>
              </a:ext>
            </a:extLst>
          </p:cNvPr>
          <p:cNvGraphicFramePr>
            <a:graphicFrameLocks noGrp="1"/>
          </p:cNvGraphicFramePr>
          <p:nvPr>
            <p:extLst>
              <p:ext uri="{D42A27DB-BD31-4B8C-83A1-F6EECF244321}">
                <p14:modId xmlns:p14="http://schemas.microsoft.com/office/powerpoint/2010/main" val="177642914"/>
              </p:ext>
            </p:extLst>
          </p:nvPr>
        </p:nvGraphicFramePr>
        <p:xfrm>
          <a:off x="457200" y="1590692"/>
          <a:ext cx="8077200" cy="5093962"/>
        </p:xfrm>
        <a:graphic>
          <a:graphicData uri="http://schemas.openxmlformats.org/drawingml/2006/table">
            <a:tbl>
              <a:tblPr firstRow="1" bandRow="1">
                <a:tableStyleId>{5C22544A-7EE6-4342-B048-85BDC9FD1C3A}</a:tableStyleId>
              </a:tblPr>
              <a:tblGrid>
                <a:gridCol w="2019300">
                  <a:extLst>
                    <a:ext uri="{9D8B030D-6E8A-4147-A177-3AD203B41FA5}">
                      <a16:colId xmlns:a16="http://schemas.microsoft.com/office/drawing/2014/main" val="4285742290"/>
                    </a:ext>
                  </a:extLst>
                </a:gridCol>
                <a:gridCol w="2019300">
                  <a:extLst>
                    <a:ext uri="{9D8B030D-6E8A-4147-A177-3AD203B41FA5}">
                      <a16:colId xmlns:a16="http://schemas.microsoft.com/office/drawing/2014/main" val="2168134761"/>
                    </a:ext>
                  </a:extLst>
                </a:gridCol>
                <a:gridCol w="2019300">
                  <a:extLst>
                    <a:ext uri="{9D8B030D-6E8A-4147-A177-3AD203B41FA5}">
                      <a16:colId xmlns:a16="http://schemas.microsoft.com/office/drawing/2014/main" val="108123348"/>
                    </a:ext>
                  </a:extLst>
                </a:gridCol>
                <a:gridCol w="2019300">
                  <a:extLst>
                    <a:ext uri="{9D8B030D-6E8A-4147-A177-3AD203B41FA5}">
                      <a16:colId xmlns:a16="http://schemas.microsoft.com/office/drawing/2014/main" val="3282439406"/>
                    </a:ext>
                  </a:extLst>
                </a:gridCol>
              </a:tblGrid>
              <a:tr h="824861">
                <a:tc>
                  <a:txBody>
                    <a:bodyPr/>
                    <a:lstStyle/>
                    <a:p>
                      <a:r>
                        <a:rPr lang="en-US" sz="1600" dirty="0"/>
                        <a:t>Feature</a:t>
                      </a:r>
                    </a:p>
                  </a:txBody>
                  <a:tcPr/>
                </a:tc>
                <a:tc>
                  <a:txBody>
                    <a:bodyPr/>
                    <a:lstStyle/>
                    <a:p>
                      <a:r>
                        <a:rPr lang="en-US" sz="1600" dirty="0"/>
                        <a:t>COG Proposal</a:t>
                      </a:r>
                    </a:p>
                  </a:txBody>
                  <a:tcPr/>
                </a:tc>
                <a:tc>
                  <a:txBody>
                    <a:bodyPr/>
                    <a:lstStyle/>
                    <a:p>
                      <a:r>
                        <a:rPr lang="en-US" sz="1600" dirty="0" err="1"/>
                        <a:t>Vistra</a:t>
                      </a:r>
                      <a:r>
                        <a:rPr lang="en-US" sz="1600" dirty="0"/>
                        <a:t> Proposal</a:t>
                      </a:r>
                    </a:p>
                  </a:txBody>
                  <a:tcPr/>
                </a:tc>
                <a:tc>
                  <a:txBody>
                    <a:bodyPr/>
                    <a:lstStyle/>
                    <a:p>
                      <a:r>
                        <a:rPr lang="en-US" sz="1600" dirty="0"/>
                        <a:t>IMM Proposal</a:t>
                      </a:r>
                    </a:p>
                  </a:txBody>
                  <a:tcPr/>
                </a:tc>
                <a:extLst>
                  <a:ext uri="{0D108BD9-81ED-4DB2-BD59-A6C34878D82A}">
                    <a16:rowId xmlns:a16="http://schemas.microsoft.com/office/drawing/2014/main" val="3435945766"/>
                  </a:ext>
                </a:extLst>
              </a:tr>
              <a:tr h="824861">
                <a:tc>
                  <a:txBody>
                    <a:bodyPr/>
                    <a:lstStyle/>
                    <a:p>
                      <a:r>
                        <a:rPr lang="en-US" sz="1600" u="sng" dirty="0"/>
                        <a:t>Shifting of CARD </a:t>
                      </a:r>
                      <a:r>
                        <a:rPr lang="en-US" sz="1600" dirty="0"/>
                        <a:t>allocation from Residential/NOIE to Large C&amp;I</a:t>
                      </a:r>
                    </a:p>
                  </a:txBody>
                  <a:tcPr/>
                </a:tc>
                <a:tc>
                  <a:txBody>
                    <a:bodyPr/>
                    <a:lstStyle/>
                    <a:p>
                      <a:r>
                        <a:rPr lang="en-US" sz="1600" b="1" dirty="0"/>
                        <a:t>0</a:t>
                      </a:r>
                      <a:r>
                        <a:rPr lang="en-US" sz="1600" dirty="0"/>
                        <a:t>%</a:t>
                      </a:r>
                    </a:p>
                  </a:txBody>
                  <a:tcPr/>
                </a:tc>
                <a:tc>
                  <a:txBody>
                    <a:bodyPr/>
                    <a:lstStyle/>
                    <a:p>
                      <a:r>
                        <a:rPr lang="en-US" sz="1600" b="1" dirty="0"/>
                        <a:t>3</a:t>
                      </a:r>
                      <a:r>
                        <a:rPr lang="en-US" sz="1600" dirty="0"/>
                        <a:t>% (based on IMM estimate for about 100 hours/month)</a:t>
                      </a:r>
                    </a:p>
                  </a:txBody>
                  <a:tcPr/>
                </a:tc>
                <a:tc>
                  <a:txBody>
                    <a:bodyPr/>
                    <a:lstStyle/>
                    <a:p>
                      <a:r>
                        <a:rPr lang="en-US" sz="1600" b="1" dirty="0"/>
                        <a:t>6</a:t>
                      </a:r>
                      <a:r>
                        <a:rPr lang="en-US" sz="1600" dirty="0"/>
                        <a:t>% (based on IMM estimate)</a:t>
                      </a:r>
                    </a:p>
                  </a:txBody>
                  <a:tcPr/>
                </a:tc>
                <a:extLst>
                  <a:ext uri="{0D108BD9-81ED-4DB2-BD59-A6C34878D82A}">
                    <a16:rowId xmlns:a16="http://schemas.microsoft.com/office/drawing/2014/main" val="2408581776"/>
                  </a:ext>
                </a:extLst>
              </a:tr>
              <a:tr h="824861">
                <a:tc>
                  <a:txBody>
                    <a:bodyPr/>
                    <a:lstStyle/>
                    <a:p>
                      <a:r>
                        <a:rPr lang="en-US" sz="1600" u="sng" dirty="0"/>
                        <a:t>Energy Price Distortion </a:t>
                      </a:r>
                      <a:r>
                        <a:rPr lang="en-US" sz="1600" dirty="0"/>
                        <a:t>to chase CARD outside 4CP</a:t>
                      </a:r>
                    </a:p>
                  </a:txBody>
                  <a:tcPr/>
                </a:tc>
                <a:tc>
                  <a:txBody>
                    <a:bodyPr/>
                    <a:lstStyle/>
                    <a:p>
                      <a:r>
                        <a:rPr lang="en-US" sz="1600" dirty="0"/>
                        <a:t>$</a:t>
                      </a:r>
                      <a:r>
                        <a:rPr lang="en-US" sz="1600" b="1" dirty="0"/>
                        <a:t>0</a:t>
                      </a:r>
                      <a:r>
                        <a:rPr lang="en-US" sz="1600" dirty="0"/>
                        <a:t>/MWh</a:t>
                      </a:r>
                    </a:p>
                  </a:txBody>
                  <a:tcPr/>
                </a:tc>
                <a:tc>
                  <a:txBody>
                    <a:bodyPr/>
                    <a:lstStyle/>
                    <a:p>
                      <a:r>
                        <a:rPr lang="en-US" sz="1600" dirty="0"/>
                        <a:t>As high as $</a:t>
                      </a:r>
                      <a:r>
                        <a:rPr lang="en-US" sz="1600" b="1" dirty="0"/>
                        <a:t>40</a:t>
                      </a:r>
                      <a:r>
                        <a:rPr lang="en-US" sz="1600" dirty="0"/>
                        <a:t>/MWh (for Load - effectively reduces LZ SPP by this amount)</a:t>
                      </a:r>
                    </a:p>
                  </a:txBody>
                  <a:tcPr/>
                </a:tc>
                <a:tc>
                  <a:txBody>
                    <a:bodyPr/>
                    <a:lstStyle/>
                    <a:p>
                      <a:r>
                        <a:rPr lang="en-US" sz="1600" dirty="0"/>
                        <a:t>As high as $</a:t>
                      </a:r>
                      <a:r>
                        <a:rPr lang="en-US" sz="1600" b="1" dirty="0"/>
                        <a:t>10</a:t>
                      </a:r>
                      <a:r>
                        <a:rPr lang="en-US" sz="1600" dirty="0"/>
                        <a:t>/MWh (for Load - effectively reduces LZ SPP by this amount)</a:t>
                      </a:r>
                    </a:p>
                  </a:txBody>
                  <a:tcPr/>
                </a:tc>
                <a:extLst>
                  <a:ext uri="{0D108BD9-81ED-4DB2-BD59-A6C34878D82A}">
                    <a16:rowId xmlns:a16="http://schemas.microsoft.com/office/drawing/2014/main" val="3619944137"/>
                  </a:ext>
                </a:extLst>
              </a:tr>
              <a:tr h="824861">
                <a:tc>
                  <a:txBody>
                    <a:bodyPr/>
                    <a:lstStyle/>
                    <a:p>
                      <a:r>
                        <a:rPr lang="en-US" sz="1600" u="sng" dirty="0"/>
                        <a:t>Maintain Zonal CARD Allocation </a:t>
                      </a:r>
                      <a:r>
                        <a:rPr lang="en-US" sz="1600" dirty="0"/>
                        <a:t>but transition to system-wide LRS</a:t>
                      </a:r>
                    </a:p>
                  </a:txBody>
                  <a:tcPr/>
                </a:tc>
                <a:tc>
                  <a:txBody>
                    <a:bodyPr/>
                    <a:lstStyle/>
                    <a:p>
                      <a:r>
                        <a:rPr lang="en-US" sz="1600" b="1" dirty="0"/>
                        <a:t>Yes </a:t>
                      </a:r>
                      <a:r>
                        <a:rPr lang="en-US" sz="1600" b="0" dirty="0"/>
                        <a:t>- Transition </a:t>
                      </a:r>
                      <a:r>
                        <a:rPr lang="en-US" sz="1600" dirty="0"/>
                        <a:t>to system-wide LRS through Zonal caps</a:t>
                      </a:r>
                    </a:p>
                  </a:txBody>
                  <a:tcPr/>
                </a:tc>
                <a:tc>
                  <a:txBody>
                    <a:bodyPr/>
                    <a:lstStyle/>
                    <a:p>
                      <a:r>
                        <a:rPr lang="en-US" sz="1600" b="1" dirty="0"/>
                        <a:t>No</a:t>
                      </a:r>
                      <a:r>
                        <a:rPr lang="en-US" sz="1600" dirty="0"/>
                        <a:t> – maintains current Zonal CARD distribution</a:t>
                      </a:r>
                    </a:p>
                  </a:txBody>
                  <a:tcPr/>
                </a:tc>
                <a:tc>
                  <a:txBody>
                    <a:bodyPr/>
                    <a:lstStyle/>
                    <a:p>
                      <a:r>
                        <a:rPr lang="en-US" sz="1600" b="1" dirty="0"/>
                        <a:t>No</a:t>
                      </a:r>
                      <a:r>
                        <a:rPr lang="en-US" sz="1600" dirty="0"/>
                        <a:t> – maintains current Zonal CARD distribution</a:t>
                      </a:r>
                    </a:p>
                  </a:txBody>
                  <a:tcPr/>
                </a:tc>
                <a:extLst>
                  <a:ext uri="{0D108BD9-81ED-4DB2-BD59-A6C34878D82A}">
                    <a16:rowId xmlns:a16="http://schemas.microsoft.com/office/drawing/2014/main" val="1665559030"/>
                  </a:ext>
                </a:extLst>
              </a:tr>
              <a:tr h="824861">
                <a:tc>
                  <a:txBody>
                    <a:bodyPr/>
                    <a:lstStyle/>
                    <a:p>
                      <a:r>
                        <a:rPr lang="en-US" sz="1600" u="sng" dirty="0"/>
                        <a:t>Reduces incentive to avoid 4CP </a:t>
                      </a:r>
                      <a:r>
                        <a:rPr lang="en-US" sz="1600" dirty="0"/>
                        <a:t>and net Gen &amp; Load</a:t>
                      </a:r>
                    </a:p>
                  </a:txBody>
                  <a:tcPr/>
                </a:tc>
                <a:tc>
                  <a:txBody>
                    <a:bodyPr/>
                    <a:lstStyle/>
                    <a:p>
                      <a:r>
                        <a:rPr lang="en-US" sz="1600" b="1" dirty="0"/>
                        <a:t>Yes</a:t>
                      </a:r>
                    </a:p>
                  </a:txBody>
                  <a:tcPr/>
                </a:tc>
                <a:tc>
                  <a:txBody>
                    <a:bodyPr/>
                    <a:lstStyle/>
                    <a:p>
                      <a:r>
                        <a:rPr lang="en-US" sz="1600" b="1" dirty="0"/>
                        <a:t>No</a:t>
                      </a:r>
                      <a:r>
                        <a:rPr lang="en-US" sz="1600" dirty="0"/>
                        <a:t> – actually increases 4CP chasing incentive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No</a:t>
                      </a:r>
                      <a:r>
                        <a:rPr lang="en-US" sz="1600" dirty="0"/>
                        <a:t> – actually increases 4CP chasing incentive</a:t>
                      </a:r>
                    </a:p>
                  </a:txBody>
                  <a:tcPr/>
                </a:tc>
                <a:extLst>
                  <a:ext uri="{0D108BD9-81ED-4DB2-BD59-A6C34878D82A}">
                    <a16:rowId xmlns:a16="http://schemas.microsoft.com/office/drawing/2014/main" val="957246504"/>
                  </a:ext>
                </a:extLst>
              </a:tr>
            </a:tbl>
          </a:graphicData>
        </a:graphic>
      </p:graphicFrame>
    </p:spTree>
    <p:extLst>
      <p:ext uri="{BB962C8B-B14F-4D97-AF65-F5344CB8AC3E}">
        <p14:creationId xmlns:p14="http://schemas.microsoft.com/office/powerpoint/2010/main" val="4040655601"/>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29276</TotalTime>
  <Words>871</Words>
  <Application>Microsoft Office PowerPoint</Application>
  <PresentationFormat>On-screen Show (4:3)</PresentationFormat>
  <Paragraphs>73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Garamond</vt:lpstr>
      <vt:lpstr>Times New Roman</vt:lpstr>
      <vt:lpstr>Verdana</vt:lpstr>
      <vt:lpstr>Wingdings</vt:lpstr>
      <vt:lpstr>Level</vt:lpstr>
      <vt:lpstr>CARD and CRRBA Allocation to Entities that pay TCOS (4-CP) &amp; Transition to System-Wide CARD</vt:lpstr>
      <vt:lpstr>Background</vt:lpstr>
      <vt:lpstr>Obvious Solution (No Analysis Needed!)</vt:lpstr>
      <vt:lpstr>Cap Allocation of Zonal CARD to TCOS</vt:lpstr>
      <vt:lpstr>Details of COG Proposed Solution</vt:lpstr>
      <vt:lpstr>Comparison of Competing Proposals</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212</cp:revision>
  <dcterms:created xsi:type="dcterms:W3CDTF">2006-07-23T21:38:03Z</dcterms:created>
  <dcterms:modified xsi:type="dcterms:W3CDTF">2024-12-08T14:54:41Z</dcterms:modified>
</cp:coreProperties>
</file>